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1001" r:id="rId2"/>
    <p:sldId id="877" r:id="rId3"/>
    <p:sldId id="977" r:id="rId4"/>
    <p:sldId id="453" r:id="rId5"/>
    <p:sldId id="953" r:id="rId6"/>
    <p:sldId id="999" r:id="rId7"/>
    <p:sldId id="997" r:id="rId8"/>
    <p:sldId id="975" r:id="rId9"/>
    <p:sldId id="1024" r:id="rId10"/>
    <p:sldId id="1026" r:id="rId11"/>
    <p:sldId id="292" r:id="rId12"/>
    <p:sldId id="1023" r:id="rId13"/>
    <p:sldId id="1015" r:id="rId14"/>
    <p:sldId id="4343" r:id="rId15"/>
    <p:sldId id="4341" r:id="rId16"/>
    <p:sldId id="1013" r:id="rId17"/>
    <p:sldId id="1022" r:id="rId18"/>
    <p:sldId id="1018" r:id="rId19"/>
    <p:sldId id="1009" r:id="rId20"/>
    <p:sldId id="1025" r:id="rId21"/>
    <p:sldId id="976" r:id="rId22"/>
    <p:sldId id="278" r:id="rId23"/>
    <p:sldId id="296" r:id="rId24"/>
    <p:sldId id="4344" r:id="rId25"/>
    <p:sldId id="4345" r:id="rId26"/>
    <p:sldId id="1030" r:id="rId27"/>
    <p:sldId id="1031" r:id="rId28"/>
    <p:sldId id="1019" r:id="rId29"/>
    <p:sldId id="1002" r:id="rId30"/>
    <p:sldId id="4346" r:id="rId31"/>
    <p:sldId id="4347" r:id="rId32"/>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BBD0"/>
    <a:srgbClr val="F8D4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2EC851-B856-4EAA-8CC4-661C1A311F3A}" v="160" dt="2025-07-31T13:32:06.79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14" d="100"/>
          <a:sy n="114" d="100"/>
        </p:scale>
        <p:origin x="18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https://licenciasminsal-my.sharepoint.com/personal/nicolas_fierro_minsal_cl/Documents/Nicol&#225;s%20-%20SM%20DIVAP/ChCC/PASMI/Calculo%20indicadores%20hist&#243;rico%20PASMI.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czamora\AppData\Local\Microsoft\Windows\INetCache\Content.Outlook\XYH7WKHN\PASMI%202023%20INNOM.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colaboramds-my.sharepoint.com/personal/czamora_desarrollosocial_cl/Documents/PASMI/2023/PASMI_2022.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colaboramds-my.sharepoint.com/personal/czamora_desarrollosocial_cl/Documents/PASMI/2025/Monitoreo/BBDD%20PASMI%202024.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https://licenciasminsal-my.sharepoint.com/personal/nicolas_fierro_minsal_cl/Documents/Nicol&#225;s%20-%20SM%20DIVAP/ChCC/PASMI/Calculo%20indicadores%20hist&#243;rico%20PASMI.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licenciasminsal-my.sharepoint.com/personal/nicolas_fierro_minsal_cl/Documents/Nicol&#225;s%20-%20SM%20DIVAP/ChCC/PASMI/Calculo%20indicadores%20hist&#243;rico%20PASMI.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colaboramds-my.sharepoint.com/personal/czamora_desarrollosocial_cl/Documents/PASMI/Brecha%20de%20ingresos%20PASMI%20en%20SRDM%20AL%20021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colaboramds-my.sharepoint.com/personal/czamora_desarrollosocial_cl/Documents/PASMI/Brecha%20de%20ingresos%20PASMI%20en%20SRDM%20AL%200211.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oleObject" Target="https://colaboramds-my.sharepoint.com/personal/czamora_desarrollosocial_cl/Documents/PASMI/BBDD%20usuarios%20PASMI%202018_202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colaboramds-my.sharepoint.com/personal/czamora_desarrollosocial_cl/Documents/PASMI/2024/BBDD%20usuarios_as%20innominada%20PASMI2022-23.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colaboramds-my.sharepoint.com/personal/czamora_desarrollosocial_cl/Documents/PASMI/2025/Distribuci&#243;n%20poblaci&#243;n%20por%20comuna%20PASMI%20atendidos%202024%20REM.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colaboramds-my.sharepoint.com/personal/czamora_desarrollosocial_cl/Documents/PASMI/2025/INFORME%20INDICADORES%202024%20con%20campo%20sexo%20registral%20PASMI.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r>
              <a:rPr lang="es-CL" sz="1800"/>
              <a:t>Porcentaje de Cumplimiento por indicador PASMI</a:t>
            </a:r>
          </a:p>
        </c:rich>
      </c:tx>
      <c:overlay val="0"/>
      <c:spPr>
        <a:noFill/>
        <a:ln>
          <a:noFill/>
        </a:ln>
        <a:effectLst/>
      </c:spPr>
      <c:txPr>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endParaRPr lang="es-CL"/>
        </a:p>
      </c:txPr>
    </c:title>
    <c:autoTitleDeleted val="0"/>
    <c:plotArea>
      <c:layout>
        <c:manualLayout>
          <c:layoutTarget val="inner"/>
          <c:xMode val="edge"/>
          <c:yMode val="edge"/>
          <c:x val="5.827974963753705E-2"/>
          <c:y val="0.15098050342381364"/>
          <c:w val="0.91693159219581943"/>
          <c:h val="0.651362370553354"/>
        </c:manualLayout>
      </c:layout>
      <c:barChart>
        <c:barDir val="col"/>
        <c:grouping val="clustered"/>
        <c:varyColors val="0"/>
        <c:ser>
          <c:idx val="0"/>
          <c:order val="0"/>
          <c:tx>
            <c:strRef>
              <c:f>'[Calculo indicadores histórico PASMI.xlsx]% Cumplimiento'!$A$2</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'[Calculo indicadores histórico PASMI.xlsx]% Cumplimiento'!$B$1:$E$1</c:f>
              <c:strCache>
                <c:ptCount val="4"/>
                <c:pt idx="0">
                  <c:v>% Niños(as) que ingresan 
a tratamiento
Meta 80%</c:v>
                </c:pt>
                <c:pt idx="1">
                  <c:v>% Niños (as) en tratamiento 
por trastornos mentales
 Meta 80%</c:v>
                </c:pt>
                <c:pt idx="2">
                  <c:v>% Niños(as) que egresan
por alta clínica 
Meta 20%</c:v>
                </c:pt>
                <c:pt idx="3">
                  <c:v>% Cumplimiento
global convenio</c:v>
                </c:pt>
              </c:strCache>
            </c:strRef>
          </c:cat>
          <c:val>
            <c:numRef>
              <c:f>'[Calculo indicadores histórico PASMI.xlsx]% Cumplimiento'!$B$2:$E$2</c:f>
              <c:numCache>
                <c:formatCode>0.0%</c:formatCode>
                <c:ptCount val="4"/>
                <c:pt idx="0">
                  <c:v>0.98899999999999999</c:v>
                </c:pt>
                <c:pt idx="1">
                  <c:v>0.97799999999999998</c:v>
                </c:pt>
                <c:pt idx="2">
                  <c:v>0.29399999999999998</c:v>
                </c:pt>
                <c:pt idx="3">
                  <c:v>0.88900000000000001</c:v>
                </c:pt>
              </c:numCache>
            </c:numRef>
          </c:val>
          <c:extLst>
            <c:ext xmlns:c16="http://schemas.microsoft.com/office/drawing/2014/chart" uri="{C3380CC4-5D6E-409C-BE32-E72D297353CC}">
              <c16:uniqueId val="{00000000-A771-4FCE-A86B-D3C52E96A76E}"/>
            </c:ext>
          </c:extLst>
        </c:ser>
        <c:ser>
          <c:idx val="1"/>
          <c:order val="1"/>
          <c:tx>
            <c:strRef>
              <c:f>'[Calculo indicadores histórico PASMI.xlsx]% Cumplimiento'!$A$3</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'[Calculo indicadores histórico PASMI.xlsx]% Cumplimiento'!$B$1:$E$1</c:f>
              <c:strCache>
                <c:ptCount val="4"/>
                <c:pt idx="0">
                  <c:v>% Niños(as) que ingresan 
a tratamiento
Meta 80%</c:v>
                </c:pt>
                <c:pt idx="1">
                  <c:v>% Niños (as) en tratamiento 
por trastornos mentales
 Meta 80%</c:v>
                </c:pt>
                <c:pt idx="2">
                  <c:v>% Niños(as) que egresan
por alta clínica 
Meta 20%</c:v>
                </c:pt>
                <c:pt idx="3">
                  <c:v>% Cumplimiento
global convenio</c:v>
                </c:pt>
              </c:strCache>
            </c:strRef>
          </c:cat>
          <c:val>
            <c:numRef>
              <c:f>'[Calculo indicadores histórico PASMI.xlsx]% Cumplimiento'!$B$3:$E$3</c:f>
              <c:numCache>
                <c:formatCode>0.0%</c:formatCode>
                <c:ptCount val="4"/>
                <c:pt idx="0">
                  <c:v>0.38706585431633422</c:v>
                </c:pt>
                <c:pt idx="1">
                  <c:v>0.59391742824218763</c:v>
                </c:pt>
                <c:pt idx="2">
                  <c:v>0.1136677934849416</c:v>
                </c:pt>
                <c:pt idx="3">
                  <c:v>0.55700000000000005</c:v>
                </c:pt>
              </c:numCache>
            </c:numRef>
          </c:val>
          <c:extLst>
            <c:ext xmlns:c16="http://schemas.microsoft.com/office/drawing/2014/chart" uri="{C3380CC4-5D6E-409C-BE32-E72D297353CC}">
              <c16:uniqueId val="{00000001-A771-4FCE-A86B-D3C52E96A76E}"/>
            </c:ext>
          </c:extLst>
        </c:ser>
        <c:ser>
          <c:idx val="2"/>
          <c:order val="2"/>
          <c:tx>
            <c:strRef>
              <c:f>'[Calculo indicadores histórico PASMI.xlsx]% Cumplimiento'!$A$4</c:f>
              <c:strCache>
                <c:ptCount val="1"/>
                <c:pt idx="0">
                  <c:v>2021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'[Calculo indicadores histórico PASMI.xlsx]% Cumplimiento'!$B$1:$E$1</c:f>
              <c:strCache>
                <c:ptCount val="4"/>
                <c:pt idx="0">
                  <c:v>% Niños(as) que ingresan 
a tratamiento
Meta 80%</c:v>
                </c:pt>
                <c:pt idx="1">
                  <c:v>% Niños (as) en tratamiento 
por trastornos mentales
 Meta 80%</c:v>
                </c:pt>
                <c:pt idx="2">
                  <c:v>% Niños(as) que egresan
por alta clínica 
Meta 20%</c:v>
                </c:pt>
                <c:pt idx="3">
                  <c:v>% Cumplimiento
global convenio</c:v>
                </c:pt>
              </c:strCache>
            </c:strRef>
          </c:cat>
          <c:val>
            <c:numRef>
              <c:f>'[Calculo indicadores histórico PASMI.xlsx]% Cumplimiento'!$B$4:$E$4</c:f>
              <c:numCache>
                <c:formatCode>0.0%</c:formatCode>
                <c:ptCount val="4"/>
                <c:pt idx="0">
                  <c:v>0.59103070358271625</c:v>
                </c:pt>
                <c:pt idx="1">
                  <c:v>0.54429569919608722</c:v>
                </c:pt>
                <c:pt idx="2">
                  <c:v>0.18272640610104862</c:v>
                </c:pt>
                <c:pt idx="3">
                  <c:v>0.72769670283799903</c:v>
                </c:pt>
              </c:numCache>
            </c:numRef>
          </c:val>
          <c:extLst>
            <c:ext xmlns:c16="http://schemas.microsoft.com/office/drawing/2014/chart" uri="{C3380CC4-5D6E-409C-BE32-E72D297353CC}">
              <c16:uniqueId val="{00000002-A771-4FCE-A86B-D3C52E96A76E}"/>
            </c:ext>
          </c:extLst>
        </c:ser>
        <c:ser>
          <c:idx val="3"/>
          <c:order val="3"/>
          <c:tx>
            <c:strRef>
              <c:f>'[Calculo indicadores histórico PASMI.xlsx]% Cumplimiento'!$A$5</c:f>
              <c:strCache>
                <c:ptCount val="1"/>
                <c:pt idx="0">
                  <c:v>2022</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'[Calculo indicadores histórico PASMI.xlsx]% Cumplimiento'!$B$1:$E$1</c:f>
              <c:strCache>
                <c:ptCount val="4"/>
                <c:pt idx="0">
                  <c:v>% Niños(as) que ingresan 
a tratamiento
Meta 80%</c:v>
                </c:pt>
                <c:pt idx="1">
                  <c:v>% Niños (as) en tratamiento 
por trastornos mentales
 Meta 80%</c:v>
                </c:pt>
                <c:pt idx="2">
                  <c:v>% Niños(as) que egresan
por alta clínica 
Meta 20%</c:v>
                </c:pt>
                <c:pt idx="3">
                  <c:v>% Cumplimiento
global convenio</c:v>
                </c:pt>
              </c:strCache>
            </c:strRef>
          </c:cat>
          <c:val>
            <c:numRef>
              <c:f>'[Calculo indicadores histórico PASMI.xlsx]% Cumplimiento'!$B$5:$E$5</c:f>
              <c:numCache>
                <c:formatCode>0.0%</c:formatCode>
                <c:ptCount val="4"/>
                <c:pt idx="0">
                  <c:v>0.5268499359542812</c:v>
                </c:pt>
                <c:pt idx="1">
                  <c:v>0.62828188752882741</c:v>
                </c:pt>
                <c:pt idx="2">
                  <c:v>0.11188366921963788</c:v>
                </c:pt>
                <c:pt idx="3">
                  <c:v>0.6077370969726219</c:v>
                </c:pt>
              </c:numCache>
            </c:numRef>
          </c:val>
          <c:extLst>
            <c:ext xmlns:c16="http://schemas.microsoft.com/office/drawing/2014/chart" uri="{C3380CC4-5D6E-409C-BE32-E72D297353CC}">
              <c16:uniqueId val="{00000003-A771-4FCE-A86B-D3C52E96A76E}"/>
            </c:ext>
          </c:extLst>
        </c:ser>
        <c:ser>
          <c:idx val="4"/>
          <c:order val="4"/>
          <c:tx>
            <c:strRef>
              <c:f>'[Calculo indicadores histórico PASMI.xlsx]% Cumplimiento'!$A$6</c:f>
              <c:strCache>
                <c:ptCount val="1"/>
                <c:pt idx="0">
                  <c:v>2023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'[Calculo indicadores histórico PASMI.xlsx]% Cumplimiento'!$B$1:$E$1</c:f>
              <c:strCache>
                <c:ptCount val="4"/>
                <c:pt idx="0">
                  <c:v>% Niños(as) que ingresan 
a tratamiento
Meta 80%</c:v>
                </c:pt>
                <c:pt idx="1">
                  <c:v>% Niños (as) en tratamiento 
por trastornos mentales
 Meta 80%</c:v>
                </c:pt>
                <c:pt idx="2">
                  <c:v>% Niños(as) que egresan
por alta clínica 
Meta 20%</c:v>
                </c:pt>
                <c:pt idx="3">
                  <c:v>% Cumplimiento
global convenio</c:v>
                </c:pt>
              </c:strCache>
            </c:strRef>
          </c:cat>
          <c:val>
            <c:numRef>
              <c:f>'[Calculo indicadores histórico PASMI.xlsx]% Cumplimiento'!$B$6:$E$6</c:f>
              <c:numCache>
                <c:formatCode>0.0%</c:formatCode>
                <c:ptCount val="4"/>
                <c:pt idx="0">
                  <c:v>0.90700000000000003</c:v>
                </c:pt>
                <c:pt idx="1">
                  <c:v>0.68300000000000005</c:v>
                </c:pt>
                <c:pt idx="2">
                  <c:v>0.183</c:v>
                </c:pt>
                <c:pt idx="3">
                  <c:v>0.875</c:v>
                </c:pt>
              </c:numCache>
            </c:numRef>
          </c:val>
          <c:extLst>
            <c:ext xmlns:c16="http://schemas.microsoft.com/office/drawing/2014/chart" uri="{C3380CC4-5D6E-409C-BE32-E72D297353CC}">
              <c16:uniqueId val="{00000004-A771-4FCE-A86B-D3C52E96A76E}"/>
            </c:ext>
          </c:extLst>
        </c:ser>
        <c:ser>
          <c:idx val="5"/>
          <c:order val="5"/>
          <c:tx>
            <c:strRef>
              <c:f>'[Calculo indicadores histórico PASMI.xlsx]% Cumplimiento'!$A$7</c:f>
              <c:strCache>
                <c:ptCount val="1"/>
                <c:pt idx="0">
                  <c:v>2024</c:v>
                </c:pt>
              </c:strCache>
            </c:strRef>
          </c:tx>
          <c:spPr>
            <a:solidFill>
              <a:schemeClr val="accent6"/>
            </a:solidFill>
            <a:ln>
              <a:noFill/>
            </a:ln>
            <a:effectLst/>
          </c:spPr>
          <c:invertIfNegative val="0"/>
          <c:dLbls>
            <c:dLbl>
              <c:idx val="2"/>
              <c:layout>
                <c:manualLayout>
                  <c:x val="-1.030247201169467E-2"/>
                  <c:y val="-1.9744743402483392E-2"/>
                </c:manualLayout>
              </c:layout>
              <c:spPr>
                <a:solidFill>
                  <a:schemeClr val="lt1"/>
                </a:solidFill>
                <a:ln w="12700" cap="flat" cmpd="sng" algn="ctr">
                  <a:solidFill>
                    <a:schemeClr val="accent1"/>
                  </a:solidFill>
                  <a:prstDash val="solid"/>
                  <a:miter lim="800000"/>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extLst>
                <c:ext xmlns:c15="http://schemas.microsoft.com/office/drawing/2012/chart" uri="{CE6537A1-D6FC-4f65-9D91-7224C49458BB}">
                  <c15:layout>
                    <c:manualLayout>
                      <c:w val="9.3650542655434099E-2"/>
                      <c:h val="6.8661669378303231E-2"/>
                    </c:manualLayout>
                  </c15:layout>
                </c:ext>
                <c:ext xmlns:c16="http://schemas.microsoft.com/office/drawing/2014/chart" uri="{C3380CC4-5D6E-409C-BE32-E72D297353CC}">
                  <c16:uniqueId val="{00000000-281A-48CC-A98C-90908F0FCC66}"/>
                </c:ext>
              </c:extLst>
            </c:dLbl>
            <c:spPr>
              <a:solidFill>
                <a:schemeClr val="lt1"/>
              </a:solidFill>
              <a:ln w="12700" cap="flat" cmpd="sng" algn="ctr">
                <a:solidFill>
                  <a:schemeClr val="accent1"/>
                </a:solidFill>
                <a:prstDash val="solid"/>
                <a:miter lim="800000"/>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'[Calculo indicadores histórico PASMI.xlsx]% Cumplimiento'!$B$1:$E$1</c:f>
              <c:strCache>
                <c:ptCount val="4"/>
                <c:pt idx="0">
                  <c:v>% Niños(as) que ingresan 
a tratamiento
Meta 80%</c:v>
                </c:pt>
                <c:pt idx="1">
                  <c:v>% Niños (as) en tratamiento 
por trastornos mentales
 Meta 80%</c:v>
                </c:pt>
                <c:pt idx="2">
                  <c:v>% Niños(as) que egresan
por alta clínica 
Meta 20%</c:v>
                </c:pt>
                <c:pt idx="3">
                  <c:v>% Cumplimiento
global convenio</c:v>
                </c:pt>
              </c:strCache>
            </c:strRef>
          </c:cat>
          <c:val>
            <c:numRef>
              <c:f>'[Calculo indicadores histórico PASMI.xlsx]% Cumplimiento'!$B$7:$E$7</c:f>
              <c:numCache>
                <c:formatCode>0.0%</c:formatCode>
                <c:ptCount val="4"/>
                <c:pt idx="0">
                  <c:v>0.97799999999999998</c:v>
                </c:pt>
                <c:pt idx="1">
                  <c:v>0.79400000000000004</c:v>
                </c:pt>
                <c:pt idx="2">
                  <c:v>0.1968</c:v>
                </c:pt>
                <c:pt idx="3">
                  <c:v>0.94399999999999995</c:v>
                </c:pt>
              </c:numCache>
            </c:numRef>
          </c:val>
          <c:extLst>
            <c:ext xmlns:c16="http://schemas.microsoft.com/office/drawing/2014/chart" uri="{C3380CC4-5D6E-409C-BE32-E72D297353CC}">
              <c16:uniqueId val="{00000005-A771-4FCE-A86B-D3C52E96A76E}"/>
            </c:ext>
          </c:extLst>
        </c:ser>
        <c:dLbls>
          <c:dLblPos val="outEnd"/>
          <c:showLegendKey val="0"/>
          <c:showVal val="1"/>
          <c:showCatName val="0"/>
          <c:showSerName val="0"/>
          <c:showPercent val="0"/>
          <c:showBubbleSize val="0"/>
        </c:dLbls>
        <c:gapWidth val="219"/>
        <c:overlap val="-27"/>
        <c:axId val="610553304"/>
        <c:axId val="610549704"/>
      </c:barChart>
      <c:catAx>
        <c:axId val="610553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L"/>
          </a:p>
        </c:txPr>
        <c:crossAx val="610549704"/>
        <c:crosses val="autoZero"/>
        <c:auto val="1"/>
        <c:lblAlgn val="ctr"/>
        <c:lblOffset val="100"/>
        <c:noMultiLvlLbl val="0"/>
      </c:catAx>
      <c:valAx>
        <c:axId val="61054970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L"/>
          </a:p>
        </c:txPr>
        <c:crossAx val="610553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s-CL"/>
        </a:p>
      </c:txPr>
    </c:legend>
    <c:plotVisOnly val="1"/>
    <c:dispBlanksAs val="gap"/>
    <c:showDLblsOverMax val="0"/>
  </c:chart>
  <c:spPr>
    <a:noFill/>
    <a:ln w="38100">
      <a:solidFill>
        <a:schemeClr val="accent1"/>
      </a:solidFill>
    </a:ln>
    <a:effectLst/>
  </c:spPr>
  <c:txPr>
    <a:bodyPr/>
    <a:lstStyle/>
    <a:p>
      <a:pPr>
        <a:defRPr>
          <a:solidFill>
            <a:sysClr val="windowText" lastClr="000000"/>
          </a:solidFill>
        </a:defRPr>
      </a:pPr>
      <a:endParaRPr lang="es-C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s-CL" sz="1800" b="1" baseline="0" dirty="0"/>
              <a:t>2023 </a:t>
            </a:r>
            <a:endParaRPr lang="es-CL" sz="1800" b="1" dirty="0"/>
          </a:p>
        </c:rich>
      </c:tx>
      <c:layout>
        <c:manualLayout>
          <c:xMode val="edge"/>
          <c:yMode val="edge"/>
          <c:x val="0.45197377613902412"/>
          <c:y val="1.8243881332602047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manualLayout>
          <c:layoutTarget val="inner"/>
          <c:xMode val="edge"/>
          <c:yMode val="edge"/>
          <c:x val="0.10365935917945911"/>
          <c:y val="0.16570931779663325"/>
          <c:w val="0.86569626886674389"/>
          <c:h val="0.71943955945767113"/>
        </c:manualLayout>
      </c:layout>
      <c:barChart>
        <c:barDir val="col"/>
        <c:grouping val="clustered"/>
        <c:varyColors val="0"/>
        <c:ser>
          <c:idx val="0"/>
          <c:order val="0"/>
          <c:tx>
            <c:strRef>
              <c:f>Hoja3!$B$19</c:f>
              <c:strCache>
                <c:ptCount val="1"/>
                <c:pt idx="0">
                  <c:v>2,6%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Hoja3!$A$19:$A$25</c:f>
              <c:numCache>
                <c:formatCode>General</c:formatCode>
                <c:ptCount val="7"/>
                <c:pt idx="0">
                  <c:v>4</c:v>
                </c:pt>
                <c:pt idx="1">
                  <c:v>5</c:v>
                </c:pt>
                <c:pt idx="2">
                  <c:v>6</c:v>
                </c:pt>
                <c:pt idx="3">
                  <c:v>7</c:v>
                </c:pt>
                <c:pt idx="4">
                  <c:v>8</c:v>
                </c:pt>
                <c:pt idx="5">
                  <c:v>9</c:v>
                </c:pt>
                <c:pt idx="6">
                  <c:v>10</c:v>
                </c:pt>
              </c:numCache>
            </c:numRef>
          </c:cat>
          <c:val>
            <c:numRef>
              <c:f>Hoja3!$B$19:$B$25</c:f>
              <c:numCache>
                <c:formatCode>0.0%</c:formatCode>
                <c:ptCount val="7"/>
                <c:pt idx="0">
                  <c:v>2.6276831976313843E-2</c:v>
                </c:pt>
                <c:pt idx="1">
                  <c:v>0.19485566247224279</c:v>
                </c:pt>
                <c:pt idx="2">
                  <c:v>0.19504071058475203</c:v>
                </c:pt>
                <c:pt idx="3">
                  <c:v>0.21021465581051074</c:v>
                </c:pt>
                <c:pt idx="4">
                  <c:v>0.211880088823094</c:v>
                </c:pt>
                <c:pt idx="5">
                  <c:v>0.15229459659511474</c:v>
                </c:pt>
                <c:pt idx="6">
                  <c:v>3.7009622501850479E-3</c:v>
                </c:pt>
              </c:numCache>
            </c:numRef>
          </c:val>
          <c:extLst>
            <c:ext xmlns:c16="http://schemas.microsoft.com/office/drawing/2014/chart" uri="{C3380CC4-5D6E-409C-BE32-E72D297353CC}">
              <c16:uniqueId val="{00000000-9385-4050-A4D2-F93C5499C60F}"/>
            </c:ext>
          </c:extLst>
        </c:ser>
        <c:dLbls>
          <c:showLegendKey val="0"/>
          <c:showVal val="0"/>
          <c:showCatName val="0"/>
          <c:showSerName val="0"/>
          <c:showPercent val="0"/>
          <c:showBubbleSize val="0"/>
        </c:dLbls>
        <c:gapWidth val="219"/>
        <c:overlap val="-27"/>
        <c:axId val="347932543"/>
        <c:axId val="347933791"/>
      </c:barChart>
      <c:catAx>
        <c:axId val="347932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L"/>
          </a:p>
        </c:txPr>
        <c:crossAx val="347933791"/>
        <c:crosses val="autoZero"/>
        <c:auto val="1"/>
        <c:lblAlgn val="ctr"/>
        <c:lblOffset val="100"/>
        <c:noMultiLvlLbl val="0"/>
      </c:catAx>
      <c:valAx>
        <c:axId val="34793379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47932543"/>
        <c:crosses val="autoZero"/>
        <c:crossBetween val="between"/>
      </c:valAx>
      <c:spPr>
        <a:noFill/>
        <a:ln>
          <a:noFill/>
        </a:ln>
        <a:effectLst/>
      </c:spPr>
    </c:plotArea>
    <c:plotVisOnly val="1"/>
    <c:dispBlanksAs val="gap"/>
    <c:showDLblsOverMax val="0"/>
  </c:chart>
  <c:spPr>
    <a:noFill/>
    <a:ln>
      <a:solidFill>
        <a:schemeClr val="accent1"/>
      </a:solidFill>
    </a:ln>
    <a:effectLst/>
  </c:spPr>
  <c:txPr>
    <a:bodyPr/>
    <a:lstStyle/>
    <a:p>
      <a:pPr>
        <a:defRPr/>
      </a:pPr>
      <a:endParaRPr lang="es-C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s-CL" sz="1800" b="1" dirty="0"/>
              <a:t>2022 </a:t>
            </a:r>
          </a:p>
        </c:rich>
      </c:tx>
      <c:layout>
        <c:manualLayout>
          <c:xMode val="edge"/>
          <c:yMode val="edge"/>
          <c:x val="0.45152259438781056"/>
          <c:y val="2.3731646757512367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manualLayout>
          <c:layoutTarget val="inner"/>
          <c:xMode val="edge"/>
          <c:yMode val="edge"/>
          <c:x val="6.0337659442487389E-2"/>
          <c:y val="0.16420455046378055"/>
          <c:w val="0.91809509165231684"/>
          <c:h val="0.75781173285291847"/>
        </c:manualLayout>
      </c:layout>
      <c:barChart>
        <c:barDir val="col"/>
        <c:grouping val="clustered"/>
        <c:varyColors val="0"/>
        <c:ser>
          <c:idx val="0"/>
          <c:order val="0"/>
          <c:tx>
            <c:strRef>
              <c:f>Edad!$E$19</c:f>
              <c:strCache>
                <c:ptCount val="1"/>
                <c:pt idx="0">
                  <c:v>%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Edad!$D$20:$D$26</c:f>
              <c:numCache>
                <c:formatCode>General</c:formatCode>
                <c:ptCount val="7"/>
                <c:pt idx="0">
                  <c:v>4</c:v>
                </c:pt>
                <c:pt idx="1">
                  <c:v>5</c:v>
                </c:pt>
                <c:pt idx="2">
                  <c:v>6</c:v>
                </c:pt>
                <c:pt idx="3">
                  <c:v>7</c:v>
                </c:pt>
                <c:pt idx="4">
                  <c:v>8</c:v>
                </c:pt>
                <c:pt idx="5">
                  <c:v>9</c:v>
                </c:pt>
                <c:pt idx="6">
                  <c:v>10</c:v>
                </c:pt>
              </c:numCache>
            </c:numRef>
          </c:cat>
          <c:val>
            <c:numRef>
              <c:f>Edad!$E$20:$E$26</c:f>
              <c:numCache>
                <c:formatCode>0.0</c:formatCode>
                <c:ptCount val="7"/>
                <c:pt idx="0">
                  <c:v>0.39275583678813003</c:v>
                </c:pt>
                <c:pt idx="1">
                  <c:v>6.1859044294130481</c:v>
                </c:pt>
                <c:pt idx="2">
                  <c:v>16.583024219943269</c:v>
                </c:pt>
                <c:pt idx="3">
                  <c:v>21.405193104953089</c:v>
                </c:pt>
                <c:pt idx="4">
                  <c:v>23.510800785511673</c:v>
                </c:pt>
                <c:pt idx="5">
                  <c:v>21.9179576696487</c:v>
                </c:pt>
                <c:pt idx="6">
                  <c:v>10.004363953742091</c:v>
                </c:pt>
              </c:numCache>
            </c:numRef>
          </c:val>
          <c:extLst>
            <c:ext xmlns:c16="http://schemas.microsoft.com/office/drawing/2014/chart" uri="{C3380CC4-5D6E-409C-BE32-E72D297353CC}">
              <c16:uniqueId val="{00000000-DDED-41EB-BF3E-7B0C458C11BC}"/>
            </c:ext>
          </c:extLst>
        </c:ser>
        <c:dLbls>
          <c:dLblPos val="outEnd"/>
          <c:showLegendKey val="0"/>
          <c:showVal val="1"/>
          <c:showCatName val="0"/>
          <c:showSerName val="0"/>
          <c:showPercent val="0"/>
          <c:showBubbleSize val="0"/>
        </c:dLbls>
        <c:gapWidth val="219"/>
        <c:overlap val="-27"/>
        <c:axId val="1041490096"/>
        <c:axId val="1041499248"/>
      </c:barChart>
      <c:catAx>
        <c:axId val="1041490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L"/>
          </a:p>
        </c:txPr>
        <c:crossAx val="1041499248"/>
        <c:crosses val="autoZero"/>
        <c:auto val="1"/>
        <c:lblAlgn val="ctr"/>
        <c:lblOffset val="100"/>
        <c:noMultiLvlLbl val="0"/>
      </c:catAx>
      <c:valAx>
        <c:axId val="10414992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041490096"/>
        <c:crosses val="autoZero"/>
        <c:crossBetween val="between"/>
      </c:valAx>
      <c:spPr>
        <a:noFill/>
        <a:ln>
          <a:noFill/>
        </a:ln>
        <a:effectLst/>
      </c:spPr>
    </c:plotArea>
    <c:plotVisOnly val="1"/>
    <c:dispBlanksAs val="gap"/>
    <c:showDLblsOverMax val="0"/>
  </c:chart>
  <c:spPr>
    <a:noFill/>
    <a:ln>
      <a:solidFill>
        <a:schemeClr val="accent1"/>
      </a:solidFill>
    </a:ln>
    <a:effectLst/>
  </c:spPr>
  <c:txPr>
    <a:bodyPr/>
    <a:lstStyle/>
    <a:p>
      <a:pPr>
        <a:defRPr/>
      </a:pPr>
      <a:endParaRPr lang="es-C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s-CL" sz="1800" b="1" baseline="0" dirty="0"/>
              <a:t>2024</a:t>
            </a:r>
            <a:endParaRPr lang="es-CL" sz="1800" b="1" dirty="0"/>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Hoja6!$B$22:$H$22</c:f>
              <c:numCache>
                <c:formatCode>General</c:formatCode>
                <c:ptCount val="7"/>
                <c:pt idx="0">
                  <c:v>3</c:v>
                </c:pt>
                <c:pt idx="1">
                  <c:v>4</c:v>
                </c:pt>
                <c:pt idx="2">
                  <c:v>5</c:v>
                </c:pt>
                <c:pt idx="3">
                  <c:v>6</c:v>
                </c:pt>
                <c:pt idx="4">
                  <c:v>7</c:v>
                </c:pt>
                <c:pt idx="5">
                  <c:v>8</c:v>
                </c:pt>
                <c:pt idx="6">
                  <c:v>9</c:v>
                </c:pt>
              </c:numCache>
            </c:numRef>
          </c:cat>
          <c:val>
            <c:numRef>
              <c:f>Hoja6!$B$23:$H$23</c:f>
              <c:numCache>
                <c:formatCode>0.0%</c:formatCode>
                <c:ptCount val="7"/>
                <c:pt idx="0">
                  <c:v>1.8975332068311196E-3</c:v>
                </c:pt>
                <c:pt idx="1">
                  <c:v>8.1790224432375849E-3</c:v>
                </c:pt>
                <c:pt idx="2">
                  <c:v>0.1021723483609239</c:v>
                </c:pt>
                <c:pt idx="3">
                  <c:v>0.19083295164561931</c:v>
                </c:pt>
                <c:pt idx="4">
                  <c:v>0.2224039782765164</c:v>
                </c:pt>
                <c:pt idx="5">
                  <c:v>0.24347314009029641</c:v>
                </c:pt>
                <c:pt idx="6">
                  <c:v>0.23104102597657528</c:v>
                </c:pt>
              </c:numCache>
            </c:numRef>
          </c:val>
          <c:extLst>
            <c:ext xmlns:c16="http://schemas.microsoft.com/office/drawing/2014/chart" uri="{C3380CC4-5D6E-409C-BE32-E72D297353CC}">
              <c16:uniqueId val="{00000000-157B-4CB6-9006-270C02CF5EF6}"/>
            </c:ext>
          </c:extLst>
        </c:ser>
        <c:dLbls>
          <c:showLegendKey val="0"/>
          <c:showVal val="0"/>
          <c:showCatName val="0"/>
          <c:showSerName val="0"/>
          <c:showPercent val="0"/>
          <c:showBubbleSize val="0"/>
        </c:dLbls>
        <c:gapWidth val="219"/>
        <c:overlap val="-27"/>
        <c:axId val="1939012576"/>
        <c:axId val="1939012992"/>
      </c:barChart>
      <c:catAx>
        <c:axId val="1939012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L"/>
          </a:p>
        </c:txPr>
        <c:crossAx val="1939012992"/>
        <c:crossesAt val="0"/>
        <c:auto val="1"/>
        <c:lblAlgn val="ctr"/>
        <c:lblOffset val="100"/>
        <c:noMultiLvlLbl val="0"/>
      </c:catAx>
      <c:valAx>
        <c:axId val="19390129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93901257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s-C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a:solidFill>
                  <a:sysClr val="windowText" lastClr="000000"/>
                </a:solidFill>
              </a:rPr>
              <a:t>Ingreso a tratamiento por trastorno de salud mental en comunas PASMI, según año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'[Calculo indicadores histórico PASMI.xlsx]Ingresos'!$A$2</c:f>
              <c:strCache>
                <c:ptCount val="1"/>
                <c:pt idx="0">
                  <c:v>N° de niños(as) que ingresan a tratamiento</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00ED-4EBC-B471-CF5BA21A6D52}"/>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00ED-4EBC-B471-CF5BA21A6D52}"/>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00ED-4EBC-B471-CF5BA21A6D52}"/>
              </c:ext>
            </c:extLst>
          </c:dPt>
          <c:dLbls>
            <c:spPr>
              <a:noFill/>
              <a:ln>
                <a:noFill/>
              </a:ln>
              <a:effectLst/>
            </c:spPr>
            <c:txPr>
              <a:bodyPr rot="-5400000" spcFirstLastPara="1" vertOverflow="clip" horzOverflow="clip" vert="horz" wrap="square" lIns="38100" tIns="19050" rIns="38100" bIns="19050" anchor="b" anchorCtr="0">
                <a:spAutoFit/>
              </a:bodyPr>
              <a:lstStyle/>
              <a:p>
                <a:pPr>
                  <a:defRPr sz="900" b="1" i="0" u="none" strike="noStrike" kern="1200" baseline="0">
                    <a:solidFill>
                      <a:schemeClr val="tx1">
                        <a:lumMod val="75000"/>
                        <a:lumOff val="25000"/>
                      </a:schemeClr>
                    </a:solidFill>
                    <a:latin typeface="+mn-lt"/>
                    <a:ea typeface="+mn-ea"/>
                    <a:cs typeface="+mn-cs"/>
                  </a:defRPr>
                </a:pPr>
                <a:endParaRPr lang="es-CL"/>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'[Calculo indicadores histórico PASMI.xlsx]Ingresos'!$B$1:$G$1</c:f>
              <c:numCache>
                <c:formatCode>General</c:formatCode>
                <c:ptCount val="6"/>
                <c:pt idx="0">
                  <c:v>2019</c:v>
                </c:pt>
                <c:pt idx="1">
                  <c:v>2020</c:v>
                </c:pt>
                <c:pt idx="2">
                  <c:v>2021</c:v>
                </c:pt>
                <c:pt idx="3">
                  <c:v>2022</c:v>
                </c:pt>
                <c:pt idx="4">
                  <c:v>2023</c:v>
                </c:pt>
                <c:pt idx="5">
                  <c:v>2024</c:v>
                </c:pt>
              </c:numCache>
            </c:numRef>
          </c:cat>
          <c:val>
            <c:numRef>
              <c:f>'[Calculo indicadores histórico PASMI.xlsx]Ingresos'!$B$2:$G$2</c:f>
              <c:numCache>
                <c:formatCode>#,##0</c:formatCode>
                <c:ptCount val="6"/>
                <c:pt idx="0">
                  <c:v>14003</c:v>
                </c:pt>
                <c:pt idx="1">
                  <c:v>7635</c:v>
                </c:pt>
                <c:pt idx="2">
                  <c:v>11716</c:v>
                </c:pt>
                <c:pt idx="3">
                  <c:v>10694</c:v>
                </c:pt>
                <c:pt idx="4">
                  <c:v>18396</c:v>
                </c:pt>
                <c:pt idx="5">
                  <c:v>19083</c:v>
                </c:pt>
              </c:numCache>
            </c:numRef>
          </c:val>
          <c:extLst>
            <c:ext xmlns:c16="http://schemas.microsoft.com/office/drawing/2014/chart" uri="{C3380CC4-5D6E-409C-BE32-E72D297353CC}">
              <c16:uniqueId val="{00000006-00ED-4EBC-B471-CF5BA21A6D52}"/>
            </c:ext>
          </c:extLst>
        </c:ser>
        <c:dLbls>
          <c:showLegendKey val="0"/>
          <c:showVal val="1"/>
          <c:showCatName val="0"/>
          <c:showSerName val="0"/>
          <c:showPercent val="0"/>
          <c:showBubbleSize val="0"/>
        </c:dLbls>
        <c:gapWidth val="219"/>
        <c:overlap val="-27"/>
        <c:axId val="640299792"/>
        <c:axId val="874497152"/>
      </c:barChart>
      <c:lineChart>
        <c:grouping val="standard"/>
        <c:varyColors val="0"/>
        <c:ser>
          <c:idx val="1"/>
          <c:order val="1"/>
          <c:tx>
            <c:strRef>
              <c:f>'[Calculo indicadores histórico PASMI.xlsx]Ingresos'!$A$3</c:f>
              <c:strCache>
                <c:ptCount val="1"/>
                <c:pt idx="0">
                  <c:v>% de niños/as que ingresan a tratamiento
Meta 80%</c:v>
                </c:pt>
              </c:strCache>
            </c:strRef>
          </c:tx>
          <c:spPr>
            <a:ln w="28575" cap="rnd">
              <a:solidFill>
                <a:schemeClr val="accent2"/>
              </a:solidFill>
              <a:round/>
            </a:ln>
            <a:effectLst/>
          </c:spPr>
          <c:marker>
            <c:symbol val="none"/>
          </c:marker>
          <c:dLbls>
            <c:spPr>
              <a:solidFill>
                <a:schemeClr val="lt1"/>
              </a:solidFill>
              <a:ln w="12700" cap="flat" cmpd="sng" algn="ctr">
                <a:solidFill>
                  <a:schemeClr val="accent1"/>
                </a:solidFill>
                <a:prstDash val="solid"/>
                <a:miter lim="800000"/>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dk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'[Calculo indicadores histórico PASMI.xlsx]Ingresos'!$B$1:$E$1</c:f>
              <c:numCache>
                <c:formatCode>General</c:formatCode>
                <c:ptCount val="4"/>
                <c:pt idx="0">
                  <c:v>2019</c:v>
                </c:pt>
                <c:pt idx="1">
                  <c:v>2020</c:v>
                </c:pt>
                <c:pt idx="2">
                  <c:v>2021</c:v>
                </c:pt>
                <c:pt idx="3">
                  <c:v>2022</c:v>
                </c:pt>
              </c:numCache>
            </c:numRef>
          </c:cat>
          <c:val>
            <c:numRef>
              <c:f>'[Calculo indicadores histórico PASMI.xlsx]Ingresos'!$B$3:$G$3</c:f>
              <c:numCache>
                <c:formatCode>0.0%</c:formatCode>
                <c:ptCount val="6"/>
                <c:pt idx="0">
                  <c:v>0.98899999999999999</c:v>
                </c:pt>
                <c:pt idx="1">
                  <c:v>0.38706585431633422</c:v>
                </c:pt>
                <c:pt idx="2">
                  <c:v>0.59103070358271625</c:v>
                </c:pt>
                <c:pt idx="3">
                  <c:v>0.5268499359542812</c:v>
                </c:pt>
                <c:pt idx="4">
                  <c:v>0.90700000000000003</c:v>
                </c:pt>
                <c:pt idx="5">
                  <c:v>0.97829999999999995</c:v>
                </c:pt>
              </c:numCache>
            </c:numRef>
          </c:val>
          <c:smooth val="0"/>
          <c:extLst>
            <c:ext xmlns:c16="http://schemas.microsoft.com/office/drawing/2014/chart" uri="{C3380CC4-5D6E-409C-BE32-E72D297353CC}">
              <c16:uniqueId val="{00000007-00ED-4EBC-B471-CF5BA21A6D52}"/>
            </c:ext>
          </c:extLst>
        </c:ser>
        <c:dLbls>
          <c:showLegendKey val="0"/>
          <c:showVal val="1"/>
          <c:showCatName val="0"/>
          <c:showSerName val="0"/>
          <c:showPercent val="0"/>
          <c:showBubbleSize val="0"/>
        </c:dLbls>
        <c:marker val="1"/>
        <c:smooth val="0"/>
        <c:axId val="648313304"/>
        <c:axId val="648312584"/>
      </c:lineChart>
      <c:catAx>
        <c:axId val="64029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874497152"/>
        <c:crosses val="autoZero"/>
        <c:auto val="1"/>
        <c:lblAlgn val="ctr"/>
        <c:lblOffset val="100"/>
        <c:noMultiLvlLbl val="0"/>
      </c:catAx>
      <c:valAx>
        <c:axId val="8744971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640299792"/>
        <c:crosses val="autoZero"/>
        <c:crossBetween val="between"/>
      </c:valAx>
      <c:valAx>
        <c:axId val="648312584"/>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648313304"/>
        <c:crosses val="max"/>
        <c:crossBetween val="between"/>
      </c:valAx>
      <c:catAx>
        <c:axId val="648313304"/>
        <c:scaling>
          <c:orientation val="minMax"/>
        </c:scaling>
        <c:delete val="1"/>
        <c:axPos val="b"/>
        <c:numFmt formatCode="General" sourceLinked="1"/>
        <c:majorTickMark val="none"/>
        <c:minorTickMark val="none"/>
        <c:tickLblPos val="nextTo"/>
        <c:crossAx val="64831258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w="38100">
      <a:solidFill>
        <a:schemeClr val="accent1"/>
      </a:solidFill>
    </a:ln>
    <a:effectLst/>
  </c:spPr>
  <c:txPr>
    <a:bodyPr/>
    <a:lstStyle/>
    <a:p>
      <a:pPr>
        <a:defRPr/>
      </a:pPr>
      <a:endParaRPr lang="es-C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CL" dirty="0"/>
              <a:t>Promedio</a:t>
            </a:r>
            <a:r>
              <a:rPr lang="es-CL" baseline="0" dirty="0"/>
              <a:t> de atenciones de salud mental infantil por niño(a)</a:t>
            </a:r>
            <a:r>
              <a:rPr lang="es-CL" dirty="0"/>
              <a:t>, según atenciones totales de salud mental infantil</a:t>
            </a:r>
            <a:r>
              <a:rPr lang="es-CL" baseline="0" dirty="0"/>
              <a:t> por </a:t>
            </a:r>
            <a:r>
              <a:rPr lang="es-CL" dirty="0"/>
              <a:t>año en comunas</a:t>
            </a:r>
            <a:r>
              <a:rPr lang="es-CL" baseline="0" dirty="0"/>
              <a:t> PASMI</a:t>
            </a:r>
            <a:endParaRPr lang="es-CL" dirty="0"/>
          </a:p>
        </c:rich>
      </c:tx>
      <c:layout>
        <c:manualLayout>
          <c:xMode val="edge"/>
          <c:yMode val="edge"/>
          <c:x val="0.12499450737091553"/>
          <c:y val="1.751185497426308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stacked"/>
        <c:varyColors val="0"/>
        <c:ser>
          <c:idx val="2"/>
          <c:order val="1"/>
          <c:tx>
            <c:strRef>
              <c:f>'[Calculo indicadores histórico PASMI.xlsx]Concentración'!$D$1</c:f>
              <c:strCache>
                <c:ptCount val="1"/>
                <c:pt idx="0">
                  <c:v>Concentración de controles
Salud Mental Meta = 8</c:v>
                </c:pt>
              </c:strCache>
            </c:strRef>
          </c:tx>
          <c:spPr>
            <a:solidFill>
              <a:schemeClr val="accent6"/>
            </a:solidFill>
            <a:ln>
              <a:noFill/>
            </a:ln>
            <a:effectLst/>
          </c:spPr>
          <c:invertIfNegative val="0"/>
          <c:dLbls>
            <c:spPr>
              <a:solidFill>
                <a:schemeClr val="accent6"/>
              </a:solidFill>
              <a:ln w="12700" cap="flat" cmpd="sng" algn="ctr">
                <a:solidFill>
                  <a:schemeClr val="accent6">
                    <a:shade val="50000"/>
                  </a:schemeClr>
                </a:solidFill>
                <a:prstDash val="solid"/>
                <a:miter lim="800000"/>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'[Calculo indicadores histórico PASMI.xlsx]Concentración'!$B$2:$B$7</c:f>
              <c:numCache>
                <c:formatCode>General</c:formatCode>
                <c:ptCount val="6"/>
                <c:pt idx="0">
                  <c:v>2019</c:v>
                </c:pt>
                <c:pt idx="1">
                  <c:v>2020</c:v>
                </c:pt>
                <c:pt idx="2">
                  <c:v>2021</c:v>
                </c:pt>
                <c:pt idx="3">
                  <c:v>2022</c:v>
                </c:pt>
                <c:pt idx="4">
                  <c:v>2023</c:v>
                </c:pt>
                <c:pt idx="5">
                  <c:v>2024</c:v>
                </c:pt>
              </c:numCache>
            </c:numRef>
          </c:cat>
          <c:val>
            <c:numRef>
              <c:f>'[Calculo indicadores histórico PASMI.xlsx]Concentración'!$D$2:$D$7</c:f>
              <c:numCache>
                <c:formatCode>0.0</c:formatCode>
                <c:ptCount val="6"/>
                <c:pt idx="0" formatCode="General">
                  <c:v>5.4</c:v>
                </c:pt>
                <c:pt idx="1">
                  <c:v>3.7737400122925631</c:v>
                </c:pt>
                <c:pt idx="2">
                  <c:v>5.5884080076263105</c:v>
                </c:pt>
                <c:pt idx="3">
                  <c:v>4.2680266826668545</c:v>
                </c:pt>
                <c:pt idx="4">
                  <c:v>7.4</c:v>
                </c:pt>
                <c:pt idx="5">
                  <c:v>7.2</c:v>
                </c:pt>
              </c:numCache>
            </c:numRef>
          </c:val>
          <c:extLst>
            <c:ext xmlns:c16="http://schemas.microsoft.com/office/drawing/2014/chart" uri="{C3380CC4-5D6E-409C-BE32-E72D297353CC}">
              <c16:uniqueId val="{00000000-9782-4882-85A7-CFC8443CDD67}"/>
            </c:ext>
          </c:extLst>
        </c:ser>
        <c:ser>
          <c:idx val="1"/>
          <c:order val="2"/>
          <c:tx>
            <c:strRef>
              <c:f>'[Calculo indicadores histórico PASMI.xlsx]Concentración'!$C$1</c:f>
              <c:strCache>
                <c:ptCount val="1"/>
                <c:pt idx="0">
                  <c:v>Total Controles de Salud Mental</c:v>
                </c:pt>
              </c:strCache>
            </c:strRef>
          </c:tx>
          <c:spPr>
            <a:solidFill>
              <a:schemeClr val="accent4"/>
            </a:solidFill>
            <a:ln>
              <a:noFill/>
            </a:ln>
            <a:effectLst/>
          </c:spPr>
          <c:invertIfNegative val="0"/>
          <c:dLbls>
            <c:delete val="1"/>
          </c:dLbls>
          <c:cat>
            <c:numRef>
              <c:f>'[Calculo indicadores histórico PASMI.xlsx]Concentración'!$B$2:$B$7</c:f>
              <c:numCache>
                <c:formatCode>General</c:formatCode>
                <c:ptCount val="6"/>
                <c:pt idx="0">
                  <c:v>2019</c:v>
                </c:pt>
                <c:pt idx="1">
                  <c:v>2020</c:v>
                </c:pt>
                <c:pt idx="2">
                  <c:v>2021</c:v>
                </c:pt>
                <c:pt idx="3">
                  <c:v>2022</c:v>
                </c:pt>
                <c:pt idx="4">
                  <c:v>2023</c:v>
                </c:pt>
                <c:pt idx="5">
                  <c:v>2024</c:v>
                </c:pt>
              </c:numCache>
            </c:numRef>
          </c:cat>
          <c:val>
            <c:numRef>
              <c:f>'[Calculo indicadores histórico PASMI.xlsx]Concentración'!$C$2:$C$7</c:f>
              <c:numCache>
                <c:formatCode>#,##0</c:formatCode>
                <c:ptCount val="6"/>
                <c:pt idx="0">
                  <c:v>130088</c:v>
                </c:pt>
                <c:pt idx="1">
                  <c:v>98238</c:v>
                </c:pt>
                <c:pt idx="2">
                  <c:v>146556</c:v>
                </c:pt>
                <c:pt idx="3">
                  <c:v>120926</c:v>
                </c:pt>
                <c:pt idx="4">
                  <c:v>228854</c:v>
                </c:pt>
                <c:pt idx="5">
                  <c:v>247844</c:v>
                </c:pt>
              </c:numCache>
            </c:numRef>
          </c:val>
          <c:extLst>
            <c:ext xmlns:c16="http://schemas.microsoft.com/office/drawing/2014/chart" uri="{C3380CC4-5D6E-409C-BE32-E72D297353CC}">
              <c16:uniqueId val="{00000001-9782-4882-85A7-CFC8443CDD67}"/>
            </c:ext>
          </c:extLst>
        </c:ser>
        <c:dLbls>
          <c:dLblPos val="ctr"/>
          <c:showLegendKey val="0"/>
          <c:showVal val="1"/>
          <c:showCatName val="0"/>
          <c:showSerName val="0"/>
          <c:showPercent val="0"/>
          <c:showBubbleSize val="0"/>
        </c:dLbls>
        <c:gapWidth val="150"/>
        <c:overlap val="100"/>
        <c:axId val="2066300624"/>
        <c:axId val="2075827216"/>
        <c:extLst>
          <c:ext xmlns:c15="http://schemas.microsoft.com/office/drawing/2012/chart" uri="{02D57815-91ED-43cb-92C2-25804820EDAC}">
            <c15:filteredBarSeries>
              <c15:ser>
                <c:idx val="0"/>
                <c:order val="0"/>
                <c:tx>
                  <c:strRef>
                    <c:extLst>
                      <c:ext uri="{02D57815-91ED-43cb-92C2-25804820EDAC}">
                        <c15:formulaRef>
                          <c15:sqref>'[Calculo indicadores histórico PASMI.xlsx]Concentración'!$B$1</c15:sqref>
                        </c15:formulaRef>
                      </c:ext>
                    </c:extLst>
                    <c:strCache>
                      <c:ptCount val="1"/>
                      <c:pt idx="0">
                        <c:v>Año ejecución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'[Calculo indicadores histórico PASMI.xlsx]Concentración'!$B$2:$B$7</c15:sqref>
                        </c15:formulaRef>
                      </c:ext>
                    </c:extLst>
                    <c:numCache>
                      <c:formatCode>General</c:formatCode>
                      <c:ptCount val="6"/>
                      <c:pt idx="0">
                        <c:v>2019</c:v>
                      </c:pt>
                      <c:pt idx="1">
                        <c:v>2020</c:v>
                      </c:pt>
                      <c:pt idx="2">
                        <c:v>2021</c:v>
                      </c:pt>
                      <c:pt idx="3">
                        <c:v>2022</c:v>
                      </c:pt>
                      <c:pt idx="4">
                        <c:v>2023</c:v>
                      </c:pt>
                      <c:pt idx="5">
                        <c:v>2024</c:v>
                      </c:pt>
                    </c:numCache>
                  </c:numRef>
                </c:cat>
                <c:val>
                  <c:numRef>
                    <c:extLst>
                      <c:ext uri="{02D57815-91ED-43cb-92C2-25804820EDAC}">
                        <c15:formulaRef>
                          <c15:sqref>'[Calculo indicadores histórico PASMI.xlsx]Concentración'!$B$2:$B$7</c15:sqref>
                        </c15:formulaRef>
                      </c:ext>
                    </c:extLst>
                    <c:numCache>
                      <c:formatCode>General</c:formatCode>
                      <c:ptCount val="6"/>
                      <c:pt idx="0">
                        <c:v>2019</c:v>
                      </c:pt>
                      <c:pt idx="1">
                        <c:v>2020</c:v>
                      </c:pt>
                      <c:pt idx="2">
                        <c:v>2021</c:v>
                      </c:pt>
                      <c:pt idx="3">
                        <c:v>2022</c:v>
                      </c:pt>
                      <c:pt idx="4">
                        <c:v>2023</c:v>
                      </c:pt>
                      <c:pt idx="5">
                        <c:v>2024</c:v>
                      </c:pt>
                    </c:numCache>
                  </c:numRef>
                </c:val>
                <c:extLst>
                  <c:ext xmlns:c16="http://schemas.microsoft.com/office/drawing/2014/chart" uri="{C3380CC4-5D6E-409C-BE32-E72D297353CC}">
                    <c16:uniqueId val="{00000002-9782-4882-85A7-CFC8443CDD67}"/>
                  </c:ext>
                </c:extLst>
              </c15:ser>
            </c15:filteredBarSeries>
          </c:ext>
        </c:extLst>
      </c:barChart>
      <c:catAx>
        <c:axId val="2066300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2075827216"/>
        <c:crosses val="autoZero"/>
        <c:auto val="1"/>
        <c:lblAlgn val="ctr"/>
        <c:lblOffset val="100"/>
        <c:noMultiLvlLbl val="0"/>
      </c:catAx>
      <c:valAx>
        <c:axId val="2075827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206630062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L"/>
          </a:p>
        </c:txPr>
      </c:legendEntry>
      <c:legendEntry>
        <c:idx val="1"/>
        <c:delete val="1"/>
      </c:legendEntry>
      <c:layout>
        <c:manualLayout>
          <c:xMode val="edge"/>
          <c:yMode val="edge"/>
          <c:x val="7.2216855934313554E-2"/>
          <c:y val="0.88372725814450648"/>
          <c:w val="0.86904092143574629"/>
          <c:h val="0.1162727418554936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s-CL" sz="1600" b="1" dirty="0">
                <a:solidFill>
                  <a:srgbClr val="FF0000"/>
                </a:solidFill>
              </a:rPr>
              <a:t>Brecha</a:t>
            </a:r>
            <a:r>
              <a:rPr lang="es-CL" sz="1600" b="1" baseline="0" dirty="0"/>
              <a:t> ingreso a SRDM niños(as) atendidos en PASMI Agosto 2022 – Marzo 2023</a:t>
            </a:r>
            <a:endParaRPr lang="es-CL" sz="1600" b="1" dirty="0"/>
          </a:p>
        </c:rich>
      </c:tx>
      <c:layout>
        <c:manualLayout>
          <c:xMode val="edge"/>
          <c:yMode val="edge"/>
          <c:x val="0.17711351145129176"/>
          <c:y val="1.7350058607678288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manualLayout>
          <c:layoutTarget val="inner"/>
          <c:xMode val="edge"/>
          <c:yMode val="edge"/>
          <c:x val="5.7287436824780054E-2"/>
          <c:y val="0.16273991189260004"/>
          <c:w val="0.92678353389904378"/>
          <c:h val="0.77581799452991673"/>
        </c:manualLayout>
      </c:layout>
      <c:barChart>
        <c:barDir val="col"/>
        <c:grouping val="clustered"/>
        <c:varyColors val="0"/>
        <c:ser>
          <c:idx val="0"/>
          <c:order val="0"/>
          <c:spPr>
            <a:solidFill>
              <a:schemeClr val="accent1"/>
            </a:solidFill>
            <a:ln>
              <a:noFill/>
            </a:ln>
            <a:effectLst/>
          </c:spPr>
          <c:invertIfNegative val="0"/>
          <c:dLbls>
            <c:dLbl>
              <c:idx val="0"/>
              <c:layout>
                <c:manualLayout>
                  <c:x val="-8.3333333333333332E-3"/>
                  <c:y val="-2.77777777777778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B2-4422-A8DF-BE08019D7BE6}"/>
                </c:ext>
              </c:extLst>
            </c:dLbl>
            <c:dLbl>
              <c:idx val="2"/>
              <c:layout>
                <c:manualLayout>
                  <c:x val="-1.0185067526415994E-16"/>
                  <c:y val="-2.31481481481482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B2-4422-A8DF-BE08019D7BE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31750" cap="rnd">
                <a:solidFill>
                  <a:srgbClr val="7030A0"/>
                </a:solidFill>
                <a:prstDash val="sysDot"/>
              </a:ln>
              <a:effectLst/>
            </c:spPr>
            <c:trendlineType val="linear"/>
            <c:dispRSqr val="0"/>
            <c:dispEq val="0"/>
          </c:trendline>
          <c:cat>
            <c:strRef>
              <c:f>Avance!$K$3:$M$3</c:f>
              <c:strCache>
                <c:ptCount val="3"/>
                <c:pt idx="0">
                  <c:v>Ago.22</c:v>
                </c:pt>
                <c:pt idx="1">
                  <c:v>nov-22</c:v>
                </c:pt>
                <c:pt idx="2">
                  <c:v>mar-23</c:v>
                </c:pt>
              </c:strCache>
            </c:strRef>
          </c:cat>
          <c:val>
            <c:numRef>
              <c:f>Avance!$K$4:$M$4</c:f>
              <c:numCache>
                <c:formatCode>0%</c:formatCode>
                <c:ptCount val="3"/>
                <c:pt idx="0">
                  <c:v>0.82681755928708012</c:v>
                </c:pt>
                <c:pt idx="1">
                  <c:v>0.72037455024419794</c:v>
                </c:pt>
                <c:pt idx="2">
                  <c:v>0.26726969988468613</c:v>
                </c:pt>
              </c:numCache>
            </c:numRef>
          </c:val>
          <c:extLst>
            <c:ext xmlns:c16="http://schemas.microsoft.com/office/drawing/2014/chart" uri="{C3380CC4-5D6E-409C-BE32-E72D297353CC}">
              <c16:uniqueId val="{00000003-20B2-4422-A8DF-BE08019D7BE6}"/>
            </c:ext>
          </c:extLst>
        </c:ser>
        <c:dLbls>
          <c:showLegendKey val="0"/>
          <c:showVal val="0"/>
          <c:showCatName val="0"/>
          <c:showSerName val="0"/>
          <c:showPercent val="0"/>
          <c:showBubbleSize val="0"/>
        </c:dLbls>
        <c:gapWidth val="219"/>
        <c:overlap val="-27"/>
        <c:axId val="917159088"/>
        <c:axId val="917159504"/>
      </c:barChart>
      <c:catAx>
        <c:axId val="917159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L"/>
          </a:p>
        </c:txPr>
        <c:crossAx val="917159504"/>
        <c:crosses val="autoZero"/>
        <c:auto val="1"/>
        <c:lblAlgn val="ctr"/>
        <c:lblOffset val="100"/>
        <c:noMultiLvlLbl val="0"/>
      </c:catAx>
      <c:valAx>
        <c:axId val="917159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17159088"/>
        <c:crosses val="autoZero"/>
        <c:crossBetween val="between"/>
      </c:valAx>
      <c:spPr>
        <a:noFill/>
        <a:ln>
          <a:noFill/>
        </a:ln>
        <a:effectLst/>
      </c:spPr>
    </c:plotArea>
    <c:plotVisOnly val="1"/>
    <c:dispBlanksAs val="gap"/>
    <c:showDLblsOverMax val="0"/>
  </c:chart>
  <c:spPr>
    <a:noFill/>
    <a:ln>
      <a:solidFill>
        <a:schemeClr val="accent1">
          <a:shade val="50000"/>
        </a:schemeClr>
      </a:solidFill>
    </a:ln>
    <a:effectLst/>
  </c:spPr>
  <c:txPr>
    <a:bodyPr/>
    <a:lstStyle/>
    <a:p>
      <a:pPr>
        <a:defRPr/>
      </a:pPr>
      <a:endParaRPr lang="es-C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spc="0" baseline="0">
                <a:solidFill>
                  <a:prstClr val="black">
                    <a:lumMod val="65000"/>
                    <a:lumOff val="35000"/>
                  </a:prstClr>
                </a:solidFill>
                <a:latin typeface="+mn-lt"/>
                <a:ea typeface="+mn-ea"/>
                <a:cs typeface="+mn-cs"/>
              </a:defRPr>
            </a:pPr>
            <a:r>
              <a:rPr lang="es-CL" sz="1600" b="1" i="0" baseline="0" dirty="0">
                <a:solidFill>
                  <a:srgbClr val="FF0000"/>
                </a:solidFill>
                <a:effectLst/>
              </a:rPr>
              <a:t>Brecha</a:t>
            </a:r>
            <a:r>
              <a:rPr lang="es-CL" sz="1600" b="1" i="0" baseline="0" dirty="0">
                <a:effectLst/>
              </a:rPr>
              <a:t> ingreso a SRDM niños(as) atendidos en PASMI 2023 - 2024</a:t>
            </a:r>
            <a:endParaRPr lang="es-CL" sz="1600" dirty="0">
              <a:effectLst/>
            </a:endParaRPr>
          </a:p>
        </c:rich>
      </c:tx>
      <c:layout>
        <c:manualLayout>
          <c:xMode val="edge"/>
          <c:yMode val="edge"/>
          <c:x val="0.13404031999958368"/>
          <c:y val="1.6243707757616493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spc="0" baseline="0">
              <a:solidFill>
                <a:prstClr val="black">
                  <a:lumMod val="65000"/>
                  <a:lumOff val="35000"/>
                </a:prstClr>
              </a:solidFill>
              <a:latin typeface="+mn-lt"/>
              <a:ea typeface="+mn-ea"/>
              <a:cs typeface="+mn-cs"/>
            </a:defRPr>
          </a:pPr>
          <a:endParaRPr lang="es-CL"/>
        </a:p>
      </c:txPr>
    </c:title>
    <c:autoTitleDeleted val="0"/>
    <c:plotArea>
      <c:layout>
        <c:manualLayout>
          <c:layoutTarget val="inner"/>
          <c:xMode val="edge"/>
          <c:yMode val="edge"/>
          <c:x val="6.48613564984791E-2"/>
          <c:y val="0.17078241022824661"/>
          <c:w val="0.91448490553272987"/>
          <c:h val="0.75139278620082894"/>
        </c:manualLayout>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38100" cap="rnd">
                <a:solidFill>
                  <a:schemeClr val="accent2"/>
                </a:solidFill>
                <a:prstDash val="sysDot"/>
              </a:ln>
              <a:effectLst/>
            </c:spPr>
            <c:trendlineType val="linear"/>
            <c:dispRSqr val="0"/>
            <c:dispEq val="0"/>
          </c:trendline>
          <c:cat>
            <c:strRef>
              <c:f>Avance!$S$14:$U$14</c:f>
              <c:strCache>
                <c:ptCount val="3"/>
                <c:pt idx="0">
                  <c:v>Jun - 2023</c:v>
                </c:pt>
                <c:pt idx="1">
                  <c:v>Ene - 2024</c:v>
                </c:pt>
                <c:pt idx="2">
                  <c:v>Dic - 2024</c:v>
                </c:pt>
              </c:strCache>
            </c:strRef>
          </c:cat>
          <c:val>
            <c:numRef>
              <c:f>Avance!$S$15:$U$15</c:f>
              <c:numCache>
                <c:formatCode>0%</c:formatCode>
                <c:ptCount val="3"/>
                <c:pt idx="0">
                  <c:v>0.32</c:v>
                </c:pt>
                <c:pt idx="1">
                  <c:v>0.54</c:v>
                </c:pt>
                <c:pt idx="2">
                  <c:v>0.76</c:v>
                </c:pt>
              </c:numCache>
            </c:numRef>
          </c:val>
          <c:extLst>
            <c:ext xmlns:c16="http://schemas.microsoft.com/office/drawing/2014/chart" uri="{C3380CC4-5D6E-409C-BE32-E72D297353CC}">
              <c16:uniqueId val="{00000001-E53F-44E8-B1B2-BAB6BF379C17}"/>
            </c:ext>
          </c:extLst>
        </c:ser>
        <c:dLbls>
          <c:showLegendKey val="0"/>
          <c:showVal val="0"/>
          <c:showCatName val="0"/>
          <c:showSerName val="0"/>
          <c:showPercent val="0"/>
          <c:showBubbleSize val="0"/>
        </c:dLbls>
        <c:gapWidth val="219"/>
        <c:overlap val="-27"/>
        <c:axId val="610991616"/>
        <c:axId val="610983296"/>
      </c:barChart>
      <c:catAx>
        <c:axId val="610991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L"/>
          </a:p>
        </c:txPr>
        <c:crossAx val="610983296"/>
        <c:crosses val="autoZero"/>
        <c:auto val="1"/>
        <c:lblAlgn val="ctr"/>
        <c:lblOffset val="100"/>
        <c:noMultiLvlLbl val="0"/>
      </c:catAx>
      <c:valAx>
        <c:axId val="6109832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610991616"/>
        <c:crosses val="autoZero"/>
        <c:crossBetween val="between"/>
      </c:valAx>
      <c:spPr>
        <a:noFill/>
        <a:ln>
          <a:noFill/>
        </a:ln>
        <a:effectLst/>
      </c:spPr>
    </c:plotArea>
    <c:plotVisOnly val="1"/>
    <c:dispBlanksAs val="gap"/>
    <c:showDLblsOverMax val="0"/>
  </c:chart>
  <c:spPr>
    <a:noFill/>
    <a:ln>
      <a:solidFill>
        <a:schemeClr val="accent2"/>
      </a:solidFill>
    </a:ln>
    <a:effectLst/>
  </c:spPr>
  <c:txPr>
    <a:bodyPr/>
    <a:lstStyle/>
    <a:p>
      <a:pPr>
        <a:defRPr/>
      </a:pPr>
      <a:endParaRPr lang="es-CL"/>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1"/>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89F-4458-A692-874429604905}"/>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189F-4458-A692-874429604905}"/>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'Cobertura por año'!$E$17:$E$18</c:f>
              <c:strCache>
                <c:ptCount val="2"/>
                <c:pt idx="0">
                  <c:v>Mujeres</c:v>
                </c:pt>
                <c:pt idx="1">
                  <c:v>Hombres</c:v>
                </c:pt>
              </c:strCache>
            </c:strRef>
          </c:cat>
          <c:val>
            <c:numRef>
              <c:f>'Cobertura por año'!$F$17:$F$18</c:f>
              <c:numCache>
                <c:formatCode>0%</c:formatCode>
                <c:ptCount val="2"/>
                <c:pt idx="0">
                  <c:v>0.39</c:v>
                </c:pt>
                <c:pt idx="1">
                  <c:v>0.61</c:v>
                </c:pt>
              </c:numCache>
            </c:numRef>
          </c:val>
          <c:extLst>
            <c:ext xmlns:c16="http://schemas.microsoft.com/office/drawing/2014/chart" uri="{C3380CC4-5D6E-409C-BE32-E72D297353CC}">
              <c16:uniqueId val="{00000004-189F-4458-A692-87442960490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B94E-4E19-A072-5A13093938BD}"/>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B94E-4E19-A072-5A13093938BD}"/>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s-CL"/>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Hoja2!$G$14:$G$15</c:f>
              <c:strCache>
                <c:ptCount val="2"/>
                <c:pt idx="0">
                  <c:v>Mujeres</c:v>
                </c:pt>
                <c:pt idx="1">
                  <c:v>Hombres</c:v>
                </c:pt>
              </c:strCache>
            </c:strRef>
          </c:cat>
          <c:val>
            <c:numRef>
              <c:f>Hoja2!$H$14:$H$15</c:f>
              <c:numCache>
                <c:formatCode>0%</c:formatCode>
                <c:ptCount val="2"/>
                <c:pt idx="0">
                  <c:v>0.4</c:v>
                </c:pt>
                <c:pt idx="1">
                  <c:v>0.6</c:v>
                </c:pt>
              </c:numCache>
            </c:numRef>
          </c:val>
          <c:extLst>
            <c:ext xmlns:c16="http://schemas.microsoft.com/office/drawing/2014/chart" uri="{C3380CC4-5D6E-409C-BE32-E72D297353CC}">
              <c16:uniqueId val="{00000004-B94E-4E19-A072-5A13093938BD}"/>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s-CL" sz="1600" b="1"/>
              <a:t>Distribución niños y niñas atendidos en PASMI 2024 REM MINSAL  </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pieChart>
        <c:varyColors val="1"/>
        <c:ser>
          <c:idx val="0"/>
          <c:order val="0"/>
          <c:explosion val="2"/>
          <c:dPt>
            <c:idx val="0"/>
            <c:bubble3D val="0"/>
            <c:spPr>
              <a:solidFill>
                <a:schemeClr val="accent6"/>
              </a:solidFill>
              <a:ln w="19050">
                <a:solidFill>
                  <a:schemeClr val="lt1"/>
                </a:solidFill>
              </a:ln>
              <a:effectLst/>
            </c:spPr>
            <c:extLst>
              <c:ext xmlns:c16="http://schemas.microsoft.com/office/drawing/2014/chart" uri="{C3380CC4-5D6E-409C-BE32-E72D297353CC}">
                <c16:uniqueId val="{00000001-727E-47B0-9E68-D546817C59B9}"/>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727E-47B0-9E68-D546817C59B9}"/>
              </c:ext>
            </c:extLst>
          </c:dPt>
          <c:dLbls>
            <c:spPr>
              <a:solidFill>
                <a:schemeClr val="lt1"/>
              </a:solidFill>
              <a:ln w="19050" cap="flat" cmpd="sng" algn="ctr">
                <a:solidFill>
                  <a:schemeClr val="accent6"/>
                </a:solidFill>
                <a:prstDash val="solid"/>
                <a:miter lim="800000"/>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solidFill>
                    <a:latin typeface="+mn-lt"/>
                    <a:ea typeface="+mn-ea"/>
                    <a:cs typeface="+mn-cs"/>
                  </a:defRPr>
                </a:pPr>
                <a:endParaRPr lang="es-C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Graficos!$H$5:$I$5</c:f>
              <c:strCache>
                <c:ptCount val="2"/>
                <c:pt idx="0">
                  <c:v>Niñas</c:v>
                </c:pt>
                <c:pt idx="1">
                  <c:v>Niños</c:v>
                </c:pt>
              </c:strCache>
            </c:strRef>
          </c:cat>
          <c:val>
            <c:numRef>
              <c:f>Graficos!$H$6:$I$6</c:f>
              <c:numCache>
                <c:formatCode>0%</c:formatCode>
                <c:ptCount val="2"/>
                <c:pt idx="0">
                  <c:v>0.39399000000000023</c:v>
                </c:pt>
                <c:pt idx="1">
                  <c:v>0.60601000000000038</c:v>
                </c:pt>
              </c:numCache>
            </c:numRef>
          </c:val>
          <c:extLst>
            <c:ext xmlns:c16="http://schemas.microsoft.com/office/drawing/2014/chart" uri="{C3380CC4-5D6E-409C-BE32-E72D297353CC}">
              <c16:uniqueId val="{00000004-B7DA-405A-914B-11D472A9E5E5}"/>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72384112502542353"/>
          <c:y val="0.44140296405824669"/>
          <c:w val="0.2116043428150817"/>
          <c:h val="7.751883558959837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0070C0"/>
      </a:solidFill>
      <a:round/>
    </a:ln>
    <a:effectLst/>
  </c:spPr>
  <c:txPr>
    <a:bodyPr/>
    <a:lstStyle/>
    <a:p>
      <a:pPr>
        <a:defRPr/>
      </a:pPr>
      <a:endParaRPr lang="es-C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s-CL" sz="2000" b="1" dirty="0"/>
              <a:t>Porcentaje de acceso de</a:t>
            </a:r>
            <a:r>
              <a:rPr lang="es-CL" sz="2000" b="1" baseline="0" dirty="0"/>
              <a:t> </a:t>
            </a:r>
            <a:r>
              <a:rPr lang="es-CL" sz="2000" b="1" dirty="0"/>
              <a:t>niñas y niños a PASMI según región</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bar"/>
        <c:grouping val="stacked"/>
        <c:varyColors val="0"/>
        <c:ser>
          <c:idx val="0"/>
          <c:order val="0"/>
          <c:tx>
            <c:strRef>
              <c:f>Hoja2!$P$4</c:f>
              <c:strCache>
                <c:ptCount val="1"/>
                <c:pt idx="0">
                  <c:v>Mujeres </c:v>
                </c:pt>
              </c:strCache>
            </c:strRef>
          </c:tx>
          <c:spPr>
            <a:solidFill>
              <a:schemeClr val="accent1"/>
            </a:solidFill>
            <a:ln>
              <a:noFill/>
            </a:ln>
            <a:effectLst/>
          </c:spPr>
          <c:invertIfNegative val="0"/>
          <c:dLbls>
            <c:spPr>
              <a:solidFill>
                <a:schemeClr val="lt1"/>
              </a:solidFill>
              <a:ln w="12700" cap="flat" cmpd="sng" algn="ctr">
                <a:solidFill>
                  <a:schemeClr val="accent1"/>
                </a:solidFill>
                <a:prstDash val="solid"/>
                <a:miter lim="800000"/>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Hoja2!$O$5:$O$20</c:f>
              <c:strCache>
                <c:ptCount val="16"/>
                <c:pt idx="0">
                  <c:v>ÑUBLE</c:v>
                </c:pt>
                <c:pt idx="1">
                  <c:v>AISEN</c:v>
                </c:pt>
                <c:pt idx="2">
                  <c:v>COQUIMBO</c:v>
                </c:pt>
                <c:pt idx="3">
                  <c:v>ANTOFAGASTA</c:v>
                </c:pt>
                <c:pt idx="4">
                  <c:v>LA ARAUCANIA</c:v>
                </c:pt>
                <c:pt idx="5">
                  <c:v>L. G. B. OHIGGINS</c:v>
                </c:pt>
                <c:pt idx="6">
                  <c:v>ARICA Y PARINACOTA</c:v>
                </c:pt>
                <c:pt idx="7">
                  <c:v>TARAPACA</c:v>
                </c:pt>
                <c:pt idx="8">
                  <c:v>MAULE</c:v>
                </c:pt>
                <c:pt idx="9">
                  <c:v>BIO-BIO</c:v>
                </c:pt>
                <c:pt idx="10">
                  <c:v>MAGALLANES Y ANTARTICA</c:v>
                </c:pt>
                <c:pt idx="11">
                  <c:v>LOS LAGOS</c:v>
                </c:pt>
                <c:pt idx="12">
                  <c:v>METROPOLITANA</c:v>
                </c:pt>
                <c:pt idx="13">
                  <c:v>VALPARAISO</c:v>
                </c:pt>
                <c:pt idx="14">
                  <c:v>LOS RIOS</c:v>
                </c:pt>
                <c:pt idx="15">
                  <c:v>ATACAMA</c:v>
                </c:pt>
              </c:strCache>
              <c:extLst/>
            </c:strRef>
          </c:cat>
          <c:val>
            <c:numRef>
              <c:f>Hoja2!$P$5:$P$20</c:f>
              <c:numCache>
                <c:formatCode>0%</c:formatCode>
                <c:ptCount val="16"/>
                <c:pt idx="0">
                  <c:v>0.46153846153846156</c:v>
                </c:pt>
                <c:pt idx="1">
                  <c:v>0.45945945945945948</c:v>
                </c:pt>
                <c:pt idx="2">
                  <c:v>0.4316702819956616</c:v>
                </c:pt>
                <c:pt idx="3">
                  <c:v>0.42105263157894735</c:v>
                </c:pt>
                <c:pt idx="4">
                  <c:v>0.41557017543859648</c:v>
                </c:pt>
                <c:pt idx="5">
                  <c:v>0.41515650741350907</c:v>
                </c:pt>
                <c:pt idx="6">
                  <c:v>0.404296875</c:v>
                </c:pt>
                <c:pt idx="7">
                  <c:v>0.40310077519379844</c:v>
                </c:pt>
                <c:pt idx="8">
                  <c:v>0.39655172413793105</c:v>
                </c:pt>
                <c:pt idx="9">
                  <c:v>0.3963963963963964</c:v>
                </c:pt>
                <c:pt idx="10">
                  <c:v>0.38095238095238093</c:v>
                </c:pt>
                <c:pt idx="11">
                  <c:v>0.37830687830687831</c:v>
                </c:pt>
                <c:pt idx="12">
                  <c:v>0.37569060773480661</c:v>
                </c:pt>
                <c:pt idx="13">
                  <c:v>0.3750860289057123</c:v>
                </c:pt>
                <c:pt idx="14">
                  <c:v>0.31617647058823528</c:v>
                </c:pt>
                <c:pt idx="15">
                  <c:v>0.24637681159420291</c:v>
                </c:pt>
              </c:numCache>
              <c:extLst/>
            </c:numRef>
          </c:val>
          <c:extLst>
            <c:ext xmlns:c16="http://schemas.microsoft.com/office/drawing/2014/chart" uri="{C3380CC4-5D6E-409C-BE32-E72D297353CC}">
              <c16:uniqueId val="{00000000-27D5-400D-9ABA-EFC17FA21EB4}"/>
            </c:ext>
          </c:extLst>
        </c:ser>
        <c:ser>
          <c:idx val="1"/>
          <c:order val="1"/>
          <c:tx>
            <c:strRef>
              <c:f>Hoja2!$Q$4</c:f>
              <c:strCache>
                <c:ptCount val="1"/>
                <c:pt idx="0">
                  <c:v>Hombres</c:v>
                </c:pt>
              </c:strCache>
            </c:strRef>
          </c:tx>
          <c:spPr>
            <a:solidFill>
              <a:schemeClr val="accent2"/>
            </a:solidFill>
            <a:ln>
              <a:noFill/>
            </a:ln>
            <a:effectLst/>
          </c:spPr>
          <c:invertIfNegative val="0"/>
          <c:cat>
            <c:strRef>
              <c:f>Hoja2!$O$5:$O$20</c:f>
              <c:strCache>
                <c:ptCount val="16"/>
                <c:pt idx="0">
                  <c:v>ÑUBLE</c:v>
                </c:pt>
                <c:pt idx="1">
                  <c:v>AISEN</c:v>
                </c:pt>
                <c:pt idx="2">
                  <c:v>COQUIMBO</c:v>
                </c:pt>
                <c:pt idx="3">
                  <c:v>ANTOFAGASTA</c:v>
                </c:pt>
                <c:pt idx="4">
                  <c:v>LA ARAUCANIA</c:v>
                </c:pt>
                <c:pt idx="5">
                  <c:v>L. G. B. OHIGGINS</c:v>
                </c:pt>
                <c:pt idx="6">
                  <c:v>ARICA Y PARINACOTA</c:v>
                </c:pt>
                <c:pt idx="7">
                  <c:v>TARAPACA</c:v>
                </c:pt>
                <c:pt idx="8">
                  <c:v>MAULE</c:v>
                </c:pt>
                <c:pt idx="9">
                  <c:v>BIO-BIO</c:v>
                </c:pt>
                <c:pt idx="10">
                  <c:v>MAGALLANES Y ANTARTICA</c:v>
                </c:pt>
                <c:pt idx="11">
                  <c:v>LOS LAGOS</c:v>
                </c:pt>
                <c:pt idx="12">
                  <c:v>METROPOLITANA</c:v>
                </c:pt>
                <c:pt idx="13">
                  <c:v>VALPARAISO</c:v>
                </c:pt>
                <c:pt idx="14">
                  <c:v>LOS RIOS</c:v>
                </c:pt>
                <c:pt idx="15">
                  <c:v>ATACAMA</c:v>
                </c:pt>
              </c:strCache>
              <c:extLst/>
            </c:strRef>
          </c:cat>
          <c:val>
            <c:numRef>
              <c:f>Hoja2!$Q$5:$Q$20</c:f>
              <c:numCache>
                <c:formatCode>0%</c:formatCode>
                <c:ptCount val="16"/>
                <c:pt idx="0">
                  <c:v>0.53846153846153844</c:v>
                </c:pt>
                <c:pt idx="1">
                  <c:v>0.54054054054054057</c:v>
                </c:pt>
                <c:pt idx="2">
                  <c:v>0.5683297180043384</c:v>
                </c:pt>
                <c:pt idx="3">
                  <c:v>0.57894736842105265</c:v>
                </c:pt>
                <c:pt idx="4">
                  <c:v>0.58442982456140347</c:v>
                </c:pt>
                <c:pt idx="5">
                  <c:v>0.58484349258649093</c:v>
                </c:pt>
                <c:pt idx="6">
                  <c:v>0.595703125</c:v>
                </c:pt>
                <c:pt idx="7">
                  <c:v>0.5968992248062015</c:v>
                </c:pt>
                <c:pt idx="8">
                  <c:v>0.60344827586206895</c:v>
                </c:pt>
                <c:pt idx="9">
                  <c:v>0.60360360360360366</c:v>
                </c:pt>
                <c:pt idx="10">
                  <c:v>0.61904761904761907</c:v>
                </c:pt>
                <c:pt idx="11">
                  <c:v>0.62169312169312174</c:v>
                </c:pt>
                <c:pt idx="12">
                  <c:v>0.62430939226519333</c:v>
                </c:pt>
                <c:pt idx="13">
                  <c:v>0.6249139710942877</c:v>
                </c:pt>
                <c:pt idx="14">
                  <c:v>0.68382352941176472</c:v>
                </c:pt>
                <c:pt idx="15">
                  <c:v>0.75362318840579712</c:v>
                </c:pt>
              </c:numCache>
              <c:extLst/>
            </c:numRef>
          </c:val>
          <c:extLst>
            <c:ext xmlns:c16="http://schemas.microsoft.com/office/drawing/2014/chart" uri="{C3380CC4-5D6E-409C-BE32-E72D297353CC}">
              <c16:uniqueId val="{00000001-27D5-400D-9ABA-EFC17FA21EB4}"/>
            </c:ext>
          </c:extLst>
        </c:ser>
        <c:dLbls>
          <c:showLegendKey val="0"/>
          <c:showVal val="0"/>
          <c:showCatName val="0"/>
          <c:showSerName val="0"/>
          <c:showPercent val="0"/>
          <c:showBubbleSize val="0"/>
        </c:dLbls>
        <c:gapWidth val="150"/>
        <c:overlap val="100"/>
        <c:axId val="84216896"/>
        <c:axId val="84215648"/>
      </c:barChart>
      <c:catAx>
        <c:axId val="84216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84215648"/>
        <c:crosses val="autoZero"/>
        <c:auto val="1"/>
        <c:lblAlgn val="ctr"/>
        <c:lblOffset val="100"/>
        <c:noMultiLvlLbl val="0"/>
      </c:catAx>
      <c:valAx>
        <c:axId val="8421564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crossAx val="84216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sz="1000"/>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550FE1-69DF-4EC8-815E-8DCFD4059DB1}" type="doc">
      <dgm:prSet loTypeId="urn:microsoft.com/office/officeart/2009/3/layout/SubStepProcess" loCatId="process" qsTypeId="urn:microsoft.com/office/officeart/2005/8/quickstyle/simple1" qsCatId="simple" csTypeId="urn:microsoft.com/office/officeart/2005/8/colors/colorful4" csCatId="colorful" phldr="1"/>
      <dgm:spPr/>
      <dgm:t>
        <a:bodyPr/>
        <a:lstStyle/>
        <a:p>
          <a:endParaRPr lang="es-CL"/>
        </a:p>
      </dgm:t>
    </dgm:pt>
    <dgm:pt modelId="{BC45E3AC-98FF-440B-8775-900F430D3E31}">
      <dgm:prSet phldrT="[Texto]" custT="1"/>
      <dgm:spPr>
        <a:solidFill>
          <a:srgbClr val="00CC00"/>
        </a:solidFill>
      </dgm:spPr>
      <dgm:t>
        <a:bodyPr/>
        <a:lstStyle/>
        <a:p>
          <a:r>
            <a:rPr lang="es-CL" sz="1200" dirty="0"/>
            <a:t>Control de salud infantil</a:t>
          </a:r>
        </a:p>
      </dgm:t>
    </dgm:pt>
    <dgm:pt modelId="{D0BA2CE5-D717-45C2-98A6-889E84DB24C2}" type="parTrans" cxnId="{37A68BAA-9823-4136-8EFC-E822873FA28B}">
      <dgm:prSet/>
      <dgm:spPr/>
      <dgm:t>
        <a:bodyPr/>
        <a:lstStyle/>
        <a:p>
          <a:endParaRPr lang="es-CL"/>
        </a:p>
      </dgm:t>
    </dgm:pt>
    <dgm:pt modelId="{2DC1CC18-F3F2-4BF1-BC05-93BC12DD4A67}" type="sibTrans" cxnId="{37A68BAA-9823-4136-8EFC-E822873FA28B}">
      <dgm:prSet/>
      <dgm:spPr/>
      <dgm:t>
        <a:bodyPr/>
        <a:lstStyle/>
        <a:p>
          <a:endParaRPr lang="es-CL"/>
        </a:p>
      </dgm:t>
    </dgm:pt>
    <dgm:pt modelId="{05D41A6F-DE01-4308-B15C-134AEA81ED67}">
      <dgm:prSet phldrT="[Texto]" custT="1"/>
      <dgm:spPr>
        <a:solidFill>
          <a:srgbClr val="00CC00"/>
        </a:solidFill>
      </dgm:spPr>
      <dgm:t>
        <a:bodyPr/>
        <a:lstStyle/>
        <a:p>
          <a:r>
            <a:rPr lang="es-CL" sz="1200" dirty="0"/>
            <a:t>Atención Integral NNAJ vinculados a SPE-SENAME</a:t>
          </a:r>
        </a:p>
      </dgm:t>
    </dgm:pt>
    <dgm:pt modelId="{15F17926-16DA-49BD-92B1-6416D5687701}" type="parTrans" cxnId="{530CB84A-1387-4274-8312-DA09C74F8578}">
      <dgm:prSet/>
      <dgm:spPr/>
      <dgm:t>
        <a:bodyPr/>
        <a:lstStyle/>
        <a:p>
          <a:endParaRPr lang="es-CL"/>
        </a:p>
      </dgm:t>
    </dgm:pt>
    <dgm:pt modelId="{919063E9-9FC4-4063-B8C7-F9E6E31A50D9}" type="sibTrans" cxnId="{530CB84A-1387-4274-8312-DA09C74F8578}">
      <dgm:prSet/>
      <dgm:spPr/>
      <dgm:t>
        <a:bodyPr/>
        <a:lstStyle/>
        <a:p>
          <a:endParaRPr lang="es-CL"/>
        </a:p>
      </dgm:t>
    </dgm:pt>
    <dgm:pt modelId="{51B5D958-E740-4BBF-A5C3-9781D8AC414C}">
      <dgm:prSet custT="1"/>
      <dgm:spPr>
        <a:solidFill>
          <a:srgbClr val="00CC00"/>
        </a:solidFill>
      </dgm:spPr>
      <dgm:t>
        <a:bodyPr/>
        <a:lstStyle/>
        <a:p>
          <a:r>
            <a:rPr lang="es-MX" sz="1200" dirty="0"/>
            <a:t>Detección Precoz, Consejería y Referencia Asistida</a:t>
          </a:r>
          <a:endParaRPr lang="es-CL" sz="1200" dirty="0"/>
        </a:p>
      </dgm:t>
    </dgm:pt>
    <dgm:pt modelId="{3B66002B-62DC-4DEF-93C0-74A963EF5237}" type="parTrans" cxnId="{2AB17BC8-E504-41D2-94AE-6F67D4973559}">
      <dgm:prSet/>
      <dgm:spPr/>
      <dgm:t>
        <a:bodyPr/>
        <a:lstStyle/>
        <a:p>
          <a:endParaRPr lang="es-CL"/>
        </a:p>
      </dgm:t>
    </dgm:pt>
    <dgm:pt modelId="{CC4F84EB-EF73-4951-A73E-9E259D1E1406}" type="sibTrans" cxnId="{2AB17BC8-E504-41D2-94AE-6F67D4973559}">
      <dgm:prSet/>
      <dgm:spPr/>
      <dgm:t>
        <a:bodyPr/>
        <a:lstStyle/>
        <a:p>
          <a:endParaRPr lang="es-CL"/>
        </a:p>
      </dgm:t>
    </dgm:pt>
    <dgm:pt modelId="{C3DFC438-6E51-4F04-ADE7-B4A31B0AB814}" type="pres">
      <dgm:prSet presAssocID="{6C550FE1-69DF-4EC8-815E-8DCFD4059DB1}" presName="Name0" presStyleCnt="0">
        <dgm:presLayoutVars>
          <dgm:chMax val="7"/>
          <dgm:dir/>
          <dgm:animOne val="branch"/>
        </dgm:presLayoutVars>
      </dgm:prSet>
      <dgm:spPr/>
    </dgm:pt>
    <dgm:pt modelId="{C7B6DCE0-A2CA-4061-99B7-43BF34B61869}" type="pres">
      <dgm:prSet presAssocID="{BC45E3AC-98FF-440B-8775-900F430D3E31}" presName="parTx1" presStyleLbl="node1" presStyleIdx="0" presStyleCnt="3" custLinFactY="-16733" custLinFactNeighborX="17827" custLinFactNeighborY="-100000"/>
      <dgm:spPr/>
    </dgm:pt>
    <dgm:pt modelId="{2F1AD176-9D2D-4C8E-8C5B-6FC0F4B68960}" type="pres">
      <dgm:prSet presAssocID="{51B5D958-E740-4BBF-A5C3-9781D8AC414C}" presName="parTx2" presStyleLbl="node1" presStyleIdx="1" presStyleCnt="3" custLinFactY="16733" custLinFactNeighborX="-82173" custLinFactNeighborY="100000"/>
      <dgm:spPr/>
    </dgm:pt>
    <dgm:pt modelId="{BDAC075C-4FE6-45DA-88FE-C4F34C865754}" type="pres">
      <dgm:prSet presAssocID="{05D41A6F-DE01-4308-B15C-134AEA81ED67}" presName="parTx3" presStyleLbl="node1" presStyleIdx="2" presStyleCnt="3" custLinFactX="-82173" custLinFactNeighborX="-100000" custLinFactNeighborY="0"/>
      <dgm:spPr/>
    </dgm:pt>
  </dgm:ptLst>
  <dgm:cxnLst>
    <dgm:cxn modelId="{84CC2964-45BF-4CD2-A915-86E13F8EAF14}" type="presOf" srcId="{05D41A6F-DE01-4308-B15C-134AEA81ED67}" destId="{BDAC075C-4FE6-45DA-88FE-C4F34C865754}" srcOrd="0" destOrd="0" presId="urn:microsoft.com/office/officeart/2009/3/layout/SubStepProcess"/>
    <dgm:cxn modelId="{1F9D1068-4F0B-4F0A-95AC-3DE1D0E11B7F}" type="presOf" srcId="{6C550FE1-69DF-4EC8-815E-8DCFD4059DB1}" destId="{C3DFC438-6E51-4F04-ADE7-B4A31B0AB814}" srcOrd="0" destOrd="0" presId="urn:microsoft.com/office/officeart/2009/3/layout/SubStepProcess"/>
    <dgm:cxn modelId="{530CB84A-1387-4274-8312-DA09C74F8578}" srcId="{6C550FE1-69DF-4EC8-815E-8DCFD4059DB1}" destId="{05D41A6F-DE01-4308-B15C-134AEA81ED67}" srcOrd="2" destOrd="0" parTransId="{15F17926-16DA-49BD-92B1-6416D5687701}" sibTransId="{919063E9-9FC4-4063-B8C7-F9E6E31A50D9}"/>
    <dgm:cxn modelId="{53EEF755-8EC7-495A-A6AB-61FAB299B0C3}" type="presOf" srcId="{51B5D958-E740-4BBF-A5C3-9781D8AC414C}" destId="{2F1AD176-9D2D-4C8E-8C5B-6FC0F4B68960}" srcOrd="0" destOrd="0" presId="urn:microsoft.com/office/officeart/2009/3/layout/SubStepProcess"/>
    <dgm:cxn modelId="{37A68BAA-9823-4136-8EFC-E822873FA28B}" srcId="{6C550FE1-69DF-4EC8-815E-8DCFD4059DB1}" destId="{BC45E3AC-98FF-440B-8775-900F430D3E31}" srcOrd="0" destOrd="0" parTransId="{D0BA2CE5-D717-45C2-98A6-889E84DB24C2}" sibTransId="{2DC1CC18-F3F2-4BF1-BC05-93BC12DD4A67}"/>
    <dgm:cxn modelId="{D39E3DAC-7796-4778-8D5C-472F8AD94482}" type="presOf" srcId="{BC45E3AC-98FF-440B-8775-900F430D3E31}" destId="{C7B6DCE0-A2CA-4061-99B7-43BF34B61869}" srcOrd="0" destOrd="0" presId="urn:microsoft.com/office/officeart/2009/3/layout/SubStepProcess"/>
    <dgm:cxn modelId="{2AB17BC8-E504-41D2-94AE-6F67D4973559}" srcId="{6C550FE1-69DF-4EC8-815E-8DCFD4059DB1}" destId="{51B5D958-E740-4BBF-A5C3-9781D8AC414C}" srcOrd="1" destOrd="0" parTransId="{3B66002B-62DC-4DEF-93C0-74A963EF5237}" sibTransId="{CC4F84EB-EF73-4951-A73E-9E259D1E1406}"/>
    <dgm:cxn modelId="{C29AB746-1519-46A4-8E12-4F51D56FF532}" type="presParOf" srcId="{C3DFC438-6E51-4F04-ADE7-B4A31B0AB814}" destId="{C7B6DCE0-A2CA-4061-99B7-43BF34B61869}" srcOrd="0" destOrd="0" presId="urn:microsoft.com/office/officeart/2009/3/layout/SubStepProcess"/>
    <dgm:cxn modelId="{68BCDA48-EB40-44BE-A715-685286292066}" type="presParOf" srcId="{C3DFC438-6E51-4F04-ADE7-B4A31B0AB814}" destId="{2F1AD176-9D2D-4C8E-8C5B-6FC0F4B68960}" srcOrd="1" destOrd="0" presId="urn:microsoft.com/office/officeart/2009/3/layout/SubStepProcess"/>
    <dgm:cxn modelId="{A1AF9D8A-E3BD-4F83-B7DB-D2BBAABC205C}" type="presParOf" srcId="{C3DFC438-6E51-4F04-ADE7-B4A31B0AB814}" destId="{BDAC075C-4FE6-45DA-88FE-C4F34C865754}" srcOrd="2"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BC3808-5E21-4B98-AD36-7B70AA6DEEE7}" type="doc">
      <dgm:prSet loTypeId="urn:microsoft.com/office/officeart/2005/8/layout/process1" loCatId="process" qsTypeId="urn:microsoft.com/office/officeart/2005/8/quickstyle/simple1" qsCatId="simple" csTypeId="urn:microsoft.com/office/officeart/2005/8/colors/colorful4" csCatId="colorful" phldr="1"/>
      <dgm:spPr/>
      <dgm:t>
        <a:bodyPr/>
        <a:lstStyle/>
        <a:p>
          <a:endParaRPr lang="es-CL"/>
        </a:p>
      </dgm:t>
    </dgm:pt>
    <dgm:pt modelId="{F0D73FD8-7105-4136-B351-8B905278823E}">
      <dgm:prSet custT="1"/>
      <dgm:spPr/>
      <dgm:t>
        <a:bodyPr/>
        <a:lstStyle/>
        <a:p>
          <a:pPr algn="ctr">
            <a:lnSpc>
              <a:spcPct val="90000"/>
            </a:lnSpc>
            <a:spcAft>
              <a:spcPts val="0"/>
            </a:spcAft>
          </a:pPr>
          <a:r>
            <a:rPr lang="es-CL" sz="1600">
              <a:solidFill>
                <a:srgbClr val="002060"/>
              </a:solidFill>
              <a:latin typeface="+mn-lt"/>
            </a:rPr>
            <a:t>Evaluación </a:t>
          </a:r>
          <a:r>
            <a:rPr lang="es-MX" sz="1600">
              <a:solidFill>
                <a:srgbClr val="002060"/>
              </a:solidFill>
              <a:latin typeface="+mn-lt"/>
            </a:rPr>
            <a:t>diagnóstica integral</a:t>
          </a:r>
          <a:endParaRPr lang="es-MX" sz="1600" dirty="0">
            <a:solidFill>
              <a:srgbClr val="002060"/>
            </a:solidFill>
            <a:latin typeface="+mn-lt"/>
          </a:endParaRPr>
        </a:p>
      </dgm:t>
    </dgm:pt>
    <dgm:pt modelId="{FB2F2B31-3766-48DB-AC35-C131A98034C7}" type="parTrans" cxnId="{6BB05C9E-D209-4071-8FFA-83F2B0CBF9E5}">
      <dgm:prSet/>
      <dgm:spPr/>
      <dgm:t>
        <a:bodyPr/>
        <a:lstStyle/>
        <a:p>
          <a:endParaRPr lang="es-CL" sz="1600"/>
        </a:p>
      </dgm:t>
    </dgm:pt>
    <dgm:pt modelId="{E059CBA7-6C46-4FB0-9D0C-DCE0C43A9274}" type="sibTrans" cxnId="{6BB05C9E-D209-4071-8FFA-83F2B0CBF9E5}">
      <dgm:prSet custT="1"/>
      <dgm:spPr/>
      <dgm:t>
        <a:bodyPr/>
        <a:lstStyle/>
        <a:p>
          <a:endParaRPr lang="es-CL" sz="1600" dirty="0"/>
        </a:p>
      </dgm:t>
    </dgm:pt>
    <dgm:pt modelId="{E2CCCBA4-FD47-42B4-9A96-ED7BD18CF7A6}">
      <dgm:prSet custT="1"/>
      <dgm:spPr/>
      <dgm:t>
        <a:bodyPr/>
        <a:lstStyle/>
        <a:p>
          <a:pPr algn="ctr">
            <a:spcAft>
              <a:spcPts val="0"/>
            </a:spcAft>
          </a:pPr>
          <a:r>
            <a:rPr lang="es-MX" sz="1600">
              <a:solidFill>
                <a:srgbClr val="002060"/>
              </a:solidFill>
              <a:latin typeface="+mn-lt"/>
            </a:rPr>
            <a:t>Controles de salud mental</a:t>
          </a:r>
          <a:endParaRPr lang="es-CL" sz="1600" dirty="0">
            <a:solidFill>
              <a:srgbClr val="002060"/>
            </a:solidFill>
            <a:latin typeface="+mn-lt"/>
          </a:endParaRPr>
        </a:p>
      </dgm:t>
    </dgm:pt>
    <dgm:pt modelId="{7D373A10-6D3D-41E1-B7F4-F2D05C5EBE79}" type="parTrans" cxnId="{0D92E931-1C5B-44AD-9FC0-4B814B244D18}">
      <dgm:prSet/>
      <dgm:spPr/>
      <dgm:t>
        <a:bodyPr/>
        <a:lstStyle/>
        <a:p>
          <a:endParaRPr lang="es-CL" sz="1600"/>
        </a:p>
      </dgm:t>
    </dgm:pt>
    <dgm:pt modelId="{7F706DE0-EDCD-4A0A-AF7D-8D1C8BFF85CD}" type="sibTrans" cxnId="{0D92E931-1C5B-44AD-9FC0-4B814B244D18}">
      <dgm:prSet custT="1"/>
      <dgm:spPr/>
      <dgm:t>
        <a:bodyPr/>
        <a:lstStyle/>
        <a:p>
          <a:endParaRPr lang="es-CL" sz="1600"/>
        </a:p>
      </dgm:t>
    </dgm:pt>
    <dgm:pt modelId="{8BE42570-71AB-4C22-A8E7-A03367265727}">
      <dgm:prSet custT="1"/>
      <dgm:spPr/>
      <dgm:t>
        <a:bodyPr/>
        <a:lstStyle/>
        <a:p>
          <a:r>
            <a:rPr lang="es-MX" sz="1600">
              <a:solidFill>
                <a:srgbClr val="002060"/>
              </a:solidFill>
              <a:latin typeface="+mn-lt"/>
            </a:rPr>
            <a:t>Taller grupal de competencias parentales</a:t>
          </a:r>
          <a:endParaRPr lang="es-CL" sz="1600" dirty="0">
            <a:solidFill>
              <a:srgbClr val="002060"/>
            </a:solidFill>
            <a:latin typeface="+mn-lt"/>
          </a:endParaRPr>
        </a:p>
      </dgm:t>
    </dgm:pt>
    <dgm:pt modelId="{FB3E01C4-349A-4EDE-A2C2-4689816A3FCB}" type="parTrans" cxnId="{E0F75BF4-0EE1-4DD8-9499-6EC1F4D8A4AF}">
      <dgm:prSet/>
      <dgm:spPr/>
      <dgm:t>
        <a:bodyPr/>
        <a:lstStyle/>
        <a:p>
          <a:endParaRPr lang="es-CL" sz="1600"/>
        </a:p>
      </dgm:t>
    </dgm:pt>
    <dgm:pt modelId="{4F7DB8EC-6188-4ABD-8359-408DB23F90E5}" type="sibTrans" cxnId="{E0F75BF4-0EE1-4DD8-9499-6EC1F4D8A4AF}">
      <dgm:prSet custT="1"/>
      <dgm:spPr/>
      <dgm:t>
        <a:bodyPr/>
        <a:lstStyle/>
        <a:p>
          <a:endParaRPr lang="es-CL" sz="1600"/>
        </a:p>
      </dgm:t>
    </dgm:pt>
    <dgm:pt modelId="{311C5CD1-0318-47CA-AF18-4AC8A688A546}">
      <dgm:prSet custT="1"/>
      <dgm:spPr/>
      <dgm:t>
        <a:bodyPr/>
        <a:lstStyle/>
        <a:p>
          <a:r>
            <a:rPr lang="es-CL" sz="1600" dirty="0">
              <a:solidFill>
                <a:srgbClr val="002060"/>
              </a:solidFill>
              <a:latin typeface="+mn-lt"/>
            </a:rPr>
            <a:t>Visita al Establecimiento educacional </a:t>
          </a:r>
        </a:p>
      </dgm:t>
    </dgm:pt>
    <dgm:pt modelId="{309C26C5-0E06-4FAB-9251-696557D91C15}" type="parTrans" cxnId="{A50153B4-B746-4A44-9B76-82D2D9E9FADA}">
      <dgm:prSet/>
      <dgm:spPr/>
      <dgm:t>
        <a:bodyPr/>
        <a:lstStyle/>
        <a:p>
          <a:endParaRPr lang="en-US" sz="1600"/>
        </a:p>
      </dgm:t>
    </dgm:pt>
    <dgm:pt modelId="{CE499377-56BB-4FE2-AD31-63AAA6C625A2}" type="sibTrans" cxnId="{A50153B4-B746-4A44-9B76-82D2D9E9FADA}">
      <dgm:prSet/>
      <dgm:spPr/>
      <dgm:t>
        <a:bodyPr/>
        <a:lstStyle/>
        <a:p>
          <a:endParaRPr lang="en-US" sz="1600"/>
        </a:p>
      </dgm:t>
    </dgm:pt>
    <dgm:pt modelId="{BF5B55C8-F879-4840-8FFC-820655217160}">
      <dgm:prSet custT="1"/>
      <dgm:spPr/>
      <dgm:t>
        <a:bodyPr/>
        <a:lstStyle/>
        <a:p>
          <a:r>
            <a:rPr lang="es-CL" sz="1600" dirty="0">
              <a:solidFill>
                <a:srgbClr val="002060"/>
              </a:solidFill>
              <a:latin typeface="+mn-lt"/>
            </a:rPr>
            <a:t>Registro y derivación de alertas sociales a OLN </a:t>
          </a:r>
        </a:p>
      </dgm:t>
    </dgm:pt>
    <dgm:pt modelId="{4911E042-2975-4DC5-B554-5805A5C3CAA1}" type="parTrans" cxnId="{CE296224-786D-4A12-8BD8-60413D6758B0}">
      <dgm:prSet/>
      <dgm:spPr/>
      <dgm:t>
        <a:bodyPr/>
        <a:lstStyle/>
        <a:p>
          <a:endParaRPr lang="es-CL"/>
        </a:p>
      </dgm:t>
    </dgm:pt>
    <dgm:pt modelId="{73608ECE-BE73-41C4-9F91-762B544AC165}" type="sibTrans" cxnId="{CE296224-786D-4A12-8BD8-60413D6758B0}">
      <dgm:prSet/>
      <dgm:spPr/>
      <dgm:t>
        <a:bodyPr/>
        <a:lstStyle/>
        <a:p>
          <a:endParaRPr lang="es-CL"/>
        </a:p>
      </dgm:t>
    </dgm:pt>
    <dgm:pt modelId="{418820BA-1D20-470F-B2FA-7DB6B63167C1}" type="pres">
      <dgm:prSet presAssocID="{59BC3808-5E21-4B98-AD36-7B70AA6DEEE7}" presName="Name0" presStyleCnt="0">
        <dgm:presLayoutVars>
          <dgm:dir/>
          <dgm:resizeHandles val="exact"/>
        </dgm:presLayoutVars>
      </dgm:prSet>
      <dgm:spPr/>
    </dgm:pt>
    <dgm:pt modelId="{273AD981-B9D2-46EF-B40E-AFEC45CB8D88}" type="pres">
      <dgm:prSet presAssocID="{F0D73FD8-7105-4136-B351-8B905278823E}" presName="node" presStyleLbl="node1" presStyleIdx="0" presStyleCnt="5" custScaleX="193664">
        <dgm:presLayoutVars>
          <dgm:bulletEnabled val="1"/>
        </dgm:presLayoutVars>
      </dgm:prSet>
      <dgm:spPr/>
    </dgm:pt>
    <dgm:pt modelId="{88B61FAF-4494-40FE-A39E-0261A93C2B24}" type="pres">
      <dgm:prSet presAssocID="{E059CBA7-6C46-4FB0-9D0C-DCE0C43A9274}" presName="sibTrans" presStyleLbl="sibTrans2D1" presStyleIdx="0" presStyleCnt="4"/>
      <dgm:spPr>
        <a:prstGeom prst="mathPlus">
          <a:avLst/>
        </a:prstGeom>
      </dgm:spPr>
    </dgm:pt>
    <dgm:pt modelId="{F0E29954-F314-4932-A7C0-17C298FE707C}" type="pres">
      <dgm:prSet presAssocID="{E059CBA7-6C46-4FB0-9D0C-DCE0C43A9274}" presName="connectorText" presStyleLbl="sibTrans2D1" presStyleIdx="0" presStyleCnt="4"/>
      <dgm:spPr/>
    </dgm:pt>
    <dgm:pt modelId="{DE65F966-3E4D-4C01-80FE-B3089F132872}" type="pres">
      <dgm:prSet presAssocID="{E2CCCBA4-FD47-42B4-9A96-ED7BD18CF7A6}" presName="node" presStyleLbl="node1" presStyleIdx="1" presStyleCnt="5" custScaleX="193664">
        <dgm:presLayoutVars>
          <dgm:bulletEnabled val="1"/>
        </dgm:presLayoutVars>
      </dgm:prSet>
      <dgm:spPr/>
    </dgm:pt>
    <dgm:pt modelId="{632AC947-D930-4188-932B-2CC42EF54294}" type="pres">
      <dgm:prSet presAssocID="{7F706DE0-EDCD-4A0A-AF7D-8D1C8BFF85CD}" presName="sibTrans" presStyleLbl="sibTrans2D1" presStyleIdx="1" presStyleCnt="4"/>
      <dgm:spPr>
        <a:prstGeom prst="mathPlus">
          <a:avLst/>
        </a:prstGeom>
      </dgm:spPr>
    </dgm:pt>
    <dgm:pt modelId="{B3BC509C-42C3-45ED-9AD3-5800318808B0}" type="pres">
      <dgm:prSet presAssocID="{7F706DE0-EDCD-4A0A-AF7D-8D1C8BFF85CD}" presName="connectorText" presStyleLbl="sibTrans2D1" presStyleIdx="1" presStyleCnt="4"/>
      <dgm:spPr/>
    </dgm:pt>
    <dgm:pt modelId="{794AEDED-AE80-4AB5-91E2-857E9541E681}" type="pres">
      <dgm:prSet presAssocID="{8BE42570-71AB-4C22-A8E7-A03367265727}" presName="node" presStyleLbl="node1" presStyleIdx="2" presStyleCnt="5" custScaleX="193664">
        <dgm:presLayoutVars>
          <dgm:bulletEnabled val="1"/>
        </dgm:presLayoutVars>
      </dgm:prSet>
      <dgm:spPr/>
    </dgm:pt>
    <dgm:pt modelId="{2BC5BB3E-440E-436B-B8AB-5F60C319C2E2}" type="pres">
      <dgm:prSet presAssocID="{4F7DB8EC-6188-4ABD-8359-408DB23F90E5}" presName="sibTrans" presStyleLbl="sibTrans2D1" presStyleIdx="2" presStyleCnt="4"/>
      <dgm:spPr>
        <a:prstGeom prst="mathPlus">
          <a:avLst/>
        </a:prstGeom>
      </dgm:spPr>
    </dgm:pt>
    <dgm:pt modelId="{ABE961C9-9FF4-4E6B-977E-88501AF6C954}" type="pres">
      <dgm:prSet presAssocID="{4F7DB8EC-6188-4ABD-8359-408DB23F90E5}" presName="connectorText" presStyleLbl="sibTrans2D1" presStyleIdx="2" presStyleCnt="4"/>
      <dgm:spPr/>
    </dgm:pt>
    <dgm:pt modelId="{337109BB-62D8-4C8C-BC2E-E4D1BA6F34EB}" type="pres">
      <dgm:prSet presAssocID="{311C5CD1-0318-47CA-AF18-4AC8A688A546}" presName="node" presStyleLbl="node1" presStyleIdx="3" presStyleCnt="5" custScaleX="193664">
        <dgm:presLayoutVars>
          <dgm:bulletEnabled val="1"/>
        </dgm:presLayoutVars>
      </dgm:prSet>
      <dgm:spPr/>
    </dgm:pt>
    <dgm:pt modelId="{40E89BFE-D65D-473C-8E9F-631F4EF38701}" type="pres">
      <dgm:prSet presAssocID="{CE499377-56BB-4FE2-AD31-63AAA6C625A2}" presName="sibTrans" presStyleLbl="sibTrans2D1" presStyleIdx="3" presStyleCnt="4"/>
      <dgm:spPr>
        <a:prstGeom prst="mathPlus">
          <a:avLst/>
        </a:prstGeom>
      </dgm:spPr>
    </dgm:pt>
    <dgm:pt modelId="{0843B681-7FD0-4A98-8EE3-7141D69D0F6C}" type="pres">
      <dgm:prSet presAssocID="{CE499377-56BB-4FE2-AD31-63AAA6C625A2}" presName="connectorText" presStyleLbl="sibTrans2D1" presStyleIdx="3" presStyleCnt="4"/>
      <dgm:spPr/>
    </dgm:pt>
    <dgm:pt modelId="{097E4D97-769A-4C8C-9F69-E45429B4F1FF}" type="pres">
      <dgm:prSet presAssocID="{BF5B55C8-F879-4840-8FFC-820655217160}" presName="node" presStyleLbl="node1" presStyleIdx="4" presStyleCnt="5" custScaleX="193664">
        <dgm:presLayoutVars>
          <dgm:bulletEnabled val="1"/>
        </dgm:presLayoutVars>
      </dgm:prSet>
      <dgm:spPr/>
    </dgm:pt>
  </dgm:ptLst>
  <dgm:cxnLst>
    <dgm:cxn modelId="{0C2B070F-8081-44DA-9DD3-BD43916622AC}" type="presOf" srcId="{4F7DB8EC-6188-4ABD-8359-408DB23F90E5}" destId="{2BC5BB3E-440E-436B-B8AB-5F60C319C2E2}" srcOrd="0" destOrd="0" presId="urn:microsoft.com/office/officeart/2005/8/layout/process1"/>
    <dgm:cxn modelId="{9F880A1E-5166-4DA2-8193-ACF0642F30A1}" type="presOf" srcId="{BF5B55C8-F879-4840-8FFC-820655217160}" destId="{097E4D97-769A-4C8C-9F69-E45429B4F1FF}" srcOrd="0" destOrd="0" presId="urn:microsoft.com/office/officeart/2005/8/layout/process1"/>
    <dgm:cxn modelId="{CE296224-786D-4A12-8BD8-60413D6758B0}" srcId="{59BC3808-5E21-4B98-AD36-7B70AA6DEEE7}" destId="{BF5B55C8-F879-4840-8FFC-820655217160}" srcOrd="4" destOrd="0" parTransId="{4911E042-2975-4DC5-B554-5805A5C3CAA1}" sibTransId="{73608ECE-BE73-41C4-9F91-762B544AC165}"/>
    <dgm:cxn modelId="{0D92E931-1C5B-44AD-9FC0-4B814B244D18}" srcId="{59BC3808-5E21-4B98-AD36-7B70AA6DEEE7}" destId="{E2CCCBA4-FD47-42B4-9A96-ED7BD18CF7A6}" srcOrd="1" destOrd="0" parTransId="{7D373A10-6D3D-41E1-B7F4-F2D05C5EBE79}" sibTransId="{7F706DE0-EDCD-4A0A-AF7D-8D1C8BFF85CD}"/>
    <dgm:cxn modelId="{6A471C60-16FA-4690-94E2-DA1B6435DCF2}" type="presOf" srcId="{E059CBA7-6C46-4FB0-9D0C-DCE0C43A9274}" destId="{F0E29954-F314-4932-A7C0-17C298FE707C}" srcOrd="1" destOrd="0" presId="urn:microsoft.com/office/officeart/2005/8/layout/process1"/>
    <dgm:cxn modelId="{1A4BA44F-D69F-4ECC-84F1-3B801D4684E1}" type="presOf" srcId="{7F706DE0-EDCD-4A0A-AF7D-8D1C8BFF85CD}" destId="{B3BC509C-42C3-45ED-9AD3-5800318808B0}" srcOrd="1" destOrd="0" presId="urn:microsoft.com/office/officeart/2005/8/layout/process1"/>
    <dgm:cxn modelId="{4FBF4581-53B6-48B4-9A36-8BDAE3904146}" type="presOf" srcId="{E2CCCBA4-FD47-42B4-9A96-ED7BD18CF7A6}" destId="{DE65F966-3E4D-4C01-80FE-B3089F132872}" srcOrd="0" destOrd="0" presId="urn:microsoft.com/office/officeart/2005/8/layout/process1"/>
    <dgm:cxn modelId="{7E336B88-BFBA-421C-8F87-95A77AD0D457}" type="presOf" srcId="{8BE42570-71AB-4C22-A8E7-A03367265727}" destId="{794AEDED-AE80-4AB5-91E2-857E9541E681}" srcOrd="0" destOrd="0" presId="urn:microsoft.com/office/officeart/2005/8/layout/process1"/>
    <dgm:cxn modelId="{A57AC48E-6643-4292-96BA-315005E8A494}" type="presOf" srcId="{F0D73FD8-7105-4136-B351-8B905278823E}" destId="{273AD981-B9D2-46EF-B40E-AFEC45CB8D88}" srcOrd="0" destOrd="0" presId="urn:microsoft.com/office/officeart/2005/8/layout/process1"/>
    <dgm:cxn modelId="{F0DE0495-65DA-4C18-A69D-9699339C1CB9}" type="presOf" srcId="{59BC3808-5E21-4B98-AD36-7B70AA6DEEE7}" destId="{418820BA-1D20-470F-B2FA-7DB6B63167C1}" srcOrd="0" destOrd="0" presId="urn:microsoft.com/office/officeart/2005/8/layout/process1"/>
    <dgm:cxn modelId="{33F6D298-A4D9-4392-9908-8CCCC49DD916}" type="presOf" srcId="{CE499377-56BB-4FE2-AD31-63AAA6C625A2}" destId="{40E89BFE-D65D-473C-8E9F-631F4EF38701}" srcOrd="0" destOrd="0" presId="urn:microsoft.com/office/officeart/2005/8/layout/process1"/>
    <dgm:cxn modelId="{6BB05C9E-D209-4071-8FFA-83F2B0CBF9E5}" srcId="{59BC3808-5E21-4B98-AD36-7B70AA6DEEE7}" destId="{F0D73FD8-7105-4136-B351-8B905278823E}" srcOrd="0" destOrd="0" parTransId="{FB2F2B31-3766-48DB-AC35-C131A98034C7}" sibTransId="{E059CBA7-6C46-4FB0-9D0C-DCE0C43A9274}"/>
    <dgm:cxn modelId="{8608DFA6-11B0-43C6-BAFB-23B3E2F9E16C}" type="presOf" srcId="{4F7DB8EC-6188-4ABD-8359-408DB23F90E5}" destId="{ABE961C9-9FF4-4E6B-977E-88501AF6C954}" srcOrd="1" destOrd="0" presId="urn:microsoft.com/office/officeart/2005/8/layout/process1"/>
    <dgm:cxn modelId="{A50153B4-B746-4A44-9B76-82D2D9E9FADA}" srcId="{59BC3808-5E21-4B98-AD36-7B70AA6DEEE7}" destId="{311C5CD1-0318-47CA-AF18-4AC8A688A546}" srcOrd="3" destOrd="0" parTransId="{309C26C5-0E06-4FAB-9251-696557D91C15}" sibTransId="{CE499377-56BB-4FE2-AD31-63AAA6C625A2}"/>
    <dgm:cxn modelId="{A5BB54D7-187F-40E3-AF69-9EDD7CC6F293}" type="presOf" srcId="{CE499377-56BB-4FE2-AD31-63AAA6C625A2}" destId="{0843B681-7FD0-4A98-8EE3-7141D69D0F6C}" srcOrd="1" destOrd="0" presId="urn:microsoft.com/office/officeart/2005/8/layout/process1"/>
    <dgm:cxn modelId="{91951FF4-BD9C-4CF3-8A71-494212B5BE10}" type="presOf" srcId="{7F706DE0-EDCD-4A0A-AF7D-8D1C8BFF85CD}" destId="{632AC947-D930-4188-932B-2CC42EF54294}" srcOrd="0" destOrd="0" presId="urn:microsoft.com/office/officeart/2005/8/layout/process1"/>
    <dgm:cxn modelId="{E0F75BF4-0EE1-4DD8-9499-6EC1F4D8A4AF}" srcId="{59BC3808-5E21-4B98-AD36-7B70AA6DEEE7}" destId="{8BE42570-71AB-4C22-A8E7-A03367265727}" srcOrd="2" destOrd="0" parTransId="{FB3E01C4-349A-4EDE-A2C2-4689816A3FCB}" sibTransId="{4F7DB8EC-6188-4ABD-8359-408DB23F90E5}"/>
    <dgm:cxn modelId="{1D2179FC-6A17-44F1-93A6-86D2CCB4976F}" type="presOf" srcId="{E059CBA7-6C46-4FB0-9D0C-DCE0C43A9274}" destId="{88B61FAF-4494-40FE-A39E-0261A93C2B24}" srcOrd="0" destOrd="0" presId="urn:microsoft.com/office/officeart/2005/8/layout/process1"/>
    <dgm:cxn modelId="{3BE718FE-4AE9-4B77-B5BB-2B45756BF28E}" type="presOf" srcId="{311C5CD1-0318-47CA-AF18-4AC8A688A546}" destId="{337109BB-62D8-4C8C-BC2E-E4D1BA6F34EB}" srcOrd="0" destOrd="0" presId="urn:microsoft.com/office/officeart/2005/8/layout/process1"/>
    <dgm:cxn modelId="{57BE9C94-28EF-4204-9C7D-0C084CB045CA}" type="presParOf" srcId="{418820BA-1D20-470F-B2FA-7DB6B63167C1}" destId="{273AD981-B9D2-46EF-B40E-AFEC45CB8D88}" srcOrd="0" destOrd="0" presId="urn:microsoft.com/office/officeart/2005/8/layout/process1"/>
    <dgm:cxn modelId="{43F864D0-EB95-4DBA-A1C6-CE10029AB6AF}" type="presParOf" srcId="{418820BA-1D20-470F-B2FA-7DB6B63167C1}" destId="{88B61FAF-4494-40FE-A39E-0261A93C2B24}" srcOrd="1" destOrd="0" presId="urn:microsoft.com/office/officeart/2005/8/layout/process1"/>
    <dgm:cxn modelId="{1719D921-F8AA-470D-A701-035F5284A019}" type="presParOf" srcId="{88B61FAF-4494-40FE-A39E-0261A93C2B24}" destId="{F0E29954-F314-4932-A7C0-17C298FE707C}" srcOrd="0" destOrd="0" presId="urn:microsoft.com/office/officeart/2005/8/layout/process1"/>
    <dgm:cxn modelId="{9A9443A4-F1C8-4A1A-BA73-F6973E0B9E2C}" type="presParOf" srcId="{418820BA-1D20-470F-B2FA-7DB6B63167C1}" destId="{DE65F966-3E4D-4C01-80FE-B3089F132872}" srcOrd="2" destOrd="0" presId="urn:microsoft.com/office/officeart/2005/8/layout/process1"/>
    <dgm:cxn modelId="{2BC145A6-CC60-4F4A-A2E7-D107A6A6B0E6}" type="presParOf" srcId="{418820BA-1D20-470F-B2FA-7DB6B63167C1}" destId="{632AC947-D930-4188-932B-2CC42EF54294}" srcOrd="3" destOrd="0" presId="urn:microsoft.com/office/officeart/2005/8/layout/process1"/>
    <dgm:cxn modelId="{4C3287BF-F876-4DED-9D20-1F6295E81B25}" type="presParOf" srcId="{632AC947-D930-4188-932B-2CC42EF54294}" destId="{B3BC509C-42C3-45ED-9AD3-5800318808B0}" srcOrd="0" destOrd="0" presId="urn:microsoft.com/office/officeart/2005/8/layout/process1"/>
    <dgm:cxn modelId="{3FB5FD31-6273-4918-ABC3-7385EA011CC1}" type="presParOf" srcId="{418820BA-1D20-470F-B2FA-7DB6B63167C1}" destId="{794AEDED-AE80-4AB5-91E2-857E9541E681}" srcOrd="4" destOrd="0" presId="urn:microsoft.com/office/officeart/2005/8/layout/process1"/>
    <dgm:cxn modelId="{571743CB-C0DC-4802-AE02-E07861DA26A4}" type="presParOf" srcId="{418820BA-1D20-470F-B2FA-7DB6B63167C1}" destId="{2BC5BB3E-440E-436B-B8AB-5F60C319C2E2}" srcOrd="5" destOrd="0" presId="urn:microsoft.com/office/officeart/2005/8/layout/process1"/>
    <dgm:cxn modelId="{C3BFECDD-891F-4B15-B014-6878A40D3264}" type="presParOf" srcId="{2BC5BB3E-440E-436B-B8AB-5F60C319C2E2}" destId="{ABE961C9-9FF4-4E6B-977E-88501AF6C954}" srcOrd="0" destOrd="0" presId="urn:microsoft.com/office/officeart/2005/8/layout/process1"/>
    <dgm:cxn modelId="{57A2CCF5-249C-44AE-BC19-1F1319CC33A9}" type="presParOf" srcId="{418820BA-1D20-470F-B2FA-7DB6B63167C1}" destId="{337109BB-62D8-4C8C-BC2E-E4D1BA6F34EB}" srcOrd="6" destOrd="0" presId="urn:microsoft.com/office/officeart/2005/8/layout/process1"/>
    <dgm:cxn modelId="{F041BB5B-D778-4682-BA98-86745A7B6EE3}" type="presParOf" srcId="{418820BA-1D20-470F-B2FA-7DB6B63167C1}" destId="{40E89BFE-D65D-473C-8E9F-631F4EF38701}" srcOrd="7" destOrd="0" presId="urn:microsoft.com/office/officeart/2005/8/layout/process1"/>
    <dgm:cxn modelId="{2D5913E5-68DD-415C-86C5-1FA57B3852A5}" type="presParOf" srcId="{40E89BFE-D65D-473C-8E9F-631F4EF38701}" destId="{0843B681-7FD0-4A98-8EE3-7141D69D0F6C}" srcOrd="0" destOrd="0" presId="urn:microsoft.com/office/officeart/2005/8/layout/process1"/>
    <dgm:cxn modelId="{C0FE54AB-C2FA-4F05-9EBC-9033406D49DF}" type="presParOf" srcId="{418820BA-1D20-470F-B2FA-7DB6B63167C1}" destId="{097E4D97-769A-4C8C-9F69-E45429B4F1FF}"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20AD12-9FAA-4CB6-BFF9-7A2916995234}" type="doc">
      <dgm:prSet loTypeId="urn:microsoft.com/office/officeart/2005/8/layout/StepDownProcess" loCatId="process" qsTypeId="urn:microsoft.com/office/officeart/2005/8/quickstyle/simple1" qsCatId="simple" csTypeId="urn:microsoft.com/office/officeart/2005/8/colors/accent2_2" csCatId="accent2" phldr="1"/>
      <dgm:spPr/>
      <dgm:t>
        <a:bodyPr/>
        <a:lstStyle/>
        <a:p>
          <a:endParaRPr lang="es-CL"/>
        </a:p>
      </dgm:t>
    </dgm:pt>
    <dgm:pt modelId="{C09B931C-E108-4D67-86A9-7BFB5EA8A755}">
      <dgm:prSet phldrT="[Texto]"/>
      <dgm:spPr/>
      <dgm:t>
        <a:bodyPr/>
        <a:lstStyle/>
        <a:p>
          <a:r>
            <a:rPr lang="es-ES" dirty="0"/>
            <a:t>Transferencia MDSyF a FONASA Junio 2025 </a:t>
          </a:r>
          <a:endParaRPr lang="es-CL" dirty="0"/>
        </a:p>
      </dgm:t>
    </dgm:pt>
    <dgm:pt modelId="{87AA2E91-B93B-4DE1-9650-42C3DEB4E421}" type="parTrans" cxnId="{CA827A6B-F0DB-4778-8796-8C6174F0CD2B}">
      <dgm:prSet/>
      <dgm:spPr/>
      <dgm:t>
        <a:bodyPr/>
        <a:lstStyle/>
        <a:p>
          <a:endParaRPr lang="es-CL"/>
        </a:p>
      </dgm:t>
    </dgm:pt>
    <dgm:pt modelId="{103D9473-9B6F-4B12-9D0B-2F6F545AC5FE}" type="sibTrans" cxnId="{CA827A6B-F0DB-4778-8796-8C6174F0CD2B}">
      <dgm:prSet/>
      <dgm:spPr/>
      <dgm:t>
        <a:bodyPr/>
        <a:lstStyle/>
        <a:p>
          <a:endParaRPr lang="es-CL"/>
        </a:p>
      </dgm:t>
    </dgm:pt>
    <dgm:pt modelId="{5C58AE2E-DD76-422F-8ADA-084981653047}">
      <dgm:prSet phldrT="[Texto]"/>
      <dgm:spPr/>
      <dgm:t>
        <a:bodyPr/>
        <a:lstStyle/>
        <a:p>
          <a:r>
            <a:rPr lang="es-ES" dirty="0"/>
            <a:t>Transferencia FONASA a Servicios de Salud Junio – Julio - Agosto</a:t>
          </a:r>
          <a:endParaRPr lang="es-CL" dirty="0"/>
        </a:p>
      </dgm:t>
    </dgm:pt>
    <dgm:pt modelId="{DFE6C111-FF56-464D-A11F-1A5BD3B638EC}" type="parTrans" cxnId="{0AE89E59-AB6B-48AD-842A-1156F80C74DF}">
      <dgm:prSet/>
      <dgm:spPr/>
      <dgm:t>
        <a:bodyPr/>
        <a:lstStyle/>
        <a:p>
          <a:endParaRPr lang="es-CL"/>
        </a:p>
      </dgm:t>
    </dgm:pt>
    <dgm:pt modelId="{05EBB65D-A083-49FB-B568-2DF7250A3115}" type="sibTrans" cxnId="{0AE89E59-AB6B-48AD-842A-1156F80C74DF}">
      <dgm:prSet/>
      <dgm:spPr/>
      <dgm:t>
        <a:bodyPr/>
        <a:lstStyle/>
        <a:p>
          <a:endParaRPr lang="es-CL"/>
        </a:p>
      </dgm:t>
    </dgm:pt>
    <dgm:pt modelId="{2865193D-61E3-4690-8B0A-7062F591D6C5}">
      <dgm:prSet phldrT="[Texto]"/>
      <dgm:spPr/>
      <dgm:t>
        <a:bodyPr/>
        <a:lstStyle/>
        <a:p>
          <a:r>
            <a:rPr lang="es-ES" dirty="0"/>
            <a:t>Transferencia de Servicios de Salud a Comunas Junio – Julio - Agosto</a:t>
          </a:r>
          <a:endParaRPr lang="es-CL" dirty="0"/>
        </a:p>
      </dgm:t>
    </dgm:pt>
    <dgm:pt modelId="{C88D85E2-2C07-46B6-8E8B-B4F2FD1C2637}" type="parTrans" cxnId="{403273E7-7B7B-4205-A2F8-C7D20B1D67E6}">
      <dgm:prSet/>
      <dgm:spPr/>
      <dgm:t>
        <a:bodyPr/>
        <a:lstStyle/>
        <a:p>
          <a:endParaRPr lang="es-CL"/>
        </a:p>
      </dgm:t>
    </dgm:pt>
    <dgm:pt modelId="{C722E9BF-C231-45EA-BC1C-ABC4032A02BA}" type="sibTrans" cxnId="{403273E7-7B7B-4205-A2F8-C7D20B1D67E6}">
      <dgm:prSet/>
      <dgm:spPr/>
      <dgm:t>
        <a:bodyPr/>
        <a:lstStyle/>
        <a:p>
          <a:endParaRPr lang="es-CL"/>
        </a:p>
      </dgm:t>
    </dgm:pt>
    <dgm:pt modelId="{91072810-E7D0-4494-B999-268F73D2EFB9}" type="pres">
      <dgm:prSet presAssocID="{1C20AD12-9FAA-4CB6-BFF9-7A2916995234}" presName="rootnode" presStyleCnt="0">
        <dgm:presLayoutVars>
          <dgm:chMax/>
          <dgm:chPref/>
          <dgm:dir/>
          <dgm:animLvl val="lvl"/>
        </dgm:presLayoutVars>
      </dgm:prSet>
      <dgm:spPr/>
    </dgm:pt>
    <dgm:pt modelId="{5904354E-569D-48AC-8961-BF2A320ED5C9}" type="pres">
      <dgm:prSet presAssocID="{C09B931C-E108-4D67-86A9-7BFB5EA8A755}" presName="composite" presStyleCnt="0"/>
      <dgm:spPr/>
    </dgm:pt>
    <dgm:pt modelId="{FF9BCA0F-DDD9-44FA-BECE-B4315B438B80}" type="pres">
      <dgm:prSet presAssocID="{C09B931C-E108-4D67-86A9-7BFB5EA8A755}" presName="bentUpArrow1" presStyleLbl="alignImgPlace1" presStyleIdx="0" presStyleCnt="2"/>
      <dgm:spPr/>
    </dgm:pt>
    <dgm:pt modelId="{FCBBE792-DA61-4235-B3C7-9BC8C96D3BD0}" type="pres">
      <dgm:prSet presAssocID="{C09B931C-E108-4D67-86A9-7BFB5EA8A755}" presName="ParentText" presStyleLbl="node1" presStyleIdx="0" presStyleCnt="3">
        <dgm:presLayoutVars>
          <dgm:chMax val="1"/>
          <dgm:chPref val="1"/>
          <dgm:bulletEnabled val="1"/>
        </dgm:presLayoutVars>
      </dgm:prSet>
      <dgm:spPr/>
    </dgm:pt>
    <dgm:pt modelId="{83DDD584-60A4-43EF-A0F8-AF151CDA41AE}" type="pres">
      <dgm:prSet presAssocID="{C09B931C-E108-4D67-86A9-7BFB5EA8A755}" presName="ChildText" presStyleLbl="revTx" presStyleIdx="0" presStyleCnt="2" custScaleX="206475" custScaleY="31202" custLinFactNeighborX="58518" custLinFactNeighborY="-1238">
        <dgm:presLayoutVars>
          <dgm:chMax val="0"/>
          <dgm:chPref val="0"/>
          <dgm:bulletEnabled val="1"/>
        </dgm:presLayoutVars>
      </dgm:prSet>
      <dgm:spPr/>
    </dgm:pt>
    <dgm:pt modelId="{CEEB4386-04D5-4510-B1DA-AC3FD158685B}" type="pres">
      <dgm:prSet presAssocID="{103D9473-9B6F-4B12-9D0B-2F6F545AC5FE}" presName="sibTrans" presStyleCnt="0"/>
      <dgm:spPr/>
    </dgm:pt>
    <dgm:pt modelId="{6B3F23FB-6E24-4CD0-90AF-772AA302FF18}" type="pres">
      <dgm:prSet presAssocID="{5C58AE2E-DD76-422F-8ADA-084981653047}" presName="composite" presStyleCnt="0"/>
      <dgm:spPr/>
    </dgm:pt>
    <dgm:pt modelId="{DD9EB597-0623-4402-819F-B885C480278D}" type="pres">
      <dgm:prSet presAssocID="{5C58AE2E-DD76-422F-8ADA-084981653047}" presName="bentUpArrow1" presStyleLbl="alignImgPlace1" presStyleIdx="1" presStyleCnt="2"/>
      <dgm:spPr/>
    </dgm:pt>
    <dgm:pt modelId="{7F27CD2F-115D-46D9-9022-6A7606FC7479}" type="pres">
      <dgm:prSet presAssocID="{5C58AE2E-DD76-422F-8ADA-084981653047}" presName="ParentText" presStyleLbl="node1" presStyleIdx="1" presStyleCnt="3">
        <dgm:presLayoutVars>
          <dgm:chMax val="1"/>
          <dgm:chPref val="1"/>
          <dgm:bulletEnabled val="1"/>
        </dgm:presLayoutVars>
      </dgm:prSet>
      <dgm:spPr/>
    </dgm:pt>
    <dgm:pt modelId="{565D8B0B-BA10-474D-86FB-0F4B368AFE2D}" type="pres">
      <dgm:prSet presAssocID="{5C58AE2E-DD76-422F-8ADA-084981653047}" presName="ChildText" presStyleLbl="revTx" presStyleIdx="1" presStyleCnt="2" custScaleX="199890" custScaleY="29782" custLinFactNeighborX="58722" custLinFactNeighborY="-3381">
        <dgm:presLayoutVars>
          <dgm:chMax val="0"/>
          <dgm:chPref val="0"/>
          <dgm:bulletEnabled val="1"/>
        </dgm:presLayoutVars>
      </dgm:prSet>
      <dgm:spPr/>
    </dgm:pt>
    <dgm:pt modelId="{8DFE1DF4-DB99-45BB-876A-8EEFF55AD396}" type="pres">
      <dgm:prSet presAssocID="{05EBB65D-A083-49FB-B568-2DF7250A3115}" presName="sibTrans" presStyleCnt="0"/>
      <dgm:spPr/>
    </dgm:pt>
    <dgm:pt modelId="{5A91C9D1-7FE4-4422-9BE6-DEA48C96DD53}" type="pres">
      <dgm:prSet presAssocID="{2865193D-61E3-4690-8B0A-7062F591D6C5}" presName="composite" presStyleCnt="0"/>
      <dgm:spPr/>
    </dgm:pt>
    <dgm:pt modelId="{134221A5-07A1-4313-9391-10DC98467266}" type="pres">
      <dgm:prSet presAssocID="{2865193D-61E3-4690-8B0A-7062F591D6C5}" presName="ParentText" presStyleLbl="node1" presStyleIdx="2" presStyleCnt="3">
        <dgm:presLayoutVars>
          <dgm:chMax val="1"/>
          <dgm:chPref val="1"/>
          <dgm:bulletEnabled val="1"/>
        </dgm:presLayoutVars>
      </dgm:prSet>
      <dgm:spPr/>
    </dgm:pt>
  </dgm:ptLst>
  <dgm:cxnLst>
    <dgm:cxn modelId="{385EBF06-6F27-48E4-AB65-6C4F47C38A49}" type="presOf" srcId="{C09B931C-E108-4D67-86A9-7BFB5EA8A755}" destId="{FCBBE792-DA61-4235-B3C7-9BC8C96D3BD0}" srcOrd="0" destOrd="0" presId="urn:microsoft.com/office/officeart/2005/8/layout/StepDownProcess"/>
    <dgm:cxn modelId="{DC995B0C-50BD-410D-A284-FDEC837E074B}" type="presOf" srcId="{1C20AD12-9FAA-4CB6-BFF9-7A2916995234}" destId="{91072810-E7D0-4494-B999-268F73D2EFB9}" srcOrd="0" destOrd="0" presId="urn:microsoft.com/office/officeart/2005/8/layout/StepDownProcess"/>
    <dgm:cxn modelId="{CA827A6B-F0DB-4778-8796-8C6174F0CD2B}" srcId="{1C20AD12-9FAA-4CB6-BFF9-7A2916995234}" destId="{C09B931C-E108-4D67-86A9-7BFB5EA8A755}" srcOrd="0" destOrd="0" parTransId="{87AA2E91-B93B-4DE1-9650-42C3DEB4E421}" sibTransId="{103D9473-9B6F-4B12-9D0B-2F6F545AC5FE}"/>
    <dgm:cxn modelId="{0AE89E59-AB6B-48AD-842A-1156F80C74DF}" srcId="{1C20AD12-9FAA-4CB6-BFF9-7A2916995234}" destId="{5C58AE2E-DD76-422F-8ADA-084981653047}" srcOrd="1" destOrd="0" parTransId="{DFE6C111-FF56-464D-A11F-1A5BD3B638EC}" sibTransId="{05EBB65D-A083-49FB-B568-2DF7250A3115}"/>
    <dgm:cxn modelId="{AD0FF47E-57FC-4C02-BEE3-4C08F1AF936F}" type="presOf" srcId="{5C58AE2E-DD76-422F-8ADA-084981653047}" destId="{7F27CD2F-115D-46D9-9022-6A7606FC7479}" srcOrd="0" destOrd="0" presId="urn:microsoft.com/office/officeart/2005/8/layout/StepDownProcess"/>
    <dgm:cxn modelId="{0F5234AB-F470-4D9A-8C70-53A1B59D4EFA}" type="presOf" srcId="{2865193D-61E3-4690-8B0A-7062F591D6C5}" destId="{134221A5-07A1-4313-9391-10DC98467266}" srcOrd="0" destOrd="0" presId="urn:microsoft.com/office/officeart/2005/8/layout/StepDownProcess"/>
    <dgm:cxn modelId="{403273E7-7B7B-4205-A2F8-C7D20B1D67E6}" srcId="{1C20AD12-9FAA-4CB6-BFF9-7A2916995234}" destId="{2865193D-61E3-4690-8B0A-7062F591D6C5}" srcOrd="2" destOrd="0" parTransId="{C88D85E2-2C07-46B6-8E8B-B4F2FD1C2637}" sibTransId="{C722E9BF-C231-45EA-BC1C-ABC4032A02BA}"/>
    <dgm:cxn modelId="{3D9AB1CA-CE63-42CE-A854-095FFECD0031}" type="presParOf" srcId="{91072810-E7D0-4494-B999-268F73D2EFB9}" destId="{5904354E-569D-48AC-8961-BF2A320ED5C9}" srcOrd="0" destOrd="0" presId="urn:microsoft.com/office/officeart/2005/8/layout/StepDownProcess"/>
    <dgm:cxn modelId="{4C543302-3092-455C-97EC-A0987892C9CA}" type="presParOf" srcId="{5904354E-569D-48AC-8961-BF2A320ED5C9}" destId="{FF9BCA0F-DDD9-44FA-BECE-B4315B438B80}" srcOrd="0" destOrd="0" presId="urn:microsoft.com/office/officeart/2005/8/layout/StepDownProcess"/>
    <dgm:cxn modelId="{82955355-C30A-4FAF-9CC4-6EF120048397}" type="presParOf" srcId="{5904354E-569D-48AC-8961-BF2A320ED5C9}" destId="{FCBBE792-DA61-4235-B3C7-9BC8C96D3BD0}" srcOrd="1" destOrd="0" presId="urn:microsoft.com/office/officeart/2005/8/layout/StepDownProcess"/>
    <dgm:cxn modelId="{F4DA4CB2-A337-4FCC-820A-212DA46A28AD}" type="presParOf" srcId="{5904354E-569D-48AC-8961-BF2A320ED5C9}" destId="{83DDD584-60A4-43EF-A0F8-AF151CDA41AE}" srcOrd="2" destOrd="0" presId="urn:microsoft.com/office/officeart/2005/8/layout/StepDownProcess"/>
    <dgm:cxn modelId="{70DE562E-30B5-46E5-A0EE-68213825D9A0}" type="presParOf" srcId="{91072810-E7D0-4494-B999-268F73D2EFB9}" destId="{CEEB4386-04D5-4510-B1DA-AC3FD158685B}" srcOrd="1" destOrd="0" presId="urn:microsoft.com/office/officeart/2005/8/layout/StepDownProcess"/>
    <dgm:cxn modelId="{84918C56-A603-4622-86BC-68C1F41DE9E2}" type="presParOf" srcId="{91072810-E7D0-4494-B999-268F73D2EFB9}" destId="{6B3F23FB-6E24-4CD0-90AF-772AA302FF18}" srcOrd="2" destOrd="0" presId="urn:microsoft.com/office/officeart/2005/8/layout/StepDownProcess"/>
    <dgm:cxn modelId="{1D3B0025-A1A4-4ACF-B30A-3BAEBADB923E}" type="presParOf" srcId="{6B3F23FB-6E24-4CD0-90AF-772AA302FF18}" destId="{DD9EB597-0623-4402-819F-B885C480278D}" srcOrd="0" destOrd="0" presId="urn:microsoft.com/office/officeart/2005/8/layout/StepDownProcess"/>
    <dgm:cxn modelId="{5F1EAAAA-E53D-42D3-AC07-5B3B5D0AAD8C}" type="presParOf" srcId="{6B3F23FB-6E24-4CD0-90AF-772AA302FF18}" destId="{7F27CD2F-115D-46D9-9022-6A7606FC7479}" srcOrd="1" destOrd="0" presId="urn:microsoft.com/office/officeart/2005/8/layout/StepDownProcess"/>
    <dgm:cxn modelId="{33215B21-4782-4F61-B6F9-5B259A256585}" type="presParOf" srcId="{6B3F23FB-6E24-4CD0-90AF-772AA302FF18}" destId="{565D8B0B-BA10-474D-86FB-0F4B368AFE2D}" srcOrd="2" destOrd="0" presId="urn:microsoft.com/office/officeart/2005/8/layout/StepDownProcess"/>
    <dgm:cxn modelId="{90932195-C622-4518-AA2D-121CF766B6A4}" type="presParOf" srcId="{91072810-E7D0-4494-B999-268F73D2EFB9}" destId="{8DFE1DF4-DB99-45BB-876A-8EEFF55AD396}" srcOrd="3" destOrd="0" presId="urn:microsoft.com/office/officeart/2005/8/layout/StepDownProcess"/>
    <dgm:cxn modelId="{6378FF9D-5288-4405-80E3-3BF630B4D6F3}" type="presParOf" srcId="{91072810-E7D0-4494-B999-268F73D2EFB9}" destId="{5A91C9D1-7FE4-4422-9BE6-DEA48C96DD53}" srcOrd="4" destOrd="0" presId="urn:microsoft.com/office/officeart/2005/8/layout/StepDownProcess"/>
    <dgm:cxn modelId="{287DD922-A891-4AC9-80D7-691892820767}" type="presParOf" srcId="{5A91C9D1-7FE4-4422-9BE6-DEA48C96DD53}" destId="{134221A5-07A1-4313-9391-10DC98467266}"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FBEDD7-7BC2-4C9A-9513-B4AC39D597D3}"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s-CL"/>
        </a:p>
      </dgm:t>
    </dgm:pt>
    <dgm:pt modelId="{ADA12E1A-7DD8-4D39-B426-3720B7A26262}">
      <dgm:prSet phldrT="[Texto]"/>
      <dgm:spPr/>
      <dgm:t>
        <a:bodyPr/>
        <a:lstStyle/>
        <a:p>
          <a:r>
            <a:rPr lang="es-CL" dirty="0"/>
            <a:t>Acompañamiento a regularización del programa en comunas con convenio.</a:t>
          </a:r>
        </a:p>
      </dgm:t>
    </dgm:pt>
    <dgm:pt modelId="{E8959CA9-85AA-432C-B4E5-E0AA4DC473BD}" type="sibTrans" cxnId="{53DBC647-50DA-4CF1-B624-1238210D1366}">
      <dgm:prSet/>
      <dgm:spPr/>
      <dgm:t>
        <a:bodyPr/>
        <a:lstStyle/>
        <a:p>
          <a:endParaRPr lang="es-CL"/>
        </a:p>
      </dgm:t>
    </dgm:pt>
    <dgm:pt modelId="{936AC7BD-8BBF-4CA7-A7C9-1D7FBF150909}" type="parTrans" cxnId="{53DBC647-50DA-4CF1-B624-1238210D1366}">
      <dgm:prSet/>
      <dgm:spPr/>
      <dgm:t>
        <a:bodyPr/>
        <a:lstStyle/>
        <a:p>
          <a:endParaRPr lang="es-CL"/>
        </a:p>
      </dgm:t>
    </dgm:pt>
    <dgm:pt modelId="{5CB397FC-903E-4CCD-B4F6-41B2C0BD660A}">
      <dgm:prSet phldrT="[Texto]"/>
      <dgm:spPr/>
      <dgm:t>
        <a:bodyPr/>
        <a:lstStyle/>
        <a:p>
          <a:r>
            <a:rPr lang="es-CL" dirty="0"/>
            <a:t>Adquisición y distribución de materiales para el programa.</a:t>
          </a:r>
        </a:p>
      </dgm:t>
    </dgm:pt>
    <dgm:pt modelId="{C5A361C0-C33E-47D2-B468-BD474A451328}" type="parTrans" cxnId="{AC11FDBF-8C15-4DD2-B4EA-D89D467CBEE8}">
      <dgm:prSet/>
      <dgm:spPr/>
      <dgm:t>
        <a:bodyPr/>
        <a:lstStyle/>
        <a:p>
          <a:endParaRPr lang="es-CL"/>
        </a:p>
      </dgm:t>
    </dgm:pt>
    <dgm:pt modelId="{210929F6-5644-403A-A0AA-9BFE21BCFC10}" type="sibTrans" cxnId="{AC11FDBF-8C15-4DD2-B4EA-D89D467CBEE8}">
      <dgm:prSet/>
      <dgm:spPr/>
      <dgm:t>
        <a:bodyPr/>
        <a:lstStyle/>
        <a:p>
          <a:endParaRPr lang="es-CL"/>
        </a:p>
      </dgm:t>
    </dgm:pt>
    <dgm:pt modelId="{28972BFF-3BFB-466F-9DEA-CBF29124388E}">
      <dgm:prSet phldrT="[Texto]"/>
      <dgm:spPr/>
      <dgm:t>
        <a:bodyPr/>
        <a:lstStyle/>
        <a:p>
          <a:r>
            <a:rPr lang="es-CL"/>
            <a:t>Difusión de protocolos intersectoriales y acompañamiento a la implementación local.</a:t>
          </a:r>
          <a:endParaRPr lang="es-CL" dirty="0"/>
        </a:p>
      </dgm:t>
    </dgm:pt>
    <dgm:pt modelId="{8B26B3BC-2368-4378-9AC2-4B5E69C02350}" type="parTrans" cxnId="{3C5CF25C-82AC-4EA7-89A8-A3543F18BFC9}">
      <dgm:prSet/>
      <dgm:spPr/>
      <dgm:t>
        <a:bodyPr/>
        <a:lstStyle/>
        <a:p>
          <a:endParaRPr lang="es-CL"/>
        </a:p>
      </dgm:t>
    </dgm:pt>
    <dgm:pt modelId="{43B63EF1-977F-478A-8402-6164AEEC4EDC}" type="sibTrans" cxnId="{3C5CF25C-82AC-4EA7-89A8-A3543F18BFC9}">
      <dgm:prSet/>
      <dgm:spPr/>
      <dgm:t>
        <a:bodyPr/>
        <a:lstStyle/>
        <a:p>
          <a:endParaRPr lang="es-CL"/>
        </a:p>
      </dgm:t>
    </dgm:pt>
    <dgm:pt modelId="{A1C1C1A6-B29F-4B1F-9B6D-17022C5F4178}">
      <dgm:prSet phldrT="[Texto]"/>
      <dgm:spPr/>
      <dgm:t>
        <a:bodyPr/>
        <a:lstStyle/>
        <a:p>
          <a:r>
            <a:rPr lang="es-CL" dirty="0"/>
            <a:t>Revisión sectorial de ajustes normativos y orientaciones técnicas del programa.</a:t>
          </a:r>
        </a:p>
      </dgm:t>
    </dgm:pt>
    <dgm:pt modelId="{AFFF6EE6-3E0F-485D-B560-D6B81EA841BF}" type="parTrans" cxnId="{EE1C243A-2382-4AE0-8F2F-534DA222D932}">
      <dgm:prSet/>
      <dgm:spPr/>
      <dgm:t>
        <a:bodyPr/>
        <a:lstStyle/>
        <a:p>
          <a:endParaRPr lang="es-CL"/>
        </a:p>
      </dgm:t>
    </dgm:pt>
    <dgm:pt modelId="{F337C7AE-55EE-45CB-AAA5-242610104D22}" type="sibTrans" cxnId="{EE1C243A-2382-4AE0-8F2F-534DA222D932}">
      <dgm:prSet/>
      <dgm:spPr/>
      <dgm:t>
        <a:bodyPr/>
        <a:lstStyle/>
        <a:p>
          <a:endParaRPr lang="es-CL"/>
        </a:p>
      </dgm:t>
    </dgm:pt>
    <dgm:pt modelId="{D0E4D219-BE02-4A13-AB1B-AD1CEF74C006}">
      <dgm:prSet phldrT="[Texto]"/>
      <dgm:spPr/>
      <dgm:t>
        <a:bodyPr/>
        <a:lstStyle/>
        <a:p>
          <a:r>
            <a:rPr lang="es-CL" dirty="0"/>
            <a:t>Articulación SSOO y Abriendo Caminos.</a:t>
          </a:r>
        </a:p>
      </dgm:t>
    </dgm:pt>
    <dgm:pt modelId="{8F5BB684-D9B8-469C-9F4D-ECA4350D3D6B}" type="parTrans" cxnId="{18CB5F86-61C8-43EC-B9C8-DDA322A0BB72}">
      <dgm:prSet/>
      <dgm:spPr/>
      <dgm:t>
        <a:bodyPr/>
        <a:lstStyle/>
        <a:p>
          <a:endParaRPr lang="es-CL"/>
        </a:p>
      </dgm:t>
    </dgm:pt>
    <dgm:pt modelId="{ACDD89AB-E3E2-4DF9-B4C9-D8CF69A89C92}" type="sibTrans" cxnId="{18CB5F86-61C8-43EC-B9C8-DDA322A0BB72}">
      <dgm:prSet/>
      <dgm:spPr/>
      <dgm:t>
        <a:bodyPr/>
        <a:lstStyle/>
        <a:p>
          <a:endParaRPr lang="es-CL"/>
        </a:p>
      </dgm:t>
    </dgm:pt>
    <dgm:pt modelId="{27921305-4517-4503-89C2-5EF86D4015B8}">
      <dgm:prSet phldrT="[Texto]"/>
      <dgm:spPr/>
      <dgm:t>
        <a:bodyPr/>
        <a:lstStyle/>
        <a:p>
          <a:r>
            <a:rPr lang="es-CL" dirty="0"/>
            <a:t>Formación de competencias para profesionales de APS.</a:t>
          </a:r>
        </a:p>
      </dgm:t>
    </dgm:pt>
    <dgm:pt modelId="{6780222C-3AE9-418D-905F-6C97C72B0A36}" type="parTrans" cxnId="{DB12F3A7-6CBA-46AF-B4E4-EB71B305978D}">
      <dgm:prSet/>
      <dgm:spPr/>
      <dgm:t>
        <a:bodyPr/>
        <a:lstStyle/>
        <a:p>
          <a:endParaRPr lang="es-CL"/>
        </a:p>
      </dgm:t>
    </dgm:pt>
    <dgm:pt modelId="{7969FB6B-8689-47C4-89A1-232E07E5749E}" type="sibTrans" cxnId="{DB12F3A7-6CBA-46AF-B4E4-EB71B305978D}">
      <dgm:prSet/>
      <dgm:spPr/>
      <dgm:t>
        <a:bodyPr/>
        <a:lstStyle/>
        <a:p>
          <a:endParaRPr lang="es-CL"/>
        </a:p>
      </dgm:t>
    </dgm:pt>
    <dgm:pt modelId="{9F479042-B642-4F03-8ECB-78B6C32552D4}">
      <dgm:prSet phldrT="[Texto]"/>
      <dgm:spPr/>
      <dgm:t>
        <a:bodyPr/>
        <a:lstStyle/>
        <a:p>
          <a:r>
            <a:rPr lang="es-CL" dirty="0"/>
            <a:t>Definición de especificaciones de materiales e insumos para intervención clínica.</a:t>
          </a:r>
        </a:p>
      </dgm:t>
    </dgm:pt>
    <dgm:pt modelId="{326DE0C3-7203-4969-82A4-BB631AA25CA7}" type="parTrans" cxnId="{4C778AA5-6964-4ADA-A5C1-132636ABD0E8}">
      <dgm:prSet/>
      <dgm:spPr/>
      <dgm:t>
        <a:bodyPr/>
        <a:lstStyle/>
        <a:p>
          <a:endParaRPr lang="es-CL"/>
        </a:p>
      </dgm:t>
    </dgm:pt>
    <dgm:pt modelId="{A40C00DD-F421-44E5-95C6-328BBC9B7178}" type="sibTrans" cxnId="{4C778AA5-6964-4ADA-A5C1-132636ABD0E8}">
      <dgm:prSet/>
      <dgm:spPr/>
      <dgm:t>
        <a:bodyPr/>
        <a:lstStyle/>
        <a:p>
          <a:endParaRPr lang="es-CL"/>
        </a:p>
      </dgm:t>
    </dgm:pt>
    <dgm:pt modelId="{343E4239-89AE-4A6F-AC2F-B27FE5FA0639}" type="pres">
      <dgm:prSet presAssocID="{1CFBEDD7-7BC2-4C9A-9513-B4AC39D597D3}" presName="linear" presStyleCnt="0">
        <dgm:presLayoutVars>
          <dgm:animLvl val="lvl"/>
          <dgm:resizeHandles val="exact"/>
        </dgm:presLayoutVars>
      </dgm:prSet>
      <dgm:spPr/>
    </dgm:pt>
    <dgm:pt modelId="{3D9BD64B-06B6-455D-B8FC-3602C0948587}" type="pres">
      <dgm:prSet presAssocID="{ADA12E1A-7DD8-4D39-B426-3720B7A26262}" presName="parentText" presStyleLbl="node1" presStyleIdx="0" presStyleCnt="7">
        <dgm:presLayoutVars>
          <dgm:chMax val="0"/>
          <dgm:bulletEnabled val="1"/>
        </dgm:presLayoutVars>
      </dgm:prSet>
      <dgm:spPr/>
    </dgm:pt>
    <dgm:pt modelId="{06AC8414-66C2-4A46-86FB-7556DE2A047F}" type="pres">
      <dgm:prSet presAssocID="{E8959CA9-85AA-432C-B4E5-E0AA4DC473BD}" presName="spacer" presStyleCnt="0"/>
      <dgm:spPr/>
    </dgm:pt>
    <dgm:pt modelId="{E624BABA-04C7-4E5F-B753-EFB37547103D}" type="pres">
      <dgm:prSet presAssocID="{27921305-4517-4503-89C2-5EF86D4015B8}" presName="parentText" presStyleLbl="node1" presStyleIdx="1" presStyleCnt="7">
        <dgm:presLayoutVars>
          <dgm:chMax val="0"/>
          <dgm:bulletEnabled val="1"/>
        </dgm:presLayoutVars>
      </dgm:prSet>
      <dgm:spPr/>
    </dgm:pt>
    <dgm:pt modelId="{080549D1-06E3-4B15-A0D3-246CEB4A3B09}" type="pres">
      <dgm:prSet presAssocID="{7969FB6B-8689-47C4-89A1-232E07E5749E}" presName="spacer" presStyleCnt="0"/>
      <dgm:spPr/>
    </dgm:pt>
    <dgm:pt modelId="{815EC083-1A4A-4C70-9BD5-F1C0BB8B8EDD}" type="pres">
      <dgm:prSet presAssocID="{9F479042-B642-4F03-8ECB-78B6C32552D4}" presName="parentText" presStyleLbl="node1" presStyleIdx="2" presStyleCnt="7">
        <dgm:presLayoutVars>
          <dgm:chMax val="0"/>
          <dgm:bulletEnabled val="1"/>
        </dgm:presLayoutVars>
      </dgm:prSet>
      <dgm:spPr/>
    </dgm:pt>
    <dgm:pt modelId="{2011F209-759A-48BE-A09B-58F0F5F6C1D9}" type="pres">
      <dgm:prSet presAssocID="{A40C00DD-F421-44E5-95C6-328BBC9B7178}" presName="spacer" presStyleCnt="0"/>
      <dgm:spPr/>
    </dgm:pt>
    <dgm:pt modelId="{E7B1D02B-27EF-4A31-A159-8DF99E7FEBC6}" type="pres">
      <dgm:prSet presAssocID="{5CB397FC-903E-4CCD-B4F6-41B2C0BD660A}" presName="parentText" presStyleLbl="node1" presStyleIdx="3" presStyleCnt="7">
        <dgm:presLayoutVars>
          <dgm:chMax val="0"/>
          <dgm:bulletEnabled val="1"/>
        </dgm:presLayoutVars>
      </dgm:prSet>
      <dgm:spPr/>
    </dgm:pt>
    <dgm:pt modelId="{8AE24118-9E92-40F9-800D-8AA382C423B7}" type="pres">
      <dgm:prSet presAssocID="{210929F6-5644-403A-A0AA-9BFE21BCFC10}" presName="spacer" presStyleCnt="0"/>
      <dgm:spPr/>
    </dgm:pt>
    <dgm:pt modelId="{4CFC0F2B-BE88-4866-9EAD-97F719CD63E9}" type="pres">
      <dgm:prSet presAssocID="{28972BFF-3BFB-466F-9DEA-CBF29124388E}" presName="parentText" presStyleLbl="node1" presStyleIdx="4" presStyleCnt="7">
        <dgm:presLayoutVars>
          <dgm:chMax val="0"/>
          <dgm:bulletEnabled val="1"/>
        </dgm:presLayoutVars>
      </dgm:prSet>
      <dgm:spPr/>
    </dgm:pt>
    <dgm:pt modelId="{9F90DDE7-7C3D-4CD4-AB13-79DD9BFF234E}" type="pres">
      <dgm:prSet presAssocID="{43B63EF1-977F-478A-8402-6164AEEC4EDC}" presName="spacer" presStyleCnt="0"/>
      <dgm:spPr/>
    </dgm:pt>
    <dgm:pt modelId="{A4C5A915-3A05-4FD3-B6BC-2E4D3EFC00F2}" type="pres">
      <dgm:prSet presAssocID="{A1C1C1A6-B29F-4B1F-9B6D-17022C5F4178}" presName="parentText" presStyleLbl="node1" presStyleIdx="5" presStyleCnt="7">
        <dgm:presLayoutVars>
          <dgm:chMax val="0"/>
          <dgm:bulletEnabled val="1"/>
        </dgm:presLayoutVars>
      </dgm:prSet>
      <dgm:spPr/>
    </dgm:pt>
    <dgm:pt modelId="{30209BE2-57E7-4146-8DE5-F7A9F915710C}" type="pres">
      <dgm:prSet presAssocID="{F337C7AE-55EE-45CB-AAA5-242610104D22}" presName="spacer" presStyleCnt="0"/>
      <dgm:spPr/>
    </dgm:pt>
    <dgm:pt modelId="{464CDE27-CA3D-45A9-B9C6-4613E1A98C26}" type="pres">
      <dgm:prSet presAssocID="{D0E4D219-BE02-4A13-AB1B-AD1CEF74C006}" presName="parentText" presStyleLbl="node1" presStyleIdx="6" presStyleCnt="7">
        <dgm:presLayoutVars>
          <dgm:chMax val="0"/>
          <dgm:bulletEnabled val="1"/>
        </dgm:presLayoutVars>
      </dgm:prSet>
      <dgm:spPr/>
    </dgm:pt>
  </dgm:ptLst>
  <dgm:cxnLst>
    <dgm:cxn modelId="{EE1C243A-2382-4AE0-8F2F-534DA222D932}" srcId="{1CFBEDD7-7BC2-4C9A-9513-B4AC39D597D3}" destId="{A1C1C1A6-B29F-4B1F-9B6D-17022C5F4178}" srcOrd="5" destOrd="0" parTransId="{AFFF6EE6-3E0F-485D-B560-D6B81EA841BF}" sibTransId="{F337C7AE-55EE-45CB-AAA5-242610104D22}"/>
    <dgm:cxn modelId="{7D782B40-D23E-4E8D-97D8-45B82BAC38AA}" type="presOf" srcId="{5CB397FC-903E-4CCD-B4F6-41B2C0BD660A}" destId="{E7B1D02B-27EF-4A31-A159-8DF99E7FEBC6}" srcOrd="0" destOrd="0" presId="urn:microsoft.com/office/officeart/2005/8/layout/vList2"/>
    <dgm:cxn modelId="{3C5CF25C-82AC-4EA7-89A8-A3543F18BFC9}" srcId="{1CFBEDD7-7BC2-4C9A-9513-B4AC39D597D3}" destId="{28972BFF-3BFB-466F-9DEA-CBF29124388E}" srcOrd="4" destOrd="0" parTransId="{8B26B3BC-2368-4378-9AC2-4B5E69C02350}" sibTransId="{43B63EF1-977F-478A-8402-6164AEEC4EDC}"/>
    <dgm:cxn modelId="{53DBC647-50DA-4CF1-B624-1238210D1366}" srcId="{1CFBEDD7-7BC2-4C9A-9513-B4AC39D597D3}" destId="{ADA12E1A-7DD8-4D39-B426-3720B7A26262}" srcOrd="0" destOrd="0" parTransId="{936AC7BD-8BBF-4CA7-A7C9-1D7FBF150909}" sibTransId="{E8959CA9-85AA-432C-B4E5-E0AA4DC473BD}"/>
    <dgm:cxn modelId="{087A9084-5E03-480E-AC36-051737343C5C}" type="presOf" srcId="{28972BFF-3BFB-466F-9DEA-CBF29124388E}" destId="{4CFC0F2B-BE88-4866-9EAD-97F719CD63E9}" srcOrd="0" destOrd="0" presId="urn:microsoft.com/office/officeart/2005/8/layout/vList2"/>
    <dgm:cxn modelId="{18CB5F86-61C8-43EC-B9C8-DDA322A0BB72}" srcId="{1CFBEDD7-7BC2-4C9A-9513-B4AC39D597D3}" destId="{D0E4D219-BE02-4A13-AB1B-AD1CEF74C006}" srcOrd="6" destOrd="0" parTransId="{8F5BB684-D9B8-469C-9F4D-ECA4350D3D6B}" sibTransId="{ACDD89AB-E3E2-4DF9-B4C9-D8CF69A89C92}"/>
    <dgm:cxn modelId="{F49DB98A-775A-4A3B-A6AB-D288165F56C6}" type="presOf" srcId="{A1C1C1A6-B29F-4B1F-9B6D-17022C5F4178}" destId="{A4C5A915-3A05-4FD3-B6BC-2E4D3EFC00F2}" srcOrd="0" destOrd="0" presId="urn:microsoft.com/office/officeart/2005/8/layout/vList2"/>
    <dgm:cxn modelId="{4197159F-1769-4ED6-8EC6-A5534D4DEA39}" type="presOf" srcId="{ADA12E1A-7DD8-4D39-B426-3720B7A26262}" destId="{3D9BD64B-06B6-455D-B8FC-3602C0948587}" srcOrd="0" destOrd="0" presId="urn:microsoft.com/office/officeart/2005/8/layout/vList2"/>
    <dgm:cxn modelId="{4C778AA5-6964-4ADA-A5C1-132636ABD0E8}" srcId="{1CFBEDD7-7BC2-4C9A-9513-B4AC39D597D3}" destId="{9F479042-B642-4F03-8ECB-78B6C32552D4}" srcOrd="2" destOrd="0" parTransId="{326DE0C3-7203-4969-82A4-BB631AA25CA7}" sibTransId="{A40C00DD-F421-44E5-95C6-328BBC9B7178}"/>
    <dgm:cxn modelId="{DB12F3A7-6CBA-46AF-B4E4-EB71B305978D}" srcId="{1CFBEDD7-7BC2-4C9A-9513-B4AC39D597D3}" destId="{27921305-4517-4503-89C2-5EF86D4015B8}" srcOrd="1" destOrd="0" parTransId="{6780222C-3AE9-418D-905F-6C97C72B0A36}" sibTransId="{7969FB6B-8689-47C4-89A1-232E07E5749E}"/>
    <dgm:cxn modelId="{73D7F6BB-47AE-4DE0-9E61-BD393D05AE40}" type="presOf" srcId="{9F479042-B642-4F03-8ECB-78B6C32552D4}" destId="{815EC083-1A4A-4C70-9BD5-F1C0BB8B8EDD}" srcOrd="0" destOrd="0" presId="urn:microsoft.com/office/officeart/2005/8/layout/vList2"/>
    <dgm:cxn modelId="{AC11FDBF-8C15-4DD2-B4EA-D89D467CBEE8}" srcId="{1CFBEDD7-7BC2-4C9A-9513-B4AC39D597D3}" destId="{5CB397FC-903E-4CCD-B4F6-41B2C0BD660A}" srcOrd="3" destOrd="0" parTransId="{C5A361C0-C33E-47D2-B468-BD474A451328}" sibTransId="{210929F6-5644-403A-A0AA-9BFE21BCFC10}"/>
    <dgm:cxn modelId="{82EBD9C7-CD93-4E71-9A4A-BC6ED54C78AF}" type="presOf" srcId="{27921305-4517-4503-89C2-5EF86D4015B8}" destId="{E624BABA-04C7-4E5F-B753-EFB37547103D}" srcOrd="0" destOrd="0" presId="urn:microsoft.com/office/officeart/2005/8/layout/vList2"/>
    <dgm:cxn modelId="{1FDCC5D8-3DC8-4100-9DBF-7480A1F87AFA}" type="presOf" srcId="{1CFBEDD7-7BC2-4C9A-9513-B4AC39D597D3}" destId="{343E4239-89AE-4A6F-AC2F-B27FE5FA0639}" srcOrd="0" destOrd="0" presId="urn:microsoft.com/office/officeart/2005/8/layout/vList2"/>
    <dgm:cxn modelId="{B9BF68E5-6CF2-4B71-8C50-779A05266ED4}" type="presOf" srcId="{D0E4D219-BE02-4A13-AB1B-AD1CEF74C006}" destId="{464CDE27-CA3D-45A9-B9C6-4613E1A98C26}" srcOrd="0" destOrd="0" presId="urn:microsoft.com/office/officeart/2005/8/layout/vList2"/>
    <dgm:cxn modelId="{2B52859C-FC69-4975-88D4-708472369C5E}" type="presParOf" srcId="{343E4239-89AE-4A6F-AC2F-B27FE5FA0639}" destId="{3D9BD64B-06B6-455D-B8FC-3602C0948587}" srcOrd="0" destOrd="0" presId="urn:microsoft.com/office/officeart/2005/8/layout/vList2"/>
    <dgm:cxn modelId="{3E9695BB-C3FB-4A84-A261-E45B6F4013A9}" type="presParOf" srcId="{343E4239-89AE-4A6F-AC2F-B27FE5FA0639}" destId="{06AC8414-66C2-4A46-86FB-7556DE2A047F}" srcOrd="1" destOrd="0" presId="urn:microsoft.com/office/officeart/2005/8/layout/vList2"/>
    <dgm:cxn modelId="{7613D730-1E81-4C9A-AA0B-318551A0A30C}" type="presParOf" srcId="{343E4239-89AE-4A6F-AC2F-B27FE5FA0639}" destId="{E624BABA-04C7-4E5F-B753-EFB37547103D}" srcOrd="2" destOrd="0" presId="urn:microsoft.com/office/officeart/2005/8/layout/vList2"/>
    <dgm:cxn modelId="{B5137BA2-2BC2-4221-BB75-FB6E20D80ED3}" type="presParOf" srcId="{343E4239-89AE-4A6F-AC2F-B27FE5FA0639}" destId="{080549D1-06E3-4B15-A0D3-246CEB4A3B09}" srcOrd="3" destOrd="0" presId="urn:microsoft.com/office/officeart/2005/8/layout/vList2"/>
    <dgm:cxn modelId="{838E81F3-3FFF-4C13-BA3D-822BAC5A8B50}" type="presParOf" srcId="{343E4239-89AE-4A6F-AC2F-B27FE5FA0639}" destId="{815EC083-1A4A-4C70-9BD5-F1C0BB8B8EDD}" srcOrd="4" destOrd="0" presId="urn:microsoft.com/office/officeart/2005/8/layout/vList2"/>
    <dgm:cxn modelId="{6B10B44B-8281-454C-A833-8A000015FBA8}" type="presParOf" srcId="{343E4239-89AE-4A6F-AC2F-B27FE5FA0639}" destId="{2011F209-759A-48BE-A09B-58F0F5F6C1D9}" srcOrd="5" destOrd="0" presId="urn:microsoft.com/office/officeart/2005/8/layout/vList2"/>
    <dgm:cxn modelId="{AD3F90F1-814D-46C8-8352-EC5CB9EF218A}" type="presParOf" srcId="{343E4239-89AE-4A6F-AC2F-B27FE5FA0639}" destId="{E7B1D02B-27EF-4A31-A159-8DF99E7FEBC6}" srcOrd="6" destOrd="0" presId="urn:microsoft.com/office/officeart/2005/8/layout/vList2"/>
    <dgm:cxn modelId="{024944F1-E6A9-42CA-BC8B-10842979F253}" type="presParOf" srcId="{343E4239-89AE-4A6F-AC2F-B27FE5FA0639}" destId="{8AE24118-9E92-40F9-800D-8AA382C423B7}" srcOrd="7" destOrd="0" presId="urn:microsoft.com/office/officeart/2005/8/layout/vList2"/>
    <dgm:cxn modelId="{3E45A8B8-11FC-4984-A5C1-5D420955330A}" type="presParOf" srcId="{343E4239-89AE-4A6F-AC2F-B27FE5FA0639}" destId="{4CFC0F2B-BE88-4866-9EAD-97F719CD63E9}" srcOrd="8" destOrd="0" presId="urn:microsoft.com/office/officeart/2005/8/layout/vList2"/>
    <dgm:cxn modelId="{7687AABF-0C10-4958-9979-3B4B3734EDF1}" type="presParOf" srcId="{343E4239-89AE-4A6F-AC2F-B27FE5FA0639}" destId="{9F90DDE7-7C3D-4CD4-AB13-79DD9BFF234E}" srcOrd="9" destOrd="0" presId="urn:microsoft.com/office/officeart/2005/8/layout/vList2"/>
    <dgm:cxn modelId="{92FD32FE-1914-496E-BDE1-3FC21582E3B7}" type="presParOf" srcId="{343E4239-89AE-4A6F-AC2F-B27FE5FA0639}" destId="{A4C5A915-3A05-4FD3-B6BC-2E4D3EFC00F2}" srcOrd="10" destOrd="0" presId="urn:microsoft.com/office/officeart/2005/8/layout/vList2"/>
    <dgm:cxn modelId="{2A235428-94B9-41F8-9C22-B64415FDCDE1}" type="presParOf" srcId="{343E4239-89AE-4A6F-AC2F-B27FE5FA0639}" destId="{30209BE2-57E7-4146-8DE5-F7A9F915710C}" srcOrd="11" destOrd="0" presId="urn:microsoft.com/office/officeart/2005/8/layout/vList2"/>
    <dgm:cxn modelId="{1842867A-5C3D-443D-81AF-7D0D3656FBAC}" type="presParOf" srcId="{343E4239-89AE-4A6F-AC2F-B27FE5FA0639}" destId="{464CDE27-CA3D-45A9-B9C6-4613E1A98C26}"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EFE245-9663-46D3-9A16-D1DBDE6843FE}"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CL"/>
        </a:p>
      </dgm:t>
    </dgm:pt>
    <dgm:pt modelId="{29819CBB-2483-451E-994C-476667827775}">
      <dgm:prSet phldrT="[Texto]" custT="1"/>
      <dgm:spPr/>
      <dgm:t>
        <a:bodyPr/>
        <a:lstStyle/>
        <a:p>
          <a:r>
            <a:rPr lang="es-CL" sz="4400" dirty="0"/>
            <a:t>Educación</a:t>
          </a:r>
        </a:p>
      </dgm:t>
    </dgm:pt>
    <dgm:pt modelId="{6AA27F6B-D3A2-4C2B-BC5A-E27D755431FF}" type="parTrans" cxnId="{FF9C0A4B-D3D7-461D-AE21-2471A0DE1EC2}">
      <dgm:prSet/>
      <dgm:spPr/>
      <dgm:t>
        <a:bodyPr/>
        <a:lstStyle/>
        <a:p>
          <a:endParaRPr lang="es-CL" sz="2000"/>
        </a:p>
      </dgm:t>
    </dgm:pt>
    <dgm:pt modelId="{92066367-5940-4318-B269-37BC9422F5E6}" type="sibTrans" cxnId="{FF9C0A4B-D3D7-461D-AE21-2471A0DE1EC2}">
      <dgm:prSet/>
      <dgm:spPr/>
      <dgm:t>
        <a:bodyPr/>
        <a:lstStyle/>
        <a:p>
          <a:endParaRPr lang="es-CL" sz="2000"/>
        </a:p>
      </dgm:t>
    </dgm:pt>
    <dgm:pt modelId="{8B2DAAFD-EE3D-4285-B13D-F14ACD24B530}">
      <dgm:prSet phldrT="[Texto]" custT="1"/>
      <dgm:spPr/>
      <dgm:t>
        <a:bodyPr/>
        <a:lstStyle/>
        <a:p>
          <a:r>
            <a:rPr lang="es-CL" sz="1600" dirty="0"/>
            <a:t>Pesquisa y derivación de casos a salud según protocolos</a:t>
          </a:r>
        </a:p>
      </dgm:t>
    </dgm:pt>
    <dgm:pt modelId="{103EC0CA-139E-468E-B687-E7F940B39DD3}" type="parTrans" cxnId="{DFD0D686-090E-4564-9F53-B2EDF5E0F7D4}">
      <dgm:prSet/>
      <dgm:spPr/>
      <dgm:t>
        <a:bodyPr/>
        <a:lstStyle/>
        <a:p>
          <a:endParaRPr lang="es-CL" sz="2000"/>
        </a:p>
      </dgm:t>
    </dgm:pt>
    <dgm:pt modelId="{CA8FDED2-7A4D-4FD6-ADBA-DF60D75E0188}" type="sibTrans" cxnId="{DFD0D686-090E-4564-9F53-B2EDF5E0F7D4}">
      <dgm:prSet/>
      <dgm:spPr/>
      <dgm:t>
        <a:bodyPr/>
        <a:lstStyle/>
        <a:p>
          <a:endParaRPr lang="es-CL" sz="2000"/>
        </a:p>
      </dgm:t>
    </dgm:pt>
    <dgm:pt modelId="{3D94EAAE-B183-4E6C-8493-0A354115AC76}">
      <dgm:prSet phldrT="[Texto]" custT="1"/>
      <dgm:spPr/>
      <dgm:t>
        <a:bodyPr/>
        <a:lstStyle/>
        <a:p>
          <a:r>
            <a:rPr lang="es-CL" sz="4400" dirty="0"/>
            <a:t>Salud</a:t>
          </a:r>
        </a:p>
      </dgm:t>
    </dgm:pt>
    <dgm:pt modelId="{F4B0FD6C-E722-44D8-95EA-48DCAD4D626C}" type="parTrans" cxnId="{B98CABAB-5C16-4F8F-A8D3-E808B2C16C23}">
      <dgm:prSet/>
      <dgm:spPr/>
      <dgm:t>
        <a:bodyPr/>
        <a:lstStyle/>
        <a:p>
          <a:endParaRPr lang="es-CL" sz="2000"/>
        </a:p>
      </dgm:t>
    </dgm:pt>
    <dgm:pt modelId="{26F83411-65A2-4BDE-B584-76DDF1A373EF}" type="sibTrans" cxnId="{B98CABAB-5C16-4F8F-A8D3-E808B2C16C23}">
      <dgm:prSet/>
      <dgm:spPr/>
      <dgm:t>
        <a:bodyPr/>
        <a:lstStyle/>
        <a:p>
          <a:endParaRPr lang="es-CL" sz="2000"/>
        </a:p>
      </dgm:t>
    </dgm:pt>
    <dgm:pt modelId="{F044ECF8-905E-4795-9018-67DAB6089AFE}">
      <dgm:prSet phldrT="[Texto]" custT="1"/>
      <dgm:spPr/>
      <dgm:t>
        <a:bodyPr/>
        <a:lstStyle/>
        <a:p>
          <a:r>
            <a:rPr lang="es-CL" sz="1600" dirty="0"/>
            <a:t>Recepción y retroalimentación derivaciones</a:t>
          </a:r>
        </a:p>
      </dgm:t>
    </dgm:pt>
    <dgm:pt modelId="{98243E58-C185-411F-A1DD-CF56466D860C}" type="parTrans" cxnId="{261709F9-6A0C-4382-A54B-EB0C6859463C}">
      <dgm:prSet/>
      <dgm:spPr/>
      <dgm:t>
        <a:bodyPr/>
        <a:lstStyle/>
        <a:p>
          <a:endParaRPr lang="es-CL" sz="2000"/>
        </a:p>
      </dgm:t>
    </dgm:pt>
    <dgm:pt modelId="{07C53C6D-C4F6-468E-AA58-7C3373826993}" type="sibTrans" cxnId="{261709F9-6A0C-4382-A54B-EB0C6859463C}">
      <dgm:prSet/>
      <dgm:spPr/>
      <dgm:t>
        <a:bodyPr/>
        <a:lstStyle/>
        <a:p>
          <a:endParaRPr lang="es-CL" sz="2000"/>
        </a:p>
      </dgm:t>
    </dgm:pt>
    <dgm:pt modelId="{81996532-35B4-46BD-95BA-9F5389DDD8DE}">
      <dgm:prSet phldrT="[Texto]" custT="1"/>
      <dgm:spPr/>
      <dgm:t>
        <a:bodyPr/>
        <a:lstStyle/>
        <a:p>
          <a:r>
            <a:rPr lang="es-CL" sz="1600" dirty="0"/>
            <a:t>Intervención clínica  individual/grupal</a:t>
          </a:r>
        </a:p>
      </dgm:t>
    </dgm:pt>
    <dgm:pt modelId="{78EA47A4-09E6-4748-B84F-79077FE7E432}" type="parTrans" cxnId="{CA45DB9C-C18D-42F1-8A23-21D8F27BEB77}">
      <dgm:prSet/>
      <dgm:spPr/>
      <dgm:t>
        <a:bodyPr/>
        <a:lstStyle/>
        <a:p>
          <a:endParaRPr lang="es-CL" sz="2000"/>
        </a:p>
      </dgm:t>
    </dgm:pt>
    <dgm:pt modelId="{C4A38156-1F23-4E12-A829-7DCE37E721F4}" type="sibTrans" cxnId="{CA45DB9C-C18D-42F1-8A23-21D8F27BEB77}">
      <dgm:prSet/>
      <dgm:spPr/>
      <dgm:t>
        <a:bodyPr/>
        <a:lstStyle/>
        <a:p>
          <a:endParaRPr lang="es-CL" sz="2000"/>
        </a:p>
      </dgm:t>
    </dgm:pt>
    <dgm:pt modelId="{2742C33A-418F-4BAB-92D4-EDE535E8CDB3}">
      <dgm:prSet phldrT="[Texto]" custT="1"/>
      <dgm:spPr/>
      <dgm:t>
        <a:bodyPr/>
        <a:lstStyle/>
        <a:p>
          <a:r>
            <a:rPr lang="es-CL" sz="4400" dirty="0"/>
            <a:t>Social</a:t>
          </a:r>
        </a:p>
      </dgm:t>
    </dgm:pt>
    <dgm:pt modelId="{0121DE73-5C19-4491-BBF8-4F19B11FBBAF}" type="parTrans" cxnId="{7888A554-BA3F-4401-B638-8558A81DC948}">
      <dgm:prSet/>
      <dgm:spPr/>
      <dgm:t>
        <a:bodyPr/>
        <a:lstStyle/>
        <a:p>
          <a:endParaRPr lang="es-CL" sz="2000"/>
        </a:p>
      </dgm:t>
    </dgm:pt>
    <dgm:pt modelId="{FDC0A4E2-410E-4764-8E7B-C617D6B32F54}" type="sibTrans" cxnId="{7888A554-BA3F-4401-B638-8558A81DC948}">
      <dgm:prSet/>
      <dgm:spPr/>
      <dgm:t>
        <a:bodyPr/>
        <a:lstStyle/>
        <a:p>
          <a:endParaRPr lang="es-CL" sz="2000"/>
        </a:p>
      </dgm:t>
    </dgm:pt>
    <dgm:pt modelId="{F3531FCC-05B4-440D-B4D4-B93A87576541}">
      <dgm:prSet phldrT="[Texto]" custT="1"/>
      <dgm:spPr/>
      <dgm:t>
        <a:bodyPr/>
        <a:lstStyle/>
        <a:p>
          <a:r>
            <a:rPr lang="es-CL" sz="1600" dirty="0"/>
            <a:t>Gestión integrada de casos en OLN según alertas/alarmas SRDM - GSL </a:t>
          </a:r>
        </a:p>
      </dgm:t>
    </dgm:pt>
    <dgm:pt modelId="{66E375E3-B819-4352-AD2C-6496455DE2D8}" type="parTrans" cxnId="{0DEDF24D-1E3B-40BC-BFD1-A3F63650B5C6}">
      <dgm:prSet/>
      <dgm:spPr/>
      <dgm:t>
        <a:bodyPr/>
        <a:lstStyle/>
        <a:p>
          <a:endParaRPr lang="es-CL" sz="2000"/>
        </a:p>
      </dgm:t>
    </dgm:pt>
    <dgm:pt modelId="{DEE7EE25-2001-49EB-AF6A-CFC0DF471BD7}" type="sibTrans" cxnId="{0DEDF24D-1E3B-40BC-BFD1-A3F63650B5C6}">
      <dgm:prSet/>
      <dgm:spPr/>
      <dgm:t>
        <a:bodyPr/>
        <a:lstStyle/>
        <a:p>
          <a:endParaRPr lang="es-CL" sz="2000"/>
        </a:p>
      </dgm:t>
    </dgm:pt>
    <dgm:pt modelId="{CFCC7825-792B-486D-A5BB-D75322A3B049}">
      <dgm:prSet phldrT="[Texto]" custT="1"/>
      <dgm:spPr/>
      <dgm:t>
        <a:bodyPr/>
        <a:lstStyle/>
        <a:p>
          <a:r>
            <a:rPr lang="es-CL" sz="1600" dirty="0"/>
            <a:t>Articulación intersectorial local/regional en marco de Sistema de Garantías y Mesa de Articulación Interinstitucional</a:t>
          </a:r>
        </a:p>
      </dgm:t>
    </dgm:pt>
    <dgm:pt modelId="{0AF62538-C64E-433C-98F5-1876D9BD16F2}" type="parTrans" cxnId="{8F02705C-C787-4104-BE0B-FFCA2EF15C96}">
      <dgm:prSet/>
      <dgm:spPr/>
      <dgm:t>
        <a:bodyPr/>
        <a:lstStyle/>
        <a:p>
          <a:endParaRPr lang="es-CL" sz="2000"/>
        </a:p>
      </dgm:t>
    </dgm:pt>
    <dgm:pt modelId="{0789EB3E-331A-4ADE-B47D-3C76DEFB65B0}" type="sibTrans" cxnId="{8F02705C-C787-4104-BE0B-FFCA2EF15C96}">
      <dgm:prSet/>
      <dgm:spPr/>
      <dgm:t>
        <a:bodyPr/>
        <a:lstStyle/>
        <a:p>
          <a:endParaRPr lang="es-CL" sz="2000"/>
        </a:p>
      </dgm:t>
    </dgm:pt>
    <dgm:pt modelId="{97B90C6E-BADA-4C4B-836E-91EC03F88EA0}">
      <dgm:prSet phldrT="[Texto]" custT="1"/>
      <dgm:spPr/>
      <dgm:t>
        <a:bodyPr/>
        <a:lstStyle/>
        <a:p>
          <a:r>
            <a:rPr lang="es-CL" sz="1600" dirty="0"/>
            <a:t>Acciones preventivas y de apoyo a intervención en el establecimiento educativo</a:t>
          </a:r>
        </a:p>
      </dgm:t>
    </dgm:pt>
    <dgm:pt modelId="{3900A054-4262-42D8-8C86-8AD613A418EF}" type="parTrans" cxnId="{72A73645-5379-4151-9221-6F8E71866F67}">
      <dgm:prSet/>
      <dgm:spPr/>
      <dgm:t>
        <a:bodyPr/>
        <a:lstStyle/>
        <a:p>
          <a:endParaRPr lang="es-CL" sz="2000"/>
        </a:p>
      </dgm:t>
    </dgm:pt>
    <dgm:pt modelId="{6A03F0EC-B0CF-47CB-92A1-D7A7679EAFD3}" type="sibTrans" cxnId="{72A73645-5379-4151-9221-6F8E71866F67}">
      <dgm:prSet/>
      <dgm:spPr/>
      <dgm:t>
        <a:bodyPr/>
        <a:lstStyle/>
        <a:p>
          <a:endParaRPr lang="es-CL" sz="2000"/>
        </a:p>
      </dgm:t>
    </dgm:pt>
    <dgm:pt modelId="{2CC0A2A7-A3EF-4379-A7B0-2B0F05BE6C20}">
      <dgm:prSet phldrT="[Texto]" custT="1"/>
      <dgm:spPr/>
      <dgm:t>
        <a:bodyPr/>
        <a:lstStyle/>
        <a:p>
          <a:r>
            <a:rPr lang="es-CL" sz="1600" dirty="0"/>
            <a:t>Pesquisa alertas sociales</a:t>
          </a:r>
        </a:p>
      </dgm:t>
    </dgm:pt>
    <dgm:pt modelId="{F8113A3B-917A-4BD0-BC0A-93D0311A9A7D}" type="parTrans" cxnId="{B76DAFE7-5952-4991-BAA1-9A9AA1AB72EE}">
      <dgm:prSet/>
      <dgm:spPr/>
      <dgm:t>
        <a:bodyPr/>
        <a:lstStyle/>
        <a:p>
          <a:endParaRPr lang="es-CL" sz="2000"/>
        </a:p>
      </dgm:t>
    </dgm:pt>
    <dgm:pt modelId="{57838963-D389-48F1-928D-F506443EDD5D}" type="sibTrans" cxnId="{B76DAFE7-5952-4991-BAA1-9A9AA1AB72EE}">
      <dgm:prSet/>
      <dgm:spPr/>
      <dgm:t>
        <a:bodyPr/>
        <a:lstStyle/>
        <a:p>
          <a:endParaRPr lang="es-CL" sz="2000"/>
        </a:p>
      </dgm:t>
    </dgm:pt>
    <dgm:pt modelId="{50F49CD3-39F1-4A61-ADF2-B8210B8D14D9}">
      <dgm:prSet phldrT="[Texto]" custT="1"/>
      <dgm:spPr/>
      <dgm:t>
        <a:bodyPr/>
        <a:lstStyle/>
        <a:p>
          <a:r>
            <a:rPr lang="es-CL" sz="1600" dirty="0"/>
            <a:t>Fortalece contextos de cuidado</a:t>
          </a:r>
        </a:p>
      </dgm:t>
    </dgm:pt>
    <dgm:pt modelId="{2234C046-51B7-4A9E-A7E1-8599B5BDA86C}" type="parTrans" cxnId="{A0DB0A71-0FB9-4CF5-BBA9-D4BC89275FBB}">
      <dgm:prSet/>
      <dgm:spPr/>
      <dgm:t>
        <a:bodyPr/>
        <a:lstStyle/>
        <a:p>
          <a:endParaRPr lang="es-CL" sz="2000"/>
        </a:p>
      </dgm:t>
    </dgm:pt>
    <dgm:pt modelId="{182ED218-DC88-425B-A176-3E1B97B914F7}" type="sibTrans" cxnId="{A0DB0A71-0FB9-4CF5-BBA9-D4BC89275FBB}">
      <dgm:prSet/>
      <dgm:spPr/>
      <dgm:t>
        <a:bodyPr/>
        <a:lstStyle/>
        <a:p>
          <a:endParaRPr lang="es-CL" sz="2000"/>
        </a:p>
      </dgm:t>
    </dgm:pt>
    <dgm:pt modelId="{0FB6A569-B47D-4637-AA7E-C27062782162}">
      <dgm:prSet phldrT="[Texto]" custT="1"/>
      <dgm:spPr/>
      <dgm:t>
        <a:bodyPr/>
        <a:lstStyle/>
        <a:p>
          <a:r>
            <a:rPr lang="es-ES" sz="1600" dirty="0"/>
            <a:t>Apoyo adherencia a tratamiento en salud</a:t>
          </a:r>
          <a:endParaRPr lang="es-CL" sz="1600" dirty="0"/>
        </a:p>
      </dgm:t>
    </dgm:pt>
    <dgm:pt modelId="{CB5AAC7A-5370-4426-BFD4-1B9EA7EFA6F0}" type="parTrans" cxnId="{0E76C58E-EEEF-4A9A-B05C-A17D8BA1E010}">
      <dgm:prSet/>
      <dgm:spPr/>
      <dgm:t>
        <a:bodyPr/>
        <a:lstStyle/>
        <a:p>
          <a:endParaRPr lang="es-CL" sz="2000"/>
        </a:p>
      </dgm:t>
    </dgm:pt>
    <dgm:pt modelId="{A4A9D988-59E0-4F60-A846-575478A33A05}" type="sibTrans" cxnId="{0E76C58E-EEEF-4A9A-B05C-A17D8BA1E010}">
      <dgm:prSet/>
      <dgm:spPr/>
      <dgm:t>
        <a:bodyPr/>
        <a:lstStyle/>
        <a:p>
          <a:endParaRPr lang="es-CL" sz="2000"/>
        </a:p>
      </dgm:t>
    </dgm:pt>
    <dgm:pt modelId="{6EEB1850-61E7-49BD-9C17-C436F3D306C9}">
      <dgm:prSet phldrT="[Texto]" custT="1"/>
      <dgm:spPr/>
      <dgm:t>
        <a:bodyPr/>
        <a:lstStyle/>
        <a:p>
          <a:r>
            <a:rPr lang="es-CL" sz="1600" dirty="0"/>
            <a:t>Evaluación diagnostica</a:t>
          </a:r>
        </a:p>
      </dgm:t>
    </dgm:pt>
    <dgm:pt modelId="{023B9028-F510-44CF-9DE1-CEC18AE75709}" type="parTrans" cxnId="{5F97C968-9886-4A0C-9E4D-698E7D09DFE2}">
      <dgm:prSet/>
      <dgm:spPr/>
      <dgm:t>
        <a:bodyPr/>
        <a:lstStyle/>
        <a:p>
          <a:endParaRPr lang="es-CL" sz="2000"/>
        </a:p>
      </dgm:t>
    </dgm:pt>
    <dgm:pt modelId="{8B25C981-627F-4810-9849-5FAEE95C00AA}" type="sibTrans" cxnId="{5F97C968-9886-4A0C-9E4D-698E7D09DFE2}">
      <dgm:prSet/>
      <dgm:spPr/>
      <dgm:t>
        <a:bodyPr/>
        <a:lstStyle/>
        <a:p>
          <a:endParaRPr lang="es-CL" sz="2000"/>
        </a:p>
      </dgm:t>
    </dgm:pt>
    <dgm:pt modelId="{9891F6FB-A058-40F8-82AF-4F9F64D79F47}">
      <dgm:prSet phldrT="[Texto]" custT="1"/>
      <dgm:spPr/>
      <dgm:t>
        <a:bodyPr/>
        <a:lstStyle/>
        <a:p>
          <a:r>
            <a:rPr lang="es-CL" sz="1600" dirty="0"/>
            <a:t>Registro en SRDM </a:t>
          </a:r>
        </a:p>
      </dgm:t>
    </dgm:pt>
    <dgm:pt modelId="{E487EFDD-C060-424E-8BB7-1A64671528AB}" type="parTrans" cxnId="{0A818652-92DF-409E-89C4-2A73CFD5732E}">
      <dgm:prSet/>
      <dgm:spPr/>
      <dgm:t>
        <a:bodyPr/>
        <a:lstStyle/>
        <a:p>
          <a:endParaRPr lang="es-CL" sz="2000"/>
        </a:p>
      </dgm:t>
    </dgm:pt>
    <dgm:pt modelId="{54C9A9F5-E5ED-4026-9435-C084F7725D0B}" type="sibTrans" cxnId="{0A818652-92DF-409E-89C4-2A73CFD5732E}">
      <dgm:prSet/>
      <dgm:spPr/>
      <dgm:t>
        <a:bodyPr/>
        <a:lstStyle/>
        <a:p>
          <a:endParaRPr lang="es-CL" sz="2000"/>
        </a:p>
      </dgm:t>
    </dgm:pt>
    <dgm:pt modelId="{347D6F1E-C410-4CDF-AFA0-F814A5199A34}">
      <dgm:prSet phldrT="[Texto]" custT="1"/>
      <dgm:spPr/>
      <dgm:t>
        <a:bodyPr/>
        <a:lstStyle/>
        <a:p>
          <a:r>
            <a:rPr lang="es-ES" sz="1600" dirty="0"/>
            <a:t>Visita al establecimiento educacional</a:t>
          </a:r>
          <a:endParaRPr lang="es-CL" sz="1600" dirty="0"/>
        </a:p>
      </dgm:t>
    </dgm:pt>
    <dgm:pt modelId="{B633F21C-86BD-48D2-B258-2A166661D22E}" type="parTrans" cxnId="{BDE8A94E-1BC5-4DE4-A1A9-7E507EAA62A1}">
      <dgm:prSet/>
      <dgm:spPr/>
      <dgm:t>
        <a:bodyPr/>
        <a:lstStyle/>
        <a:p>
          <a:endParaRPr lang="es-CL" sz="2000"/>
        </a:p>
      </dgm:t>
    </dgm:pt>
    <dgm:pt modelId="{06C2799C-C6E9-431F-8423-C07DC5B7D900}" type="sibTrans" cxnId="{BDE8A94E-1BC5-4DE4-A1A9-7E507EAA62A1}">
      <dgm:prSet/>
      <dgm:spPr/>
      <dgm:t>
        <a:bodyPr/>
        <a:lstStyle/>
        <a:p>
          <a:endParaRPr lang="es-CL" sz="2000"/>
        </a:p>
      </dgm:t>
    </dgm:pt>
    <dgm:pt modelId="{C1B4F406-05BE-4CA5-BECF-D6A194029DF4}" type="pres">
      <dgm:prSet presAssocID="{71EFE245-9663-46D3-9A16-D1DBDE6843FE}" presName="Name0" presStyleCnt="0">
        <dgm:presLayoutVars>
          <dgm:dir/>
          <dgm:animLvl val="lvl"/>
          <dgm:resizeHandles val="exact"/>
        </dgm:presLayoutVars>
      </dgm:prSet>
      <dgm:spPr/>
    </dgm:pt>
    <dgm:pt modelId="{B1EE879E-D71F-49D7-B083-BF7FBFA5D7FC}" type="pres">
      <dgm:prSet presAssocID="{71EFE245-9663-46D3-9A16-D1DBDE6843FE}" presName="tSp" presStyleCnt="0"/>
      <dgm:spPr/>
    </dgm:pt>
    <dgm:pt modelId="{D1233C00-3B7D-4930-9661-51D27B002348}" type="pres">
      <dgm:prSet presAssocID="{71EFE245-9663-46D3-9A16-D1DBDE6843FE}" presName="bSp" presStyleCnt="0"/>
      <dgm:spPr/>
    </dgm:pt>
    <dgm:pt modelId="{90E7FBC5-269A-4A66-8055-8F39E5879AE0}" type="pres">
      <dgm:prSet presAssocID="{71EFE245-9663-46D3-9A16-D1DBDE6843FE}" presName="process" presStyleCnt="0"/>
      <dgm:spPr/>
    </dgm:pt>
    <dgm:pt modelId="{AE5E9772-B3FD-4B34-A53E-15E8992E7C4C}" type="pres">
      <dgm:prSet presAssocID="{29819CBB-2483-451E-994C-476667827775}" presName="composite1" presStyleCnt="0"/>
      <dgm:spPr/>
    </dgm:pt>
    <dgm:pt modelId="{BE069368-2DF6-449A-98B6-3CD33F518D09}" type="pres">
      <dgm:prSet presAssocID="{29819CBB-2483-451E-994C-476667827775}" presName="dummyNode1" presStyleLbl="node1" presStyleIdx="0" presStyleCnt="3"/>
      <dgm:spPr/>
    </dgm:pt>
    <dgm:pt modelId="{85143398-7F30-4250-BF9A-A55F294AE076}" type="pres">
      <dgm:prSet presAssocID="{29819CBB-2483-451E-994C-476667827775}" presName="childNode1" presStyleLbl="bgAcc1" presStyleIdx="0" presStyleCnt="3" custLinFactNeighborY="-8086">
        <dgm:presLayoutVars>
          <dgm:bulletEnabled val="1"/>
        </dgm:presLayoutVars>
      </dgm:prSet>
      <dgm:spPr/>
    </dgm:pt>
    <dgm:pt modelId="{80E862C1-50FC-4E2F-85C6-929D4AD5FF14}" type="pres">
      <dgm:prSet presAssocID="{29819CBB-2483-451E-994C-476667827775}" presName="childNode1tx" presStyleLbl="bgAcc1" presStyleIdx="0" presStyleCnt="3">
        <dgm:presLayoutVars>
          <dgm:bulletEnabled val="1"/>
        </dgm:presLayoutVars>
      </dgm:prSet>
      <dgm:spPr/>
    </dgm:pt>
    <dgm:pt modelId="{F6DBBC65-63BC-451B-9620-5ED7DDAF4AE4}" type="pres">
      <dgm:prSet presAssocID="{29819CBB-2483-451E-994C-476667827775}" presName="parentNode1" presStyleLbl="node1" presStyleIdx="0" presStyleCnt="3">
        <dgm:presLayoutVars>
          <dgm:chMax val="1"/>
          <dgm:bulletEnabled val="1"/>
        </dgm:presLayoutVars>
      </dgm:prSet>
      <dgm:spPr/>
    </dgm:pt>
    <dgm:pt modelId="{889E0773-D668-4D21-9019-85B4E11B4185}" type="pres">
      <dgm:prSet presAssocID="{29819CBB-2483-451E-994C-476667827775}" presName="connSite1" presStyleCnt="0"/>
      <dgm:spPr/>
    </dgm:pt>
    <dgm:pt modelId="{958DCF9B-9980-4E13-B3BE-199E2CABF3F8}" type="pres">
      <dgm:prSet presAssocID="{92066367-5940-4318-B269-37BC9422F5E6}" presName="Name9" presStyleLbl="sibTrans2D1" presStyleIdx="0" presStyleCnt="2" custLinFactNeighborX="5928" custLinFactNeighborY="-7050"/>
      <dgm:spPr/>
    </dgm:pt>
    <dgm:pt modelId="{BD4C61E3-8ACD-48A2-B620-84CFBA6C5031}" type="pres">
      <dgm:prSet presAssocID="{3D94EAAE-B183-4E6C-8493-0A354115AC76}" presName="composite2" presStyleCnt="0"/>
      <dgm:spPr/>
    </dgm:pt>
    <dgm:pt modelId="{C088695A-388F-4A06-A789-04565E1FB093}" type="pres">
      <dgm:prSet presAssocID="{3D94EAAE-B183-4E6C-8493-0A354115AC76}" presName="dummyNode2" presStyleLbl="node1" presStyleIdx="0" presStyleCnt="3"/>
      <dgm:spPr/>
    </dgm:pt>
    <dgm:pt modelId="{41EAD824-9F2B-4ECE-BE69-D1B5E8EA764C}" type="pres">
      <dgm:prSet presAssocID="{3D94EAAE-B183-4E6C-8493-0A354115AC76}" presName="childNode2" presStyleLbl="bgAcc1" presStyleIdx="1" presStyleCnt="3" custScaleY="135113" custLinFactNeighborX="1184" custLinFactNeighborY="7484">
        <dgm:presLayoutVars>
          <dgm:bulletEnabled val="1"/>
        </dgm:presLayoutVars>
      </dgm:prSet>
      <dgm:spPr/>
    </dgm:pt>
    <dgm:pt modelId="{7D555230-3BBA-4FE0-89CA-1F5ADD729710}" type="pres">
      <dgm:prSet presAssocID="{3D94EAAE-B183-4E6C-8493-0A354115AC76}" presName="childNode2tx" presStyleLbl="bgAcc1" presStyleIdx="1" presStyleCnt="3">
        <dgm:presLayoutVars>
          <dgm:bulletEnabled val="1"/>
        </dgm:presLayoutVars>
      </dgm:prSet>
      <dgm:spPr/>
    </dgm:pt>
    <dgm:pt modelId="{C0F9C606-F4EC-4B48-9177-9CA3DCF897A4}" type="pres">
      <dgm:prSet presAssocID="{3D94EAAE-B183-4E6C-8493-0A354115AC76}" presName="parentNode2" presStyleLbl="node1" presStyleIdx="1" presStyleCnt="3">
        <dgm:presLayoutVars>
          <dgm:chMax val="0"/>
          <dgm:bulletEnabled val="1"/>
        </dgm:presLayoutVars>
      </dgm:prSet>
      <dgm:spPr/>
    </dgm:pt>
    <dgm:pt modelId="{13F9365A-8ED4-419F-9175-9FAEBFCC3912}" type="pres">
      <dgm:prSet presAssocID="{3D94EAAE-B183-4E6C-8493-0A354115AC76}" presName="connSite2" presStyleCnt="0"/>
      <dgm:spPr/>
    </dgm:pt>
    <dgm:pt modelId="{1F291C15-76F4-4A4B-81B8-639040598699}" type="pres">
      <dgm:prSet presAssocID="{26F83411-65A2-4BDE-B584-76DDF1A373EF}" presName="Name18" presStyleLbl="sibTrans2D1" presStyleIdx="1" presStyleCnt="2" custLinFactNeighborX="10323" custLinFactNeighborY="10720"/>
      <dgm:spPr/>
    </dgm:pt>
    <dgm:pt modelId="{12BE261F-6F02-4449-B7DD-6EDBA3A73015}" type="pres">
      <dgm:prSet presAssocID="{2742C33A-418F-4BAB-92D4-EDE535E8CDB3}" presName="composite1" presStyleCnt="0"/>
      <dgm:spPr/>
    </dgm:pt>
    <dgm:pt modelId="{0ACEFEAE-875A-4C6B-A93F-DDEB8411D5E1}" type="pres">
      <dgm:prSet presAssocID="{2742C33A-418F-4BAB-92D4-EDE535E8CDB3}" presName="dummyNode1" presStyleLbl="node1" presStyleIdx="1" presStyleCnt="3"/>
      <dgm:spPr/>
    </dgm:pt>
    <dgm:pt modelId="{AB49E2B9-1136-4212-AD81-8801F359C9BF}" type="pres">
      <dgm:prSet presAssocID="{2742C33A-418F-4BAB-92D4-EDE535E8CDB3}" presName="childNode1" presStyleLbl="bgAcc1" presStyleIdx="2" presStyleCnt="3" custLinFactNeighborY="-5415">
        <dgm:presLayoutVars>
          <dgm:bulletEnabled val="1"/>
        </dgm:presLayoutVars>
      </dgm:prSet>
      <dgm:spPr/>
    </dgm:pt>
    <dgm:pt modelId="{79A0A99B-422D-4D14-8D6A-CE119E465315}" type="pres">
      <dgm:prSet presAssocID="{2742C33A-418F-4BAB-92D4-EDE535E8CDB3}" presName="childNode1tx" presStyleLbl="bgAcc1" presStyleIdx="2" presStyleCnt="3">
        <dgm:presLayoutVars>
          <dgm:bulletEnabled val="1"/>
        </dgm:presLayoutVars>
      </dgm:prSet>
      <dgm:spPr/>
    </dgm:pt>
    <dgm:pt modelId="{C9D4B27C-C2C9-4064-A007-80BE007BE41C}" type="pres">
      <dgm:prSet presAssocID="{2742C33A-418F-4BAB-92D4-EDE535E8CDB3}" presName="parentNode1" presStyleLbl="node1" presStyleIdx="2" presStyleCnt="3" custLinFactNeighborX="3472" custLinFactNeighborY="37421">
        <dgm:presLayoutVars>
          <dgm:chMax val="1"/>
          <dgm:bulletEnabled val="1"/>
        </dgm:presLayoutVars>
      </dgm:prSet>
      <dgm:spPr/>
    </dgm:pt>
    <dgm:pt modelId="{A40FF448-E194-48D8-AF5B-D2A789699689}" type="pres">
      <dgm:prSet presAssocID="{2742C33A-418F-4BAB-92D4-EDE535E8CDB3}" presName="connSite1" presStyleCnt="0"/>
      <dgm:spPr/>
    </dgm:pt>
  </dgm:ptLst>
  <dgm:cxnLst>
    <dgm:cxn modelId="{021F4705-7D4A-4CD8-83D0-023EB7A8E8B9}" type="presOf" srcId="{F044ECF8-905E-4795-9018-67DAB6089AFE}" destId="{7D555230-3BBA-4FE0-89CA-1F5ADD729710}" srcOrd="1" destOrd="0" presId="urn:microsoft.com/office/officeart/2005/8/layout/hProcess4"/>
    <dgm:cxn modelId="{1781D709-4B1A-486C-8464-A2A218CB58AF}" type="presOf" srcId="{347D6F1E-C410-4CDF-AFA0-F814A5199A34}" destId="{41EAD824-9F2B-4ECE-BE69-D1B5E8EA764C}" srcOrd="0" destOrd="3" presId="urn:microsoft.com/office/officeart/2005/8/layout/hProcess4"/>
    <dgm:cxn modelId="{C6F4D513-B6D9-4B96-9F13-B5F3F93B1DE5}" type="presOf" srcId="{8B2DAAFD-EE3D-4285-B13D-F14ACD24B530}" destId="{85143398-7F30-4250-BF9A-A55F294AE076}" srcOrd="0" destOrd="0" presId="urn:microsoft.com/office/officeart/2005/8/layout/hProcess4"/>
    <dgm:cxn modelId="{641D0F2D-A774-4B88-AA5E-7325D082A06A}" type="presOf" srcId="{0FB6A569-B47D-4637-AA7E-C27062782162}" destId="{85143398-7F30-4250-BF9A-A55F294AE076}" srcOrd="0" destOrd="2" presId="urn:microsoft.com/office/officeart/2005/8/layout/hProcess4"/>
    <dgm:cxn modelId="{0215AA2F-3D31-41EC-A60F-CADC8B83BBFA}" type="presOf" srcId="{2CC0A2A7-A3EF-4379-A7B0-2B0F05BE6C20}" destId="{7D555230-3BBA-4FE0-89CA-1F5ADD729710}" srcOrd="1" destOrd="4" presId="urn:microsoft.com/office/officeart/2005/8/layout/hProcess4"/>
    <dgm:cxn modelId="{FEB6CD32-0D3C-4ACE-A15A-0CC24EFCC4CA}" type="presOf" srcId="{97B90C6E-BADA-4C4B-836E-91EC03F88EA0}" destId="{80E862C1-50FC-4E2F-85C6-929D4AD5FF14}" srcOrd="1" destOrd="1" presId="urn:microsoft.com/office/officeart/2005/8/layout/hProcess4"/>
    <dgm:cxn modelId="{8F02705C-C787-4104-BE0B-FFCA2EF15C96}" srcId="{2742C33A-418F-4BAB-92D4-EDE535E8CDB3}" destId="{CFCC7825-792B-486D-A5BB-D75322A3B049}" srcOrd="2" destOrd="0" parTransId="{0AF62538-C64E-433C-98F5-1876D9BD16F2}" sibTransId="{0789EB3E-331A-4ADE-B47D-3C76DEFB65B0}"/>
    <dgm:cxn modelId="{CB11105F-335C-40A4-BD1F-0A619DFC7733}" type="presOf" srcId="{6EEB1850-61E7-49BD-9C17-C436F3D306C9}" destId="{7D555230-3BBA-4FE0-89CA-1F5ADD729710}" srcOrd="1" destOrd="1" presId="urn:microsoft.com/office/officeart/2005/8/layout/hProcess4"/>
    <dgm:cxn modelId="{72A73645-5379-4151-9221-6F8E71866F67}" srcId="{29819CBB-2483-451E-994C-476667827775}" destId="{97B90C6E-BADA-4C4B-836E-91EC03F88EA0}" srcOrd="1" destOrd="0" parTransId="{3900A054-4262-42D8-8C86-8AD613A418EF}" sibTransId="{6A03F0EC-B0CF-47CB-92A1-D7A7679EAFD3}"/>
    <dgm:cxn modelId="{7DC24146-B47D-43AA-8C99-1DAACCE515F7}" type="presOf" srcId="{9891F6FB-A058-40F8-82AF-4F9F64D79F47}" destId="{41EAD824-9F2B-4ECE-BE69-D1B5E8EA764C}" srcOrd="0" destOrd="5" presId="urn:microsoft.com/office/officeart/2005/8/layout/hProcess4"/>
    <dgm:cxn modelId="{9C94EA67-4EDC-4DA0-B3FE-01C5968D5E1B}" type="presOf" srcId="{71EFE245-9663-46D3-9A16-D1DBDE6843FE}" destId="{C1B4F406-05BE-4CA5-BECF-D6A194029DF4}" srcOrd="0" destOrd="0" presId="urn:microsoft.com/office/officeart/2005/8/layout/hProcess4"/>
    <dgm:cxn modelId="{5F97C968-9886-4A0C-9E4D-698E7D09DFE2}" srcId="{3D94EAAE-B183-4E6C-8493-0A354115AC76}" destId="{6EEB1850-61E7-49BD-9C17-C436F3D306C9}" srcOrd="1" destOrd="0" parTransId="{023B9028-F510-44CF-9DE1-CEC18AE75709}" sibTransId="{8B25C981-627F-4810-9849-5FAEE95C00AA}"/>
    <dgm:cxn modelId="{FF9C0A4B-D3D7-461D-AE21-2471A0DE1EC2}" srcId="{71EFE245-9663-46D3-9A16-D1DBDE6843FE}" destId="{29819CBB-2483-451E-994C-476667827775}" srcOrd="0" destOrd="0" parTransId="{6AA27F6B-D3A2-4C2B-BC5A-E27D755431FF}" sibTransId="{92066367-5940-4318-B269-37BC9422F5E6}"/>
    <dgm:cxn modelId="{A0BD2A6B-1BDF-4FF4-A956-34FDE36FB9FB}" type="presOf" srcId="{26F83411-65A2-4BDE-B584-76DDF1A373EF}" destId="{1F291C15-76F4-4A4B-81B8-639040598699}" srcOrd="0" destOrd="0" presId="urn:microsoft.com/office/officeart/2005/8/layout/hProcess4"/>
    <dgm:cxn modelId="{935A504B-2CF5-47EF-9635-33DB42C3FACF}" type="presOf" srcId="{347D6F1E-C410-4CDF-AFA0-F814A5199A34}" destId="{7D555230-3BBA-4FE0-89CA-1F5ADD729710}" srcOrd="1" destOrd="3" presId="urn:microsoft.com/office/officeart/2005/8/layout/hProcess4"/>
    <dgm:cxn modelId="{BBFA4B4C-94C3-4A81-960E-394451653475}" type="presOf" srcId="{3D94EAAE-B183-4E6C-8493-0A354115AC76}" destId="{C0F9C606-F4EC-4B48-9177-9CA3DCF897A4}" srcOrd="0" destOrd="0" presId="urn:microsoft.com/office/officeart/2005/8/layout/hProcess4"/>
    <dgm:cxn modelId="{0DEDF24D-1E3B-40BC-BFD1-A3F63650B5C6}" srcId="{2742C33A-418F-4BAB-92D4-EDE535E8CDB3}" destId="{F3531FCC-05B4-440D-B4D4-B93A87576541}" srcOrd="0" destOrd="0" parTransId="{66E375E3-B819-4352-AD2C-6496455DE2D8}" sibTransId="{DEE7EE25-2001-49EB-AF6A-CFC0DF471BD7}"/>
    <dgm:cxn modelId="{BDE8A94E-1BC5-4DE4-A1A9-7E507EAA62A1}" srcId="{3D94EAAE-B183-4E6C-8493-0A354115AC76}" destId="{347D6F1E-C410-4CDF-AFA0-F814A5199A34}" srcOrd="3" destOrd="0" parTransId="{B633F21C-86BD-48D2-B258-2A166661D22E}" sibTransId="{06C2799C-C6E9-431F-8423-C07DC5B7D900}"/>
    <dgm:cxn modelId="{A0DB0A71-0FB9-4CF5-BBA9-D4BC89275FBB}" srcId="{2742C33A-418F-4BAB-92D4-EDE535E8CDB3}" destId="{50F49CD3-39F1-4A61-ADF2-B8210B8D14D9}" srcOrd="1" destOrd="0" parTransId="{2234C046-51B7-4A9E-A7E1-8599B5BDA86C}" sibTransId="{182ED218-DC88-425B-A176-3E1B97B914F7}"/>
    <dgm:cxn modelId="{0A818652-92DF-409E-89C4-2A73CFD5732E}" srcId="{3D94EAAE-B183-4E6C-8493-0A354115AC76}" destId="{9891F6FB-A058-40F8-82AF-4F9F64D79F47}" srcOrd="5" destOrd="0" parTransId="{E487EFDD-C060-424E-8BB7-1A64671528AB}" sibTransId="{54C9A9F5-E5ED-4026-9435-C084F7725D0B}"/>
    <dgm:cxn modelId="{01505C74-614D-48CB-872A-889F3B6A5DDD}" type="presOf" srcId="{97B90C6E-BADA-4C4B-836E-91EC03F88EA0}" destId="{85143398-7F30-4250-BF9A-A55F294AE076}" srcOrd="0" destOrd="1" presId="urn:microsoft.com/office/officeart/2005/8/layout/hProcess4"/>
    <dgm:cxn modelId="{7888A554-BA3F-4401-B638-8558A81DC948}" srcId="{71EFE245-9663-46D3-9A16-D1DBDE6843FE}" destId="{2742C33A-418F-4BAB-92D4-EDE535E8CDB3}" srcOrd="2" destOrd="0" parTransId="{0121DE73-5C19-4491-BBF8-4F19B11FBBAF}" sibTransId="{FDC0A4E2-410E-4764-8E7B-C617D6B32F54}"/>
    <dgm:cxn modelId="{2AAACC58-F813-49AC-966D-08A5B498603E}" type="presOf" srcId="{6EEB1850-61E7-49BD-9C17-C436F3D306C9}" destId="{41EAD824-9F2B-4ECE-BE69-D1B5E8EA764C}" srcOrd="0" destOrd="1" presId="urn:microsoft.com/office/officeart/2005/8/layout/hProcess4"/>
    <dgm:cxn modelId="{DF40C479-2D25-49DB-8C44-8714135BE477}" type="presOf" srcId="{F3531FCC-05B4-440D-B4D4-B93A87576541}" destId="{AB49E2B9-1136-4212-AD81-8801F359C9BF}" srcOrd="0" destOrd="0" presId="urn:microsoft.com/office/officeart/2005/8/layout/hProcess4"/>
    <dgm:cxn modelId="{B341A27B-AFDF-40F3-B4FC-3E2A51B7B41B}" type="presOf" srcId="{81996532-35B4-46BD-95BA-9F5389DDD8DE}" destId="{7D555230-3BBA-4FE0-89CA-1F5ADD729710}" srcOrd="1" destOrd="2" presId="urn:microsoft.com/office/officeart/2005/8/layout/hProcess4"/>
    <dgm:cxn modelId="{DFD0D686-090E-4564-9F53-B2EDF5E0F7D4}" srcId="{29819CBB-2483-451E-994C-476667827775}" destId="{8B2DAAFD-EE3D-4285-B13D-F14ACD24B530}" srcOrd="0" destOrd="0" parTransId="{103EC0CA-139E-468E-B687-E7F940B39DD3}" sibTransId="{CA8FDED2-7A4D-4FD6-ADBA-DF60D75E0188}"/>
    <dgm:cxn modelId="{E8BF758A-BD19-43AF-B762-FB384537AA6C}" type="presOf" srcId="{50F49CD3-39F1-4A61-ADF2-B8210B8D14D9}" destId="{AB49E2B9-1136-4212-AD81-8801F359C9BF}" srcOrd="0" destOrd="1" presId="urn:microsoft.com/office/officeart/2005/8/layout/hProcess4"/>
    <dgm:cxn modelId="{5189EA8C-90C2-4259-A696-AA3E0F3B206D}" type="presOf" srcId="{81996532-35B4-46BD-95BA-9F5389DDD8DE}" destId="{41EAD824-9F2B-4ECE-BE69-D1B5E8EA764C}" srcOrd="0" destOrd="2" presId="urn:microsoft.com/office/officeart/2005/8/layout/hProcess4"/>
    <dgm:cxn modelId="{90100A8E-BE13-4DA7-8BC7-D3A89BE680B3}" type="presOf" srcId="{50F49CD3-39F1-4A61-ADF2-B8210B8D14D9}" destId="{79A0A99B-422D-4D14-8D6A-CE119E465315}" srcOrd="1" destOrd="1" presId="urn:microsoft.com/office/officeart/2005/8/layout/hProcess4"/>
    <dgm:cxn modelId="{0E76C58E-EEEF-4A9A-B05C-A17D8BA1E010}" srcId="{29819CBB-2483-451E-994C-476667827775}" destId="{0FB6A569-B47D-4637-AA7E-C27062782162}" srcOrd="2" destOrd="0" parTransId="{CB5AAC7A-5370-4426-BFD4-1B9EA7EFA6F0}" sibTransId="{A4A9D988-59E0-4F60-A846-575478A33A05}"/>
    <dgm:cxn modelId="{F06EE79A-DD21-4A99-B9D4-B226F15B0A16}" type="presOf" srcId="{92066367-5940-4318-B269-37BC9422F5E6}" destId="{958DCF9B-9980-4E13-B3BE-199E2CABF3F8}" srcOrd="0" destOrd="0" presId="urn:microsoft.com/office/officeart/2005/8/layout/hProcess4"/>
    <dgm:cxn modelId="{F279379B-1899-4D3A-B0DE-62F5F1D27CB0}" type="presOf" srcId="{0FB6A569-B47D-4637-AA7E-C27062782162}" destId="{80E862C1-50FC-4E2F-85C6-929D4AD5FF14}" srcOrd="1" destOrd="2" presId="urn:microsoft.com/office/officeart/2005/8/layout/hProcess4"/>
    <dgm:cxn modelId="{CA45DB9C-C18D-42F1-8A23-21D8F27BEB77}" srcId="{3D94EAAE-B183-4E6C-8493-0A354115AC76}" destId="{81996532-35B4-46BD-95BA-9F5389DDD8DE}" srcOrd="2" destOrd="0" parTransId="{78EA47A4-09E6-4748-B84F-79077FE7E432}" sibTransId="{C4A38156-1F23-4E12-A829-7DCE37E721F4}"/>
    <dgm:cxn modelId="{740DE7A9-C782-49D6-91F4-13FA0F8749D5}" type="presOf" srcId="{2742C33A-418F-4BAB-92D4-EDE535E8CDB3}" destId="{C9D4B27C-C2C9-4064-A007-80BE007BE41C}" srcOrd="0" destOrd="0" presId="urn:microsoft.com/office/officeart/2005/8/layout/hProcess4"/>
    <dgm:cxn modelId="{B98CABAB-5C16-4F8F-A8D3-E808B2C16C23}" srcId="{71EFE245-9663-46D3-9A16-D1DBDE6843FE}" destId="{3D94EAAE-B183-4E6C-8493-0A354115AC76}" srcOrd="1" destOrd="0" parTransId="{F4B0FD6C-E722-44D8-95EA-48DCAD4D626C}" sibTransId="{26F83411-65A2-4BDE-B584-76DDF1A373EF}"/>
    <dgm:cxn modelId="{2BE3CCBE-D646-45D5-9AA1-22103952888C}" type="presOf" srcId="{29819CBB-2483-451E-994C-476667827775}" destId="{F6DBBC65-63BC-451B-9620-5ED7DDAF4AE4}" srcOrd="0" destOrd="0" presId="urn:microsoft.com/office/officeart/2005/8/layout/hProcess4"/>
    <dgm:cxn modelId="{88E297CA-0A25-4A89-97EC-C523C444DECE}" type="presOf" srcId="{8B2DAAFD-EE3D-4285-B13D-F14ACD24B530}" destId="{80E862C1-50FC-4E2F-85C6-929D4AD5FF14}" srcOrd="1" destOrd="0" presId="urn:microsoft.com/office/officeart/2005/8/layout/hProcess4"/>
    <dgm:cxn modelId="{361337CD-5892-4E72-B61B-59F92CE17F0D}" type="presOf" srcId="{CFCC7825-792B-486D-A5BB-D75322A3B049}" destId="{AB49E2B9-1136-4212-AD81-8801F359C9BF}" srcOrd="0" destOrd="2" presId="urn:microsoft.com/office/officeart/2005/8/layout/hProcess4"/>
    <dgm:cxn modelId="{FBE349D5-B616-417C-9FC1-E719879CD7A7}" type="presOf" srcId="{F3531FCC-05B4-440D-B4D4-B93A87576541}" destId="{79A0A99B-422D-4D14-8D6A-CE119E465315}" srcOrd="1" destOrd="0" presId="urn:microsoft.com/office/officeart/2005/8/layout/hProcess4"/>
    <dgm:cxn modelId="{6416FFDA-4A9F-41BF-9637-5F8BF846637A}" type="presOf" srcId="{9891F6FB-A058-40F8-82AF-4F9F64D79F47}" destId="{7D555230-3BBA-4FE0-89CA-1F5ADD729710}" srcOrd="1" destOrd="5" presId="urn:microsoft.com/office/officeart/2005/8/layout/hProcess4"/>
    <dgm:cxn modelId="{6579E8E2-97AC-41CC-9FCA-9778B0CDDA45}" type="presOf" srcId="{2CC0A2A7-A3EF-4379-A7B0-2B0F05BE6C20}" destId="{41EAD824-9F2B-4ECE-BE69-D1B5E8EA764C}" srcOrd="0" destOrd="4" presId="urn:microsoft.com/office/officeart/2005/8/layout/hProcess4"/>
    <dgm:cxn modelId="{3D5D12E4-2B05-4E23-B865-742EC8F54812}" type="presOf" srcId="{CFCC7825-792B-486D-A5BB-D75322A3B049}" destId="{79A0A99B-422D-4D14-8D6A-CE119E465315}" srcOrd="1" destOrd="2" presId="urn:microsoft.com/office/officeart/2005/8/layout/hProcess4"/>
    <dgm:cxn modelId="{B76DAFE7-5952-4991-BAA1-9A9AA1AB72EE}" srcId="{3D94EAAE-B183-4E6C-8493-0A354115AC76}" destId="{2CC0A2A7-A3EF-4379-A7B0-2B0F05BE6C20}" srcOrd="4" destOrd="0" parTransId="{F8113A3B-917A-4BD0-BC0A-93D0311A9A7D}" sibTransId="{57838963-D389-48F1-928D-F506443EDD5D}"/>
    <dgm:cxn modelId="{674CF3F4-98EA-4F25-A8E0-D8B83FB7D6D4}" type="presOf" srcId="{F044ECF8-905E-4795-9018-67DAB6089AFE}" destId="{41EAD824-9F2B-4ECE-BE69-D1B5E8EA764C}" srcOrd="0" destOrd="0" presId="urn:microsoft.com/office/officeart/2005/8/layout/hProcess4"/>
    <dgm:cxn modelId="{261709F9-6A0C-4382-A54B-EB0C6859463C}" srcId="{3D94EAAE-B183-4E6C-8493-0A354115AC76}" destId="{F044ECF8-905E-4795-9018-67DAB6089AFE}" srcOrd="0" destOrd="0" parTransId="{98243E58-C185-411F-A1DD-CF56466D860C}" sibTransId="{07C53C6D-C4F6-468E-AA58-7C3373826993}"/>
    <dgm:cxn modelId="{3BA7C790-B912-41E2-8CFD-ED7B4CC2BE71}" type="presParOf" srcId="{C1B4F406-05BE-4CA5-BECF-D6A194029DF4}" destId="{B1EE879E-D71F-49D7-B083-BF7FBFA5D7FC}" srcOrd="0" destOrd="0" presId="urn:microsoft.com/office/officeart/2005/8/layout/hProcess4"/>
    <dgm:cxn modelId="{97393E1B-9C31-4453-9F49-840B6B7E64E6}" type="presParOf" srcId="{C1B4F406-05BE-4CA5-BECF-D6A194029DF4}" destId="{D1233C00-3B7D-4930-9661-51D27B002348}" srcOrd="1" destOrd="0" presId="urn:microsoft.com/office/officeart/2005/8/layout/hProcess4"/>
    <dgm:cxn modelId="{DC82D3D6-749A-4733-BAD4-0A672AD9A55C}" type="presParOf" srcId="{C1B4F406-05BE-4CA5-BECF-D6A194029DF4}" destId="{90E7FBC5-269A-4A66-8055-8F39E5879AE0}" srcOrd="2" destOrd="0" presId="urn:microsoft.com/office/officeart/2005/8/layout/hProcess4"/>
    <dgm:cxn modelId="{AB262919-B573-4BE2-8656-E2B3B325F63F}" type="presParOf" srcId="{90E7FBC5-269A-4A66-8055-8F39E5879AE0}" destId="{AE5E9772-B3FD-4B34-A53E-15E8992E7C4C}" srcOrd="0" destOrd="0" presId="urn:microsoft.com/office/officeart/2005/8/layout/hProcess4"/>
    <dgm:cxn modelId="{3DF7BD70-637E-4253-8EAC-AAFFC78C6F6E}" type="presParOf" srcId="{AE5E9772-B3FD-4B34-A53E-15E8992E7C4C}" destId="{BE069368-2DF6-449A-98B6-3CD33F518D09}" srcOrd="0" destOrd="0" presId="urn:microsoft.com/office/officeart/2005/8/layout/hProcess4"/>
    <dgm:cxn modelId="{6DD572D9-57C1-4025-A3C6-D92DFECDC6D2}" type="presParOf" srcId="{AE5E9772-B3FD-4B34-A53E-15E8992E7C4C}" destId="{85143398-7F30-4250-BF9A-A55F294AE076}" srcOrd="1" destOrd="0" presId="urn:microsoft.com/office/officeart/2005/8/layout/hProcess4"/>
    <dgm:cxn modelId="{986D9A33-CAC6-42CA-9678-8B1F3B7B5EE1}" type="presParOf" srcId="{AE5E9772-B3FD-4B34-A53E-15E8992E7C4C}" destId="{80E862C1-50FC-4E2F-85C6-929D4AD5FF14}" srcOrd="2" destOrd="0" presId="urn:microsoft.com/office/officeart/2005/8/layout/hProcess4"/>
    <dgm:cxn modelId="{33E655A7-03AE-4824-8AB8-F654853EC8E4}" type="presParOf" srcId="{AE5E9772-B3FD-4B34-A53E-15E8992E7C4C}" destId="{F6DBBC65-63BC-451B-9620-5ED7DDAF4AE4}" srcOrd="3" destOrd="0" presId="urn:microsoft.com/office/officeart/2005/8/layout/hProcess4"/>
    <dgm:cxn modelId="{398864EF-82F7-4D90-9AE6-C83FD819D2A2}" type="presParOf" srcId="{AE5E9772-B3FD-4B34-A53E-15E8992E7C4C}" destId="{889E0773-D668-4D21-9019-85B4E11B4185}" srcOrd="4" destOrd="0" presId="urn:microsoft.com/office/officeart/2005/8/layout/hProcess4"/>
    <dgm:cxn modelId="{B2A4A1C7-FCEC-45F7-B7CF-03A416F3E89C}" type="presParOf" srcId="{90E7FBC5-269A-4A66-8055-8F39E5879AE0}" destId="{958DCF9B-9980-4E13-B3BE-199E2CABF3F8}" srcOrd="1" destOrd="0" presId="urn:microsoft.com/office/officeart/2005/8/layout/hProcess4"/>
    <dgm:cxn modelId="{D0B5A41A-522A-4038-96A2-D592CD6AC208}" type="presParOf" srcId="{90E7FBC5-269A-4A66-8055-8F39E5879AE0}" destId="{BD4C61E3-8ACD-48A2-B620-84CFBA6C5031}" srcOrd="2" destOrd="0" presId="urn:microsoft.com/office/officeart/2005/8/layout/hProcess4"/>
    <dgm:cxn modelId="{C225413B-83CF-4F3C-8AD4-2E3C103A80E3}" type="presParOf" srcId="{BD4C61E3-8ACD-48A2-B620-84CFBA6C5031}" destId="{C088695A-388F-4A06-A789-04565E1FB093}" srcOrd="0" destOrd="0" presId="urn:microsoft.com/office/officeart/2005/8/layout/hProcess4"/>
    <dgm:cxn modelId="{D2AEB544-887F-4237-97C1-ADAF9E5E564E}" type="presParOf" srcId="{BD4C61E3-8ACD-48A2-B620-84CFBA6C5031}" destId="{41EAD824-9F2B-4ECE-BE69-D1B5E8EA764C}" srcOrd="1" destOrd="0" presId="urn:microsoft.com/office/officeart/2005/8/layout/hProcess4"/>
    <dgm:cxn modelId="{F7407526-1789-44D5-9B45-F74EB267A38A}" type="presParOf" srcId="{BD4C61E3-8ACD-48A2-B620-84CFBA6C5031}" destId="{7D555230-3BBA-4FE0-89CA-1F5ADD729710}" srcOrd="2" destOrd="0" presId="urn:microsoft.com/office/officeart/2005/8/layout/hProcess4"/>
    <dgm:cxn modelId="{4A4E8E0A-48E8-4900-AE99-9AFD88A83A1A}" type="presParOf" srcId="{BD4C61E3-8ACD-48A2-B620-84CFBA6C5031}" destId="{C0F9C606-F4EC-4B48-9177-9CA3DCF897A4}" srcOrd="3" destOrd="0" presId="urn:microsoft.com/office/officeart/2005/8/layout/hProcess4"/>
    <dgm:cxn modelId="{107C95A0-2F1E-4E54-8B29-975A7BFF5D8B}" type="presParOf" srcId="{BD4C61E3-8ACD-48A2-B620-84CFBA6C5031}" destId="{13F9365A-8ED4-419F-9175-9FAEBFCC3912}" srcOrd="4" destOrd="0" presId="urn:microsoft.com/office/officeart/2005/8/layout/hProcess4"/>
    <dgm:cxn modelId="{1C65672C-DFE3-4533-88FB-AE7CFEBDA1B8}" type="presParOf" srcId="{90E7FBC5-269A-4A66-8055-8F39E5879AE0}" destId="{1F291C15-76F4-4A4B-81B8-639040598699}" srcOrd="3" destOrd="0" presId="urn:microsoft.com/office/officeart/2005/8/layout/hProcess4"/>
    <dgm:cxn modelId="{4846E67F-FE11-4EB0-AE19-D131814C646A}" type="presParOf" srcId="{90E7FBC5-269A-4A66-8055-8F39E5879AE0}" destId="{12BE261F-6F02-4449-B7DD-6EDBA3A73015}" srcOrd="4" destOrd="0" presId="urn:microsoft.com/office/officeart/2005/8/layout/hProcess4"/>
    <dgm:cxn modelId="{12A784A8-9BDF-4534-B38E-4567C3FE3BF6}" type="presParOf" srcId="{12BE261F-6F02-4449-B7DD-6EDBA3A73015}" destId="{0ACEFEAE-875A-4C6B-A93F-DDEB8411D5E1}" srcOrd="0" destOrd="0" presId="urn:microsoft.com/office/officeart/2005/8/layout/hProcess4"/>
    <dgm:cxn modelId="{773FAF29-F56B-4290-B0EE-6EAB8CA48D2F}" type="presParOf" srcId="{12BE261F-6F02-4449-B7DD-6EDBA3A73015}" destId="{AB49E2B9-1136-4212-AD81-8801F359C9BF}" srcOrd="1" destOrd="0" presId="urn:microsoft.com/office/officeart/2005/8/layout/hProcess4"/>
    <dgm:cxn modelId="{B401620A-D169-430D-8675-7975F18E6C0E}" type="presParOf" srcId="{12BE261F-6F02-4449-B7DD-6EDBA3A73015}" destId="{79A0A99B-422D-4D14-8D6A-CE119E465315}" srcOrd="2" destOrd="0" presId="urn:microsoft.com/office/officeart/2005/8/layout/hProcess4"/>
    <dgm:cxn modelId="{CAB8AB50-A6CE-484A-9CA8-F981117BA9B7}" type="presParOf" srcId="{12BE261F-6F02-4449-B7DD-6EDBA3A73015}" destId="{C9D4B27C-C2C9-4064-A007-80BE007BE41C}" srcOrd="3" destOrd="0" presId="urn:microsoft.com/office/officeart/2005/8/layout/hProcess4"/>
    <dgm:cxn modelId="{45E6EAC1-3163-44F6-BC5D-0739739A8DF1}" type="presParOf" srcId="{12BE261F-6F02-4449-B7DD-6EDBA3A73015}" destId="{A40FF448-E194-48D8-AF5B-D2A789699689}"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5B0A8A-F316-4DE8-986B-0C714E3CE1E2}"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CL"/>
        </a:p>
      </dgm:t>
    </dgm:pt>
    <dgm:pt modelId="{CBF035E2-1C30-442A-8462-362AAFC2FF67}">
      <dgm:prSet phldrT="[Texto]" custT="1"/>
      <dgm:spPr/>
      <dgm:t>
        <a:bodyPr/>
        <a:lstStyle/>
        <a:p>
          <a:r>
            <a:rPr lang="es-ES" sz="2000" dirty="0"/>
            <a:t>Incorporación activa del tramo 3 y 4 años, actualización OOTT, apropiación del protocolo de derivación en jardines infantiles y coordinación en marco de las Mesas de Articulación Intersectorial (MAIS)</a:t>
          </a:r>
          <a:endParaRPr lang="es-CL" sz="2000" dirty="0"/>
        </a:p>
      </dgm:t>
    </dgm:pt>
    <dgm:pt modelId="{4FE4A863-A521-4081-9BB1-13889B5E6956}" type="parTrans" cxnId="{C8F23DBF-8FD6-4726-A3A1-F64D4364D9AC}">
      <dgm:prSet/>
      <dgm:spPr/>
      <dgm:t>
        <a:bodyPr/>
        <a:lstStyle/>
        <a:p>
          <a:endParaRPr lang="es-CL" sz="1600"/>
        </a:p>
      </dgm:t>
    </dgm:pt>
    <dgm:pt modelId="{D03B85C0-C320-481C-B7B4-652ECE6FD7FF}" type="sibTrans" cxnId="{C8F23DBF-8FD6-4726-A3A1-F64D4364D9AC}">
      <dgm:prSet/>
      <dgm:spPr/>
      <dgm:t>
        <a:bodyPr/>
        <a:lstStyle/>
        <a:p>
          <a:endParaRPr lang="es-CL" sz="1600"/>
        </a:p>
      </dgm:t>
    </dgm:pt>
    <dgm:pt modelId="{E26EE4F6-58BA-420C-8B41-0A34586AE040}">
      <dgm:prSet phldrT="[Texto]" custT="1"/>
      <dgm:spPr/>
      <dgm:t>
        <a:bodyPr/>
        <a:lstStyle/>
        <a:p>
          <a:r>
            <a:rPr lang="es-ES" sz="2000" dirty="0"/>
            <a:t>Ejecución estudio de evaluación resultados PASMI (Indicador 2 propósito)</a:t>
          </a:r>
          <a:endParaRPr lang="es-CL" sz="2000" dirty="0"/>
        </a:p>
      </dgm:t>
    </dgm:pt>
    <dgm:pt modelId="{46D7231F-BD1B-46D0-98CF-C68F989A1308}" type="parTrans" cxnId="{44CF01DD-B871-4AB3-ADE8-9D37D7DFD225}">
      <dgm:prSet/>
      <dgm:spPr/>
      <dgm:t>
        <a:bodyPr/>
        <a:lstStyle/>
        <a:p>
          <a:endParaRPr lang="es-CL" sz="1600"/>
        </a:p>
      </dgm:t>
    </dgm:pt>
    <dgm:pt modelId="{ADC654A2-99D7-47B9-AA59-735A95B2EF50}" type="sibTrans" cxnId="{44CF01DD-B871-4AB3-ADE8-9D37D7DFD225}">
      <dgm:prSet/>
      <dgm:spPr/>
      <dgm:t>
        <a:bodyPr/>
        <a:lstStyle/>
        <a:p>
          <a:endParaRPr lang="es-CL" sz="1600"/>
        </a:p>
      </dgm:t>
    </dgm:pt>
    <dgm:pt modelId="{70DFE6C8-A61B-4A1C-9FEA-E523761F24A7}">
      <dgm:prSet phldrT="[Texto]" custT="1"/>
      <dgm:spPr/>
      <dgm:t>
        <a:bodyPr/>
        <a:lstStyle/>
        <a:p>
          <a:r>
            <a:rPr lang="es-ES" sz="2000" dirty="0"/>
            <a:t>Implementación modificaciones PRAPS PASMI 2025, en especial las relativas al registro en SRDM y gestión de alertas sociales pesquisadas por salud en OLN/GSL</a:t>
          </a:r>
          <a:endParaRPr lang="es-CL" sz="2000" dirty="0"/>
        </a:p>
      </dgm:t>
    </dgm:pt>
    <dgm:pt modelId="{BEFD21DA-32AE-4509-B3CD-A979C555491E}" type="parTrans" cxnId="{BCA92B35-87E2-42A2-80E7-05C9A8EDAB3C}">
      <dgm:prSet/>
      <dgm:spPr/>
      <dgm:t>
        <a:bodyPr/>
        <a:lstStyle/>
        <a:p>
          <a:endParaRPr lang="es-CL" sz="1600"/>
        </a:p>
      </dgm:t>
    </dgm:pt>
    <dgm:pt modelId="{805DD8CD-9C79-4554-9410-7451474AF0DE}" type="sibTrans" cxnId="{BCA92B35-87E2-42A2-80E7-05C9A8EDAB3C}">
      <dgm:prSet/>
      <dgm:spPr/>
      <dgm:t>
        <a:bodyPr/>
        <a:lstStyle/>
        <a:p>
          <a:endParaRPr lang="es-CL" sz="1600"/>
        </a:p>
      </dgm:t>
    </dgm:pt>
    <dgm:pt modelId="{EF8DB6FD-38FD-4E46-BCEC-763143FE0768}">
      <dgm:prSet custT="1"/>
      <dgm:spPr/>
      <dgm:t>
        <a:bodyPr/>
        <a:lstStyle/>
        <a:p>
          <a:r>
            <a:rPr lang="es-ES" sz="2000" dirty="0"/>
            <a:t>Profundización análisis de género y acompañamiento reforzado en regiones/comunas con mayores inequidades en pesquisa y acceso </a:t>
          </a:r>
          <a:endParaRPr lang="es-CL" sz="2000" dirty="0"/>
        </a:p>
      </dgm:t>
    </dgm:pt>
    <dgm:pt modelId="{AD53DDC8-D536-46A4-ABC3-163DA1EA6167}" type="parTrans" cxnId="{B965677B-139A-41E1-9D5E-29CFD1807A85}">
      <dgm:prSet/>
      <dgm:spPr/>
      <dgm:t>
        <a:bodyPr/>
        <a:lstStyle/>
        <a:p>
          <a:endParaRPr lang="es-CL" sz="1600"/>
        </a:p>
      </dgm:t>
    </dgm:pt>
    <dgm:pt modelId="{316815ED-9977-4673-8FAF-BE3434588FE0}" type="sibTrans" cxnId="{B965677B-139A-41E1-9D5E-29CFD1807A85}">
      <dgm:prSet/>
      <dgm:spPr/>
      <dgm:t>
        <a:bodyPr/>
        <a:lstStyle/>
        <a:p>
          <a:endParaRPr lang="es-CL" sz="1600"/>
        </a:p>
      </dgm:t>
    </dgm:pt>
    <dgm:pt modelId="{9DD86113-FB5E-4247-B7D1-9399E8921134}" type="pres">
      <dgm:prSet presAssocID="{0B5B0A8A-F316-4DE8-986B-0C714E3CE1E2}" presName="linear" presStyleCnt="0">
        <dgm:presLayoutVars>
          <dgm:dir/>
          <dgm:animLvl val="lvl"/>
          <dgm:resizeHandles val="exact"/>
        </dgm:presLayoutVars>
      </dgm:prSet>
      <dgm:spPr/>
    </dgm:pt>
    <dgm:pt modelId="{3E4A43CC-9290-4A74-B398-A5288BC7C942}" type="pres">
      <dgm:prSet presAssocID="{CBF035E2-1C30-442A-8462-362AAFC2FF67}" presName="parentLin" presStyleCnt="0"/>
      <dgm:spPr/>
    </dgm:pt>
    <dgm:pt modelId="{875B511F-7357-438F-8CC6-5D04442E197B}" type="pres">
      <dgm:prSet presAssocID="{CBF035E2-1C30-442A-8462-362AAFC2FF67}" presName="parentLeftMargin" presStyleLbl="node1" presStyleIdx="0" presStyleCnt="4"/>
      <dgm:spPr/>
    </dgm:pt>
    <dgm:pt modelId="{5DADEF74-C232-44D2-B618-E3213608C3C5}" type="pres">
      <dgm:prSet presAssocID="{CBF035E2-1C30-442A-8462-362AAFC2FF67}" presName="parentText" presStyleLbl="node1" presStyleIdx="0" presStyleCnt="4" custScaleX="150037" custScaleY="116153" custLinFactNeighborY="2584">
        <dgm:presLayoutVars>
          <dgm:chMax val="0"/>
          <dgm:bulletEnabled val="1"/>
        </dgm:presLayoutVars>
      </dgm:prSet>
      <dgm:spPr/>
    </dgm:pt>
    <dgm:pt modelId="{986EC21A-9CF7-4275-ADC9-DCB91048AE84}" type="pres">
      <dgm:prSet presAssocID="{CBF035E2-1C30-442A-8462-362AAFC2FF67}" presName="negativeSpace" presStyleCnt="0"/>
      <dgm:spPr/>
    </dgm:pt>
    <dgm:pt modelId="{A8876232-F1D6-4F6F-8BD0-46C74ABE6870}" type="pres">
      <dgm:prSet presAssocID="{CBF035E2-1C30-442A-8462-362AAFC2FF67}" presName="childText" presStyleLbl="conFgAcc1" presStyleIdx="0" presStyleCnt="4">
        <dgm:presLayoutVars>
          <dgm:bulletEnabled val="1"/>
        </dgm:presLayoutVars>
      </dgm:prSet>
      <dgm:spPr/>
    </dgm:pt>
    <dgm:pt modelId="{540FEFC6-29D4-4C8E-BDAC-24EFE51A22A8}" type="pres">
      <dgm:prSet presAssocID="{D03B85C0-C320-481C-B7B4-652ECE6FD7FF}" presName="spaceBetweenRectangles" presStyleCnt="0"/>
      <dgm:spPr/>
    </dgm:pt>
    <dgm:pt modelId="{2BFFE61D-88EC-4F49-BE41-76522B32551E}" type="pres">
      <dgm:prSet presAssocID="{70DFE6C8-A61B-4A1C-9FEA-E523761F24A7}" presName="parentLin" presStyleCnt="0"/>
      <dgm:spPr/>
    </dgm:pt>
    <dgm:pt modelId="{419FEC11-0AF9-4CBB-92DB-819CE4D415B6}" type="pres">
      <dgm:prSet presAssocID="{70DFE6C8-A61B-4A1C-9FEA-E523761F24A7}" presName="parentLeftMargin" presStyleLbl="node1" presStyleIdx="0" presStyleCnt="4"/>
      <dgm:spPr/>
    </dgm:pt>
    <dgm:pt modelId="{A1B69D3A-0037-4170-997F-1E13EA346A17}" type="pres">
      <dgm:prSet presAssocID="{70DFE6C8-A61B-4A1C-9FEA-E523761F24A7}" presName="parentText" presStyleLbl="node1" presStyleIdx="1" presStyleCnt="4" custScaleX="138364" custLinFactNeighborY="4433">
        <dgm:presLayoutVars>
          <dgm:chMax val="0"/>
          <dgm:bulletEnabled val="1"/>
        </dgm:presLayoutVars>
      </dgm:prSet>
      <dgm:spPr/>
    </dgm:pt>
    <dgm:pt modelId="{5A3D616E-EEBA-43B7-B6BB-8E9BF4BED100}" type="pres">
      <dgm:prSet presAssocID="{70DFE6C8-A61B-4A1C-9FEA-E523761F24A7}" presName="negativeSpace" presStyleCnt="0"/>
      <dgm:spPr/>
    </dgm:pt>
    <dgm:pt modelId="{8E3889DB-150C-4B6A-9A60-72B5B3343495}" type="pres">
      <dgm:prSet presAssocID="{70DFE6C8-A61B-4A1C-9FEA-E523761F24A7}" presName="childText" presStyleLbl="conFgAcc1" presStyleIdx="1" presStyleCnt="4">
        <dgm:presLayoutVars>
          <dgm:bulletEnabled val="1"/>
        </dgm:presLayoutVars>
      </dgm:prSet>
      <dgm:spPr/>
    </dgm:pt>
    <dgm:pt modelId="{8AB5ECC6-80BC-405A-BE43-0BEE782F2765}" type="pres">
      <dgm:prSet presAssocID="{805DD8CD-9C79-4554-9410-7451474AF0DE}" presName="spaceBetweenRectangles" presStyleCnt="0"/>
      <dgm:spPr/>
    </dgm:pt>
    <dgm:pt modelId="{E0D1D95F-C2D3-4654-BD95-E36D2BCE071F}" type="pres">
      <dgm:prSet presAssocID="{E26EE4F6-58BA-420C-8B41-0A34586AE040}" presName="parentLin" presStyleCnt="0"/>
      <dgm:spPr/>
    </dgm:pt>
    <dgm:pt modelId="{AB9AD664-8066-4ACB-9E2B-610C364BFA85}" type="pres">
      <dgm:prSet presAssocID="{E26EE4F6-58BA-420C-8B41-0A34586AE040}" presName="parentLeftMargin" presStyleLbl="node1" presStyleIdx="1" presStyleCnt="4"/>
      <dgm:spPr/>
    </dgm:pt>
    <dgm:pt modelId="{FB907E3A-7607-4C94-9CC6-CF3E531184D5}" type="pres">
      <dgm:prSet presAssocID="{E26EE4F6-58BA-420C-8B41-0A34586AE040}" presName="parentText" presStyleLbl="node1" presStyleIdx="2" presStyleCnt="4" custScaleX="142857">
        <dgm:presLayoutVars>
          <dgm:chMax val="0"/>
          <dgm:bulletEnabled val="1"/>
        </dgm:presLayoutVars>
      </dgm:prSet>
      <dgm:spPr/>
    </dgm:pt>
    <dgm:pt modelId="{4D26F74B-9C6E-4867-8F5D-1AAC9FA53FFF}" type="pres">
      <dgm:prSet presAssocID="{E26EE4F6-58BA-420C-8B41-0A34586AE040}" presName="negativeSpace" presStyleCnt="0"/>
      <dgm:spPr/>
    </dgm:pt>
    <dgm:pt modelId="{EFC4570E-694A-4329-9780-E27ECDED8E7C}" type="pres">
      <dgm:prSet presAssocID="{E26EE4F6-58BA-420C-8B41-0A34586AE040}" presName="childText" presStyleLbl="conFgAcc1" presStyleIdx="2" presStyleCnt="4">
        <dgm:presLayoutVars>
          <dgm:bulletEnabled val="1"/>
        </dgm:presLayoutVars>
      </dgm:prSet>
      <dgm:spPr/>
    </dgm:pt>
    <dgm:pt modelId="{3CABE388-2B1D-4BAA-B66D-9FDC2EC78C7F}" type="pres">
      <dgm:prSet presAssocID="{ADC654A2-99D7-47B9-AA59-735A95B2EF50}" presName="spaceBetweenRectangles" presStyleCnt="0"/>
      <dgm:spPr/>
    </dgm:pt>
    <dgm:pt modelId="{ECA13D60-1710-4CA3-A5B9-879A7C494021}" type="pres">
      <dgm:prSet presAssocID="{EF8DB6FD-38FD-4E46-BCEC-763143FE0768}" presName="parentLin" presStyleCnt="0"/>
      <dgm:spPr/>
    </dgm:pt>
    <dgm:pt modelId="{79C59EC8-7A36-483E-BFF0-A07490A02581}" type="pres">
      <dgm:prSet presAssocID="{EF8DB6FD-38FD-4E46-BCEC-763143FE0768}" presName="parentLeftMargin" presStyleLbl="node1" presStyleIdx="2" presStyleCnt="4"/>
      <dgm:spPr/>
    </dgm:pt>
    <dgm:pt modelId="{60F2B8B7-743B-4AD5-8911-4699B3D2E0F3}" type="pres">
      <dgm:prSet presAssocID="{EF8DB6FD-38FD-4E46-BCEC-763143FE0768}" presName="parentText" presStyleLbl="node1" presStyleIdx="3" presStyleCnt="4" custScaleX="142857" custScaleY="158663" custLinFactNeighborX="-7258" custLinFactNeighborY="-3591">
        <dgm:presLayoutVars>
          <dgm:chMax val="0"/>
          <dgm:bulletEnabled val="1"/>
        </dgm:presLayoutVars>
      </dgm:prSet>
      <dgm:spPr/>
    </dgm:pt>
    <dgm:pt modelId="{C8EE2F55-4EDB-4B33-B40F-9326F9A4AE08}" type="pres">
      <dgm:prSet presAssocID="{EF8DB6FD-38FD-4E46-BCEC-763143FE0768}" presName="negativeSpace" presStyleCnt="0"/>
      <dgm:spPr/>
    </dgm:pt>
    <dgm:pt modelId="{1EB41DAF-FB3B-4615-B215-DEEC1B605CEA}" type="pres">
      <dgm:prSet presAssocID="{EF8DB6FD-38FD-4E46-BCEC-763143FE0768}" presName="childText" presStyleLbl="conFgAcc1" presStyleIdx="3" presStyleCnt="4">
        <dgm:presLayoutVars>
          <dgm:bulletEnabled val="1"/>
        </dgm:presLayoutVars>
      </dgm:prSet>
      <dgm:spPr/>
    </dgm:pt>
  </dgm:ptLst>
  <dgm:cxnLst>
    <dgm:cxn modelId="{40D05B08-2150-4342-BD36-9E9F13543390}" type="presOf" srcId="{EF8DB6FD-38FD-4E46-BCEC-763143FE0768}" destId="{79C59EC8-7A36-483E-BFF0-A07490A02581}" srcOrd="0" destOrd="0" presId="urn:microsoft.com/office/officeart/2005/8/layout/list1"/>
    <dgm:cxn modelId="{CA6AAA2F-3066-4856-A29D-0DC13108C051}" type="presOf" srcId="{0B5B0A8A-F316-4DE8-986B-0C714E3CE1E2}" destId="{9DD86113-FB5E-4247-B7D1-9399E8921134}" srcOrd="0" destOrd="0" presId="urn:microsoft.com/office/officeart/2005/8/layout/list1"/>
    <dgm:cxn modelId="{BCA92B35-87E2-42A2-80E7-05C9A8EDAB3C}" srcId="{0B5B0A8A-F316-4DE8-986B-0C714E3CE1E2}" destId="{70DFE6C8-A61B-4A1C-9FEA-E523761F24A7}" srcOrd="1" destOrd="0" parTransId="{BEFD21DA-32AE-4509-B3CD-A979C555491E}" sibTransId="{805DD8CD-9C79-4554-9410-7451474AF0DE}"/>
    <dgm:cxn modelId="{BD109D67-4EE6-424A-B376-305B0004A54E}" type="presOf" srcId="{CBF035E2-1C30-442A-8462-362AAFC2FF67}" destId="{875B511F-7357-438F-8CC6-5D04442E197B}" srcOrd="0" destOrd="0" presId="urn:microsoft.com/office/officeart/2005/8/layout/list1"/>
    <dgm:cxn modelId="{F517E667-54BE-4770-824B-E3A12AF22F47}" type="presOf" srcId="{E26EE4F6-58BA-420C-8B41-0A34586AE040}" destId="{AB9AD664-8066-4ACB-9E2B-610C364BFA85}" srcOrd="0" destOrd="0" presId="urn:microsoft.com/office/officeart/2005/8/layout/list1"/>
    <dgm:cxn modelId="{B965677B-139A-41E1-9D5E-29CFD1807A85}" srcId="{0B5B0A8A-F316-4DE8-986B-0C714E3CE1E2}" destId="{EF8DB6FD-38FD-4E46-BCEC-763143FE0768}" srcOrd="3" destOrd="0" parTransId="{AD53DDC8-D536-46A4-ABC3-163DA1EA6167}" sibTransId="{316815ED-9977-4673-8FAF-BE3434588FE0}"/>
    <dgm:cxn modelId="{D01532A6-358F-451B-8D2C-4244C5BFFA94}" type="presOf" srcId="{E26EE4F6-58BA-420C-8B41-0A34586AE040}" destId="{FB907E3A-7607-4C94-9CC6-CF3E531184D5}" srcOrd="1" destOrd="0" presId="urn:microsoft.com/office/officeart/2005/8/layout/list1"/>
    <dgm:cxn modelId="{EE9F37B3-B9D9-4E05-B47E-6B452997EC20}" type="presOf" srcId="{70DFE6C8-A61B-4A1C-9FEA-E523761F24A7}" destId="{A1B69D3A-0037-4170-997F-1E13EA346A17}" srcOrd="1" destOrd="0" presId="urn:microsoft.com/office/officeart/2005/8/layout/list1"/>
    <dgm:cxn modelId="{6ECCCDBB-DA3A-4C06-B5B6-86346AF54913}" type="presOf" srcId="{EF8DB6FD-38FD-4E46-BCEC-763143FE0768}" destId="{60F2B8B7-743B-4AD5-8911-4699B3D2E0F3}" srcOrd="1" destOrd="0" presId="urn:microsoft.com/office/officeart/2005/8/layout/list1"/>
    <dgm:cxn modelId="{C8F23DBF-8FD6-4726-A3A1-F64D4364D9AC}" srcId="{0B5B0A8A-F316-4DE8-986B-0C714E3CE1E2}" destId="{CBF035E2-1C30-442A-8462-362AAFC2FF67}" srcOrd="0" destOrd="0" parTransId="{4FE4A863-A521-4081-9BB1-13889B5E6956}" sibTransId="{D03B85C0-C320-481C-B7B4-652ECE6FD7FF}"/>
    <dgm:cxn modelId="{73545FD6-8C55-4E9E-8EAD-7401A7F6F73B}" type="presOf" srcId="{CBF035E2-1C30-442A-8462-362AAFC2FF67}" destId="{5DADEF74-C232-44D2-B618-E3213608C3C5}" srcOrd="1" destOrd="0" presId="urn:microsoft.com/office/officeart/2005/8/layout/list1"/>
    <dgm:cxn modelId="{44CF01DD-B871-4AB3-ADE8-9D37D7DFD225}" srcId="{0B5B0A8A-F316-4DE8-986B-0C714E3CE1E2}" destId="{E26EE4F6-58BA-420C-8B41-0A34586AE040}" srcOrd="2" destOrd="0" parTransId="{46D7231F-BD1B-46D0-98CF-C68F989A1308}" sibTransId="{ADC654A2-99D7-47B9-AA59-735A95B2EF50}"/>
    <dgm:cxn modelId="{72FD4ADD-16FF-4FBE-9B65-EEA2553F8B90}" type="presOf" srcId="{70DFE6C8-A61B-4A1C-9FEA-E523761F24A7}" destId="{419FEC11-0AF9-4CBB-92DB-819CE4D415B6}" srcOrd="0" destOrd="0" presId="urn:microsoft.com/office/officeart/2005/8/layout/list1"/>
    <dgm:cxn modelId="{8C14B282-D563-43DF-84E4-788671E240F2}" type="presParOf" srcId="{9DD86113-FB5E-4247-B7D1-9399E8921134}" destId="{3E4A43CC-9290-4A74-B398-A5288BC7C942}" srcOrd="0" destOrd="0" presId="urn:microsoft.com/office/officeart/2005/8/layout/list1"/>
    <dgm:cxn modelId="{018F4A9C-2A0B-4036-9874-C4E5369FE53A}" type="presParOf" srcId="{3E4A43CC-9290-4A74-B398-A5288BC7C942}" destId="{875B511F-7357-438F-8CC6-5D04442E197B}" srcOrd="0" destOrd="0" presId="urn:microsoft.com/office/officeart/2005/8/layout/list1"/>
    <dgm:cxn modelId="{2D5889AC-3771-4711-94A7-22EB8B482012}" type="presParOf" srcId="{3E4A43CC-9290-4A74-B398-A5288BC7C942}" destId="{5DADEF74-C232-44D2-B618-E3213608C3C5}" srcOrd="1" destOrd="0" presId="urn:microsoft.com/office/officeart/2005/8/layout/list1"/>
    <dgm:cxn modelId="{E0879BE1-CF48-4EFA-A1A7-CBEC6F7E1C1A}" type="presParOf" srcId="{9DD86113-FB5E-4247-B7D1-9399E8921134}" destId="{986EC21A-9CF7-4275-ADC9-DCB91048AE84}" srcOrd="1" destOrd="0" presId="urn:microsoft.com/office/officeart/2005/8/layout/list1"/>
    <dgm:cxn modelId="{46205D58-3C17-434D-8550-1D9EDA4EB5B5}" type="presParOf" srcId="{9DD86113-FB5E-4247-B7D1-9399E8921134}" destId="{A8876232-F1D6-4F6F-8BD0-46C74ABE6870}" srcOrd="2" destOrd="0" presId="urn:microsoft.com/office/officeart/2005/8/layout/list1"/>
    <dgm:cxn modelId="{DF1C701F-67DB-4560-82A6-C764AD398F00}" type="presParOf" srcId="{9DD86113-FB5E-4247-B7D1-9399E8921134}" destId="{540FEFC6-29D4-4C8E-BDAC-24EFE51A22A8}" srcOrd="3" destOrd="0" presId="urn:microsoft.com/office/officeart/2005/8/layout/list1"/>
    <dgm:cxn modelId="{2605E767-47B5-4007-91D3-B4DC2F480954}" type="presParOf" srcId="{9DD86113-FB5E-4247-B7D1-9399E8921134}" destId="{2BFFE61D-88EC-4F49-BE41-76522B32551E}" srcOrd="4" destOrd="0" presId="urn:microsoft.com/office/officeart/2005/8/layout/list1"/>
    <dgm:cxn modelId="{961E63C0-C8F6-4A55-8F08-02626F4AF8CA}" type="presParOf" srcId="{2BFFE61D-88EC-4F49-BE41-76522B32551E}" destId="{419FEC11-0AF9-4CBB-92DB-819CE4D415B6}" srcOrd="0" destOrd="0" presId="urn:microsoft.com/office/officeart/2005/8/layout/list1"/>
    <dgm:cxn modelId="{C58AC6C7-4B9E-47B3-90C1-8A43F7E32E40}" type="presParOf" srcId="{2BFFE61D-88EC-4F49-BE41-76522B32551E}" destId="{A1B69D3A-0037-4170-997F-1E13EA346A17}" srcOrd="1" destOrd="0" presId="urn:microsoft.com/office/officeart/2005/8/layout/list1"/>
    <dgm:cxn modelId="{4D9E6537-2E0E-4ED6-80A1-EC0AD02470E1}" type="presParOf" srcId="{9DD86113-FB5E-4247-B7D1-9399E8921134}" destId="{5A3D616E-EEBA-43B7-B6BB-8E9BF4BED100}" srcOrd="5" destOrd="0" presId="urn:microsoft.com/office/officeart/2005/8/layout/list1"/>
    <dgm:cxn modelId="{304FEA8A-4FEE-4FFB-B5F4-B33CECDBC179}" type="presParOf" srcId="{9DD86113-FB5E-4247-B7D1-9399E8921134}" destId="{8E3889DB-150C-4B6A-9A60-72B5B3343495}" srcOrd="6" destOrd="0" presId="urn:microsoft.com/office/officeart/2005/8/layout/list1"/>
    <dgm:cxn modelId="{4312BA10-0C1C-45E2-A87C-05954BE7AE2B}" type="presParOf" srcId="{9DD86113-FB5E-4247-B7D1-9399E8921134}" destId="{8AB5ECC6-80BC-405A-BE43-0BEE782F2765}" srcOrd="7" destOrd="0" presId="urn:microsoft.com/office/officeart/2005/8/layout/list1"/>
    <dgm:cxn modelId="{5676F03C-EC4D-49F0-85F3-CD29C5BF2DE4}" type="presParOf" srcId="{9DD86113-FB5E-4247-B7D1-9399E8921134}" destId="{E0D1D95F-C2D3-4654-BD95-E36D2BCE071F}" srcOrd="8" destOrd="0" presId="urn:microsoft.com/office/officeart/2005/8/layout/list1"/>
    <dgm:cxn modelId="{16CFFAD6-FA81-43C0-A9C8-DB968D90278B}" type="presParOf" srcId="{E0D1D95F-C2D3-4654-BD95-E36D2BCE071F}" destId="{AB9AD664-8066-4ACB-9E2B-610C364BFA85}" srcOrd="0" destOrd="0" presId="urn:microsoft.com/office/officeart/2005/8/layout/list1"/>
    <dgm:cxn modelId="{4F02ED34-79D1-45DD-A077-671C22755221}" type="presParOf" srcId="{E0D1D95F-C2D3-4654-BD95-E36D2BCE071F}" destId="{FB907E3A-7607-4C94-9CC6-CF3E531184D5}" srcOrd="1" destOrd="0" presId="urn:microsoft.com/office/officeart/2005/8/layout/list1"/>
    <dgm:cxn modelId="{6EBE26B4-EC3A-4978-8AA1-6D6287DA9A0F}" type="presParOf" srcId="{9DD86113-FB5E-4247-B7D1-9399E8921134}" destId="{4D26F74B-9C6E-4867-8F5D-1AAC9FA53FFF}" srcOrd="9" destOrd="0" presId="urn:microsoft.com/office/officeart/2005/8/layout/list1"/>
    <dgm:cxn modelId="{29266B72-60C5-4831-81F3-650E87488079}" type="presParOf" srcId="{9DD86113-FB5E-4247-B7D1-9399E8921134}" destId="{EFC4570E-694A-4329-9780-E27ECDED8E7C}" srcOrd="10" destOrd="0" presId="urn:microsoft.com/office/officeart/2005/8/layout/list1"/>
    <dgm:cxn modelId="{CF60D182-1170-4991-B631-A3049934EA5C}" type="presParOf" srcId="{9DD86113-FB5E-4247-B7D1-9399E8921134}" destId="{3CABE388-2B1D-4BAA-B66D-9FDC2EC78C7F}" srcOrd="11" destOrd="0" presId="urn:microsoft.com/office/officeart/2005/8/layout/list1"/>
    <dgm:cxn modelId="{C3D3B7A6-6310-4D4D-B5A1-CC281B2A5DFD}" type="presParOf" srcId="{9DD86113-FB5E-4247-B7D1-9399E8921134}" destId="{ECA13D60-1710-4CA3-A5B9-879A7C494021}" srcOrd="12" destOrd="0" presId="urn:microsoft.com/office/officeart/2005/8/layout/list1"/>
    <dgm:cxn modelId="{3E481B63-69D4-4527-A9D5-AC238B10B1F6}" type="presParOf" srcId="{ECA13D60-1710-4CA3-A5B9-879A7C494021}" destId="{79C59EC8-7A36-483E-BFF0-A07490A02581}" srcOrd="0" destOrd="0" presId="urn:microsoft.com/office/officeart/2005/8/layout/list1"/>
    <dgm:cxn modelId="{38317ED1-FCE0-42C1-A5FE-887F21B3D425}" type="presParOf" srcId="{ECA13D60-1710-4CA3-A5B9-879A7C494021}" destId="{60F2B8B7-743B-4AD5-8911-4699B3D2E0F3}" srcOrd="1" destOrd="0" presId="urn:microsoft.com/office/officeart/2005/8/layout/list1"/>
    <dgm:cxn modelId="{58D0878A-E04D-4C23-A15C-CE937A31C461}" type="presParOf" srcId="{9DD86113-FB5E-4247-B7D1-9399E8921134}" destId="{C8EE2F55-4EDB-4B33-B40F-9326F9A4AE08}" srcOrd="13" destOrd="0" presId="urn:microsoft.com/office/officeart/2005/8/layout/list1"/>
    <dgm:cxn modelId="{F23A208A-7E42-47A7-B1A3-8ED05B6DE91C}" type="presParOf" srcId="{9DD86113-FB5E-4247-B7D1-9399E8921134}" destId="{1EB41DAF-FB3B-4615-B215-DEEC1B605CE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73D38A-E0DC-4C52-BAA2-CD5995BDD7F9}"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CL"/>
        </a:p>
      </dgm:t>
    </dgm:pt>
    <dgm:pt modelId="{79ABDFED-A8C8-4D15-8AE7-88D3607B93DB}">
      <dgm:prSet phldrT="[Texto]" custT="1"/>
      <dgm:spPr/>
      <dgm:t>
        <a:bodyPr/>
        <a:lstStyle/>
        <a:p>
          <a:r>
            <a:rPr lang="es-ES" sz="2400" dirty="0"/>
            <a:t>Finalización de transferencias a comunas en Agosto 2025 (83% ya transferido)</a:t>
          </a:r>
          <a:endParaRPr lang="es-CL" sz="1800" dirty="0"/>
        </a:p>
      </dgm:t>
    </dgm:pt>
    <dgm:pt modelId="{4F8CC690-BB7D-447D-9D0A-DE15C8AF89D7}" type="parTrans" cxnId="{A1206C52-B781-4FD3-B8BC-06AA7CE46CF3}">
      <dgm:prSet/>
      <dgm:spPr/>
      <dgm:t>
        <a:bodyPr/>
        <a:lstStyle/>
        <a:p>
          <a:endParaRPr lang="es-CL" sz="1600"/>
        </a:p>
      </dgm:t>
    </dgm:pt>
    <dgm:pt modelId="{8D6B3882-EDF5-4E6B-A38D-B03E903204AD}" type="sibTrans" cxnId="{A1206C52-B781-4FD3-B8BC-06AA7CE46CF3}">
      <dgm:prSet/>
      <dgm:spPr/>
      <dgm:t>
        <a:bodyPr/>
        <a:lstStyle/>
        <a:p>
          <a:endParaRPr lang="es-CL" sz="1600"/>
        </a:p>
      </dgm:t>
    </dgm:pt>
    <dgm:pt modelId="{5EDF953A-303A-4748-BE60-AD280CF8F060}">
      <dgm:prSet phldrT="[Texto]" custT="1"/>
      <dgm:spPr/>
      <dgm:t>
        <a:bodyPr/>
        <a:lstStyle/>
        <a:p>
          <a:r>
            <a:rPr lang="es-ES" sz="2000" dirty="0"/>
            <a:t>Monitoreo y apoyo al registro SRDM PASMI – </a:t>
          </a:r>
          <a:r>
            <a:rPr lang="es-ES" sz="2000" b="1" dirty="0">
              <a:solidFill>
                <a:srgbClr val="FFFF00"/>
              </a:solidFill>
              <a:effectLst>
                <a:outerShdw blurRad="38100" dist="38100" dir="2700000" algn="tl">
                  <a:srgbClr val="000000">
                    <a:alpha val="43137"/>
                  </a:srgbClr>
                </a:outerShdw>
              </a:effectLst>
            </a:rPr>
            <a:t>Integración SRDM con GSL </a:t>
          </a:r>
          <a:r>
            <a:rPr lang="es-ES" sz="2000" dirty="0"/>
            <a:t>para gestión oportuna de alarmas/alertas en OLN (Septiembre 2025)</a:t>
          </a:r>
          <a:endParaRPr lang="es-CL" sz="2000" dirty="0"/>
        </a:p>
      </dgm:t>
    </dgm:pt>
    <dgm:pt modelId="{A5EAB6E3-58D4-4907-B403-9352A8D24C70}" type="parTrans" cxnId="{99CC23D4-FF1A-43EE-A690-45ADFA48CD3C}">
      <dgm:prSet/>
      <dgm:spPr/>
      <dgm:t>
        <a:bodyPr/>
        <a:lstStyle/>
        <a:p>
          <a:endParaRPr lang="es-CL" sz="1600"/>
        </a:p>
      </dgm:t>
    </dgm:pt>
    <dgm:pt modelId="{8FE9D01E-20D2-4D61-B651-83DA4085A894}" type="sibTrans" cxnId="{99CC23D4-FF1A-43EE-A690-45ADFA48CD3C}">
      <dgm:prSet/>
      <dgm:spPr/>
      <dgm:t>
        <a:bodyPr/>
        <a:lstStyle/>
        <a:p>
          <a:endParaRPr lang="es-CL" sz="1600"/>
        </a:p>
      </dgm:t>
    </dgm:pt>
    <dgm:pt modelId="{08D51482-5A29-426A-A212-91CC4078999E}">
      <dgm:prSet phldrT="[Texto]" custT="1"/>
      <dgm:spPr/>
      <dgm:t>
        <a:bodyPr/>
        <a:lstStyle/>
        <a:p>
          <a:r>
            <a:rPr lang="es-ES" sz="2000" dirty="0"/>
            <a:t>Calendario de </a:t>
          </a:r>
          <a:r>
            <a:rPr lang="es-ES" sz="2000" dirty="0" err="1"/>
            <a:t>VC’s</a:t>
          </a:r>
          <a:r>
            <a:rPr lang="es-ES" sz="2000" dirty="0"/>
            <a:t> de </a:t>
          </a:r>
          <a:r>
            <a:rPr lang="es-ES" sz="2000" b="1" dirty="0"/>
            <a:t>Acompañamiento Técnico Tripartito </a:t>
          </a:r>
          <a:r>
            <a:rPr lang="es-ES" sz="2000" dirty="0"/>
            <a:t>local, regional y nacional; con foco en </a:t>
          </a:r>
          <a:r>
            <a:rPr lang="es-ES" sz="2000" b="1" dirty="0"/>
            <a:t>abordaje intersectorial de casos locales </a:t>
          </a:r>
          <a:r>
            <a:rPr lang="es-ES" sz="2000" dirty="0"/>
            <a:t>(</a:t>
          </a:r>
          <a:r>
            <a:rPr lang="es-ES" sz="2000" u="sng" dirty="0"/>
            <a:t>anonimizados</a:t>
          </a:r>
          <a:r>
            <a:rPr lang="es-ES" sz="2000" dirty="0"/>
            <a:t>), para identificar facilitadores / obstaculizadores que puedan incidir en resultados de las intervenciones en niños y niñas atendidos</a:t>
          </a:r>
          <a:endParaRPr lang="es-CL" sz="2000" dirty="0"/>
        </a:p>
      </dgm:t>
    </dgm:pt>
    <dgm:pt modelId="{4475D416-27C8-49A3-8C24-C8E58EBC0555}" type="parTrans" cxnId="{04303E65-9644-498B-8817-1C026F785020}">
      <dgm:prSet/>
      <dgm:spPr/>
      <dgm:t>
        <a:bodyPr/>
        <a:lstStyle/>
        <a:p>
          <a:endParaRPr lang="es-CL" sz="1600"/>
        </a:p>
      </dgm:t>
    </dgm:pt>
    <dgm:pt modelId="{0DED265D-6F68-4097-814B-A9AB4D9E0660}" type="sibTrans" cxnId="{04303E65-9644-498B-8817-1C026F785020}">
      <dgm:prSet/>
      <dgm:spPr/>
      <dgm:t>
        <a:bodyPr/>
        <a:lstStyle/>
        <a:p>
          <a:endParaRPr lang="es-CL" sz="1600"/>
        </a:p>
      </dgm:t>
    </dgm:pt>
    <dgm:pt modelId="{230A1A0B-617E-4171-BC0C-7FDFEDFA7B5D}">
      <dgm:prSet phldrT="[Texto]" custT="1"/>
      <dgm:spPr/>
      <dgm:t>
        <a:bodyPr/>
        <a:lstStyle/>
        <a:p>
          <a:r>
            <a:rPr lang="es-ES" sz="2000" b="1" dirty="0">
              <a:solidFill>
                <a:schemeClr val="bg1"/>
              </a:solidFill>
            </a:rPr>
            <a:t>Encuesta online </a:t>
          </a:r>
          <a:r>
            <a:rPr lang="es-ES" sz="2000" b="1" dirty="0"/>
            <a:t>intersectorial</a:t>
          </a:r>
          <a:r>
            <a:rPr lang="es-ES" sz="2000" dirty="0"/>
            <a:t> de percepción en salud mental infantil, necesidades de acompañamiento y capacitación (Agosto 2025)</a:t>
          </a:r>
          <a:endParaRPr lang="es-CL" sz="2000" dirty="0"/>
        </a:p>
      </dgm:t>
    </dgm:pt>
    <dgm:pt modelId="{D6C81091-D937-40AB-8656-31BC6C0AAADB}" type="parTrans" cxnId="{70EAB8F5-C3E9-44C9-9C68-BD30371D7948}">
      <dgm:prSet/>
      <dgm:spPr/>
      <dgm:t>
        <a:bodyPr/>
        <a:lstStyle/>
        <a:p>
          <a:endParaRPr lang="es-CL" sz="1600"/>
        </a:p>
      </dgm:t>
    </dgm:pt>
    <dgm:pt modelId="{1E2DBA22-FDA4-4EEB-BC20-9A570BD7992E}" type="sibTrans" cxnId="{70EAB8F5-C3E9-44C9-9C68-BD30371D7948}">
      <dgm:prSet/>
      <dgm:spPr/>
      <dgm:t>
        <a:bodyPr/>
        <a:lstStyle/>
        <a:p>
          <a:endParaRPr lang="es-CL" sz="1600"/>
        </a:p>
      </dgm:t>
    </dgm:pt>
    <dgm:pt modelId="{4BA9245E-EBAA-43C1-9A4B-A61B67BC8CB6}" type="pres">
      <dgm:prSet presAssocID="{7673D38A-E0DC-4C52-BAA2-CD5995BDD7F9}" presName="linear" presStyleCnt="0">
        <dgm:presLayoutVars>
          <dgm:dir/>
          <dgm:animLvl val="lvl"/>
          <dgm:resizeHandles val="exact"/>
        </dgm:presLayoutVars>
      </dgm:prSet>
      <dgm:spPr/>
    </dgm:pt>
    <dgm:pt modelId="{8741E6A8-1C37-44F4-9DB0-3F1DC3540819}" type="pres">
      <dgm:prSet presAssocID="{79ABDFED-A8C8-4D15-8AE7-88D3607B93DB}" presName="parentLin" presStyleCnt="0"/>
      <dgm:spPr/>
    </dgm:pt>
    <dgm:pt modelId="{6BB4373A-D98B-4A06-83EF-741BACCE79BA}" type="pres">
      <dgm:prSet presAssocID="{79ABDFED-A8C8-4D15-8AE7-88D3607B93DB}" presName="parentLeftMargin" presStyleLbl="node1" presStyleIdx="0" presStyleCnt="4"/>
      <dgm:spPr/>
    </dgm:pt>
    <dgm:pt modelId="{57084D98-C308-4898-B5D5-87645A9ABFE3}" type="pres">
      <dgm:prSet presAssocID="{79ABDFED-A8C8-4D15-8AE7-88D3607B93DB}" presName="parentText" presStyleLbl="node1" presStyleIdx="0" presStyleCnt="4" custScaleX="142857" custScaleY="68794">
        <dgm:presLayoutVars>
          <dgm:chMax val="0"/>
          <dgm:bulletEnabled val="1"/>
        </dgm:presLayoutVars>
      </dgm:prSet>
      <dgm:spPr/>
    </dgm:pt>
    <dgm:pt modelId="{EF728E8E-99D7-4867-B0C1-0CABF9095F39}" type="pres">
      <dgm:prSet presAssocID="{79ABDFED-A8C8-4D15-8AE7-88D3607B93DB}" presName="negativeSpace" presStyleCnt="0"/>
      <dgm:spPr/>
    </dgm:pt>
    <dgm:pt modelId="{0107298F-D65A-4F05-A513-8963A5026558}" type="pres">
      <dgm:prSet presAssocID="{79ABDFED-A8C8-4D15-8AE7-88D3607B93DB}" presName="childText" presStyleLbl="conFgAcc1" presStyleIdx="0" presStyleCnt="4">
        <dgm:presLayoutVars>
          <dgm:bulletEnabled val="1"/>
        </dgm:presLayoutVars>
      </dgm:prSet>
      <dgm:spPr/>
    </dgm:pt>
    <dgm:pt modelId="{4B0DB08A-B2FA-4B9D-BB66-379F90BD4F58}" type="pres">
      <dgm:prSet presAssocID="{8D6B3882-EDF5-4E6B-A38D-B03E903204AD}" presName="spaceBetweenRectangles" presStyleCnt="0"/>
      <dgm:spPr/>
    </dgm:pt>
    <dgm:pt modelId="{D60136FD-1F2A-496B-94DD-11FCC34E9BB0}" type="pres">
      <dgm:prSet presAssocID="{5EDF953A-303A-4748-BE60-AD280CF8F060}" presName="parentLin" presStyleCnt="0"/>
      <dgm:spPr/>
    </dgm:pt>
    <dgm:pt modelId="{A4FCCDDA-5E8F-4EE2-AFE7-DD2E0F627F73}" type="pres">
      <dgm:prSet presAssocID="{5EDF953A-303A-4748-BE60-AD280CF8F060}" presName="parentLeftMargin" presStyleLbl="node1" presStyleIdx="0" presStyleCnt="4"/>
      <dgm:spPr/>
    </dgm:pt>
    <dgm:pt modelId="{17B31A13-144E-4F80-BCF0-5A909BF8E1D4}" type="pres">
      <dgm:prSet presAssocID="{5EDF953A-303A-4748-BE60-AD280CF8F060}" presName="parentText" presStyleLbl="node1" presStyleIdx="1" presStyleCnt="4" custScaleX="142857" custLinFactNeighborX="34411" custLinFactNeighborY="-888">
        <dgm:presLayoutVars>
          <dgm:chMax val="0"/>
          <dgm:bulletEnabled val="1"/>
        </dgm:presLayoutVars>
      </dgm:prSet>
      <dgm:spPr/>
    </dgm:pt>
    <dgm:pt modelId="{5B9CD831-5167-4CBE-B89E-330A11B4DC6F}" type="pres">
      <dgm:prSet presAssocID="{5EDF953A-303A-4748-BE60-AD280CF8F060}" presName="negativeSpace" presStyleCnt="0"/>
      <dgm:spPr/>
    </dgm:pt>
    <dgm:pt modelId="{17C17F8F-AEB2-4722-B66D-B6D65F07E98C}" type="pres">
      <dgm:prSet presAssocID="{5EDF953A-303A-4748-BE60-AD280CF8F060}" presName="childText" presStyleLbl="conFgAcc1" presStyleIdx="1" presStyleCnt="4">
        <dgm:presLayoutVars>
          <dgm:bulletEnabled val="1"/>
        </dgm:presLayoutVars>
      </dgm:prSet>
      <dgm:spPr/>
    </dgm:pt>
    <dgm:pt modelId="{FA9C90AA-935A-40AE-B421-F0ECA7B6D305}" type="pres">
      <dgm:prSet presAssocID="{8FE9D01E-20D2-4D61-B651-83DA4085A894}" presName="spaceBetweenRectangles" presStyleCnt="0"/>
      <dgm:spPr/>
    </dgm:pt>
    <dgm:pt modelId="{E5EBC4F2-360D-4E9F-B832-57E13EFD8452}" type="pres">
      <dgm:prSet presAssocID="{08D51482-5A29-426A-A212-91CC4078999E}" presName="parentLin" presStyleCnt="0"/>
      <dgm:spPr/>
    </dgm:pt>
    <dgm:pt modelId="{686E247A-DA6E-496B-AFD5-E2E2B766DEFD}" type="pres">
      <dgm:prSet presAssocID="{08D51482-5A29-426A-A212-91CC4078999E}" presName="parentLeftMargin" presStyleLbl="node1" presStyleIdx="1" presStyleCnt="4"/>
      <dgm:spPr/>
    </dgm:pt>
    <dgm:pt modelId="{90DB5343-93E4-42DF-89A0-C7C7141EA1CC}" type="pres">
      <dgm:prSet presAssocID="{08D51482-5A29-426A-A212-91CC4078999E}" presName="parentText" presStyleLbl="node1" presStyleIdx="2" presStyleCnt="4" custScaleX="142857">
        <dgm:presLayoutVars>
          <dgm:chMax val="0"/>
          <dgm:bulletEnabled val="1"/>
        </dgm:presLayoutVars>
      </dgm:prSet>
      <dgm:spPr/>
    </dgm:pt>
    <dgm:pt modelId="{CF0AD4A1-2410-4218-AD7D-C088BF62E501}" type="pres">
      <dgm:prSet presAssocID="{08D51482-5A29-426A-A212-91CC4078999E}" presName="negativeSpace" presStyleCnt="0"/>
      <dgm:spPr/>
    </dgm:pt>
    <dgm:pt modelId="{9F42E63B-7024-48A3-9B81-E13576913EBB}" type="pres">
      <dgm:prSet presAssocID="{08D51482-5A29-426A-A212-91CC4078999E}" presName="childText" presStyleLbl="conFgAcc1" presStyleIdx="2" presStyleCnt="4">
        <dgm:presLayoutVars>
          <dgm:bulletEnabled val="1"/>
        </dgm:presLayoutVars>
      </dgm:prSet>
      <dgm:spPr/>
    </dgm:pt>
    <dgm:pt modelId="{B4D56C24-FFC8-4183-A2D6-952748287D42}" type="pres">
      <dgm:prSet presAssocID="{0DED265D-6F68-4097-814B-A9AB4D9E0660}" presName="spaceBetweenRectangles" presStyleCnt="0"/>
      <dgm:spPr/>
    </dgm:pt>
    <dgm:pt modelId="{A76ABED2-9815-4ECD-933E-F79767C9130D}" type="pres">
      <dgm:prSet presAssocID="{230A1A0B-617E-4171-BC0C-7FDFEDFA7B5D}" presName="parentLin" presStyleCnt="0"/>
      <dgm:spPr/>
    </dgm:pt>
    <dgm:pt modelId="{A1F5C739-5BBC-49EC-BC3C-943A41F24841}" type="pres">
      <dgm:prSet presAssocID="{230A1A0B-617E-4171-BC0C-7FDFEDFA7B5D}" presName="parentLeftMargin" presStyleLbl="node1" presStyleIdx="2" presStyleCnt="4"/>
      <dgm:spPr/>
    </dgm:pt>
    <dgm:pt modelId="{8D397EAF-FF53-4BDF-986D-07F8A167543E}" type="pres">
      <dgm:prSet presAssocID="{230A1A0B-617E-4171-BC0C-7FDFEDFA7B5D}" presName="parentText" presStyleLbl="node1" presStyleIdx="3" presStyleCnt="4" custScaleX="142857">
        <dgm:presLayoutVars>
          <dgm:chMax val="0"/>
          <dgm:bulletEnabled val="1"/>
        </dgm:presLayoutVars>
      </dgm:prSet>
      <dgm:spPr/>
    </dgm:pt>
    <dgm:pt modelId="{5F4D50BF-8FD0-4554-8640-A96E01271098}" type="pres">
      <dgm:prSet presAssocID="{230A1A0B-617E-4171-BC0C-7FDFEDFA7B5D}" presName="negativeSpace" presStyleCnt="0"/>
      <dgm:spPr/>
    </dgm:pt>
    <dgm:pt modelId="{24BAFD73-F37B-416F-AC1C-C0FE24D43C39}" type="pres">
      <dgm:prSet presAssocID="{230A1A0B-617E-4171-BC0C-7FDFEDFA7B5D}" presName="childText" presStyleLbl="conFgAcc1" presStyleIdx="3" presStyleCnt="4">
        <dgm:presLayoutVars>
          <dgm:bulletEnabled val="1"/>
        </dgm:presLayoutVars>
      </dgm:prSet>
      <dgm:spPr/>
    </dgm:pt>
  </dgm:ptLst>
  <dgm:cxnLst>
    <dgm:cxn modelId="{7CF3810A-0C64-4212-A838-9EF7F0C0D4D2}" type="presOf" srcId="{08D51482-5A29-426A-A212-91CC4078999E}" destId="{686E247A-DA6E-496B-AFD5-E2E2B766DEFD}" srcOrd="0" destOrd="0" presId="urn:microsoft.com/office/officeart/2005/8/layout/list1"/>
    <dgm:cxn modelId="{60D12618-BED4-400E-985A-D6540EFE3CB7}" type="presOf" srcId="{5EDF953A-303A-4748-BE60-AD280CF8F060}" destId="{17B31A13-144E-4F80-BCF0-5A909BF8E1D4}" srcOrd="1" destOrd="0" presId="urn:microsoft.com/office/officeart/2005/8/layout/list1"/>
    <dgm:cxn modelId="{C2A26E63-291E-46E2-95AC-4634F3F02A53}" type="presOf" srcId="{230A1A0B-617E-4171-BC0C-7FDFEDFA7B5D}" destId="{A1F5C739-5BBC-49EC-BC3C-943A41F24841}" srcOrd="0" destOrd="0" presId="urn:microsoft.com/office/officeart/2005/8/layout/list1"/>
    <dgm:cxn modelId="{04303E65-9644-498B-8817-1C026F785020}" srcId="{7673D38A-E0DC-4C52-BAA2-CD5995BDD7F9}" destId="{08D51482-5A29-426A-A212-91CC4078999E}" srcOrd="2" destOrd="0" parTransId="{4475D416-27C8-49A3-8C24-C8E58EBC0555}" sibTransId="{0DED265D-6F68-4097-814B-A9AB4D9E0660}"/>
    <dgm:cxn modelId="{A1206C52-B781-4FD3-B8BC-06AA7CE46CF3}" srcId="{7673D38A-E0DC-4C52-BAA2-CD5995BDD7F9}" destId="{79ABDFED-A8C8-4D15-8AE7-88D3607B93DB}" srcOrd="0" destOrd="0" parTransId="{4F8CC690-BB7D-447D-9D0A-DE15C8AF89D7}" sibTransId="{8D6B3882-EDF5-4E6B-A38D-B03E903204AD}"/>
    <dgm:cxn modelId="{4CDCB09B-C3A7-4795-AD74-48AE7BE3D441}" type="presOf" srcId="{7673D38A-E0DC-4C52-BAA2-CD5995BDD7F9}" destId="{4BA9245E-EBAA-43C1-9A4B-A61B67BC8CB6}" srcOrd="0" destOrd="0" presId="urn:microsoft.com/office/officeart/2005/8/layout/list1"/>
    <dgm:cxn modelId="{940546B9-6AF9-4015-8B58-4B09596DA188}" type="presOf" srcId="{230A1A0B-617E-4171-BC0C-7FDFEDFA7B5D}" destId="{8D397EAF-FF53-4BDF-986D-07F8A167543E}" srcOrd="1" destOrd="0" presId="urn:microsoft.com/office/officeart/2005/8/layout/list1"/>
    <dgm:cxn modelId="{1FA30BCD-6265-4C2A-A1E8-EC69D694E6FD}" type="presOf" srcId="{08D51482-5A29-426A-A212-91CC4078999E}" destId="{90DB5343-93E4-42DF-89A0-C7C7141EA1CC}" srcOrd="1" destOrd="0" presId="urn:microsoft.com/office/officeart/2005/8/layout/list1"/>
    <dgm:cxn modelId="{99CC23D4-FF1A-43EE-A690-45ADFA48CD3C}" srcId="{7673D38A-E0DC-4C52-BAA2-CD5995BDD7F9}" destId="{5EDF953A-303A-4748-BE60-AD280CF8F060}" srcOrd="1" destOrd="0" parTransId="{A5EAB6E3-58D4-4907-B403-9352A8D24C70}" sibTransId="{8FE9D01E-20D2-4D61-B651-83DA4085A894}"/>
    <dgm:cxn modelId="{EDF159D7-6BA0-4429-B80B-F32339256451}" type="presOf" srcId="{79ABDFED-A8C8-4D15-8AE7-88D3607B93DB}" destId="{6BB4373A-D98B-4A06-83EF-741BACCE79BA}" srcOrd="0" destOrd="0" presId="urn:microsoft.com/office/officeart/2005/8/layout/list1"/>
    <dgm:cxn modelId="{20784EE0-70AF-4248-B523-6F0F8595E246}" type="presOf" srcId="{79ABDFED-A8C8-4D15-8AE7-88D3607B93DB}" destId="{57084D98-C308-4898-B5D5-87645A9ABFE3}" srcOrd="1" destOrd="0" presId="urn:microsoft.com/office/officeart/2005/8/layout/list1"/>
    <dgm:cxn modelId="{4051D5F1-1766-4244-975F-1FE95EE7675B}" type="presOf" srcId="{5EDF953A-303A-4748-BE60-AD280CF8F060}" destId="{A4FCCDDA-5E8F-4EE2-AFE7-DD2E0F627F73}" srcOrd="0" destOrd="0" presId="urn:microsoft.com/office/officeart/2005/8/layout/list1"/>
    <dgm:cxn modelId="{70EAB8F5-C3E9-44C9-9C68-BD30371D7948}" srcId="{7673D38A-E0DC-4C52-BAA2-CD5995BDD7F9}" destId="{230A1A0B-617E-4171-BC0C-7FDFEDFA7B5D}" srcOrd="3" destOrd="0" parTransId="{D6C81091-D937-40AB-8656-31BC6C0AAADB}" sibTransId="{1E2DBA22-FDA4-4EEB-BC20-9A570BD7992E}"/>
    <dgm:cxn modelId="{5E88E4D9-8269-4165-95C0-8FEA49729743}" type="presParOf" srcId="{4BA9245E-EBAA-43C1-9A4B-A61B67BC8CB6}" destId="{8741E6A8-1C37-44F4-9DB0-3F1DC3540819}" srcOrd="0" destOrd="0" presId="urn:microsoft.com/office/officeart/2005/8/layout/list1"/>
    <dgm:cxn modelId="{ED5B12EB-ECEA-47D6-A88A-94625BCAB5EB}" type="presParOf" srcId="{8741E6A8-1C37-44F4-9DB0-3F1DC3540819}" destId="{6BB4373A-D98B-4A06-83EF-741BACCE79BA}" srcOrd="0" destOrd="0" presId="urn:microsoft.com/office/officeart/2005/8/layout/list1"/>
    <dgm:cxn modelId="{A28D069C-FF91-47FD-929D-F2A5CB35C8DE}" type="presParOf" srcId="{8741E6A8-1C37-44F4-9DB0-3F1DC3540819}" destId="{57084D98-C308-4898-B5D5-87645A9ABFE3}" srcOrd="1" destOrd="0" presId="urn:microsoft.com/office/officeart/2005/8/layout/list1"/>
    <dgm:cxn modelId="{5E09C3C0-BAA9-4BF3-9748-560EB4D99F3C}" type="presParOf" srcId="{4BA9245E-EBAA-43C1-9A4B-A61B67BC8CB6}" destId="{EF728E8E-99D7-4867-B0C1-0CABF9095F39}" srcOrd="1" destOrd="0" presId="urn:microsoft.com/office/officeart/2005/8/layout/list1"/>
    <dgm:cxn modelId="{0532779B-2D41-401F-8D10-88508A5866BA}" type="presParOf" srcId="{4BA9245E-EBAA-43C1-9A4B-A61B67BC8CB6}" destId="{0107298F-D65A-4F05-A513-8963A5026558}" srcOrd="2" destOrd="0" presId="urn:microsoft.com/office/officeart/2005/8/layout/list1"/>
    <dgm:cxn modelId="{834C80C1-CEBB-4497-B01B-64C9FB4F61B1}" type="presParOf" srcId="{4BA9245E-EBAA-43C1-9A4B-A61B67BC8CB6}" destId="{4B0DB08A-B2FA-4B9D-BB66-379F90BD4F58}" srcOrd="3" destOrd="0" presId="urn:microsoft.com/office/officeart/2005/8/layout/list1"/>
    <dgm:cxn modelId="{C305EE15-8508-47A6-AD3F-20C8BB248D92}" type="presParOf" srcId="{4BA9245E-EBAA-43C1-9A4B-A61B67BC8CB6}" destId="{D60136FD-1F2A-496B-94DD-11FCC34E9BB0}" srcOrd="4" destOrd="0" presId="urn:microsoft.com/office/officeart/2005/8/layout/list1"/>
    <dgm:cxn modelId="{DD233A2F-AA04-4BCB-9C47-E6FB3EE298BC}" type="presParOf" srcId="{D60136FD-1F2A-496B-94DD-11FCC34E9BB0}" destId="{A4FCCDDA-5E8F-4EE2-AFE7-DD2E0F627F73}" srcOrd="0" destOrd="0" presId="urn:microsoft.com/office/officeart/2005/8/layout/list1"/>
    <dgm:cxn modelId="{3AE46280-7DAA-43E9-9DE7-C1575EE865FD}" type="presParOf" srcId="{D60136FD-1F2A-496B-94DD-11FCC34E9BB0}" destId="{17B31A13-144E-4F80-BCF0-5A909BF8E1D4}" srcOrd="1" destOrd="0" presId="urn:microsoft.com/office/officeart/2005/8/layout/list1"/>
    <dgm:cxn modelId="{548699DE-004B-4EE7-8B11-4B1F76156C8C}" type="presParOf" srcId="{4BA9245E-EBAA-43C1-9A4B-A61B67BC8CB6}" destId="{5B9CD831-5167-4CBE-B89E-330A11B4DC6F}" srcOrd="5" destOrd="0" presId="urn:microsoft.com/office/officeart/2005/8/layout/list1"/>
    <dgm:cxn modelId="{53972A02-8896-42B9-A8C7-F4881B3B68AB}" type="presParOf" srcId="{4BA9245E-EBAA-43C1-9A4B-A61B67BC8CB6}" destId="{17C17F8F-AEB2-4722-B66D-B6D65F07E98C}" srcOrd="6" destOrd="0" presId="urn:microsoft.com/office/officeart/2005/8/layout/list1"/>
    <dgm:cxn modelId="{9223EB1F-9F88-4438-B20E-9DFAA4C6E9EA}" type="presParOf" srcId="{4BA9245E-EBAA-43C1-9A4B-A61B67BC8CB6}" destId="{FA9C90AA-935A-40AE-B421-F0ECA7B6D305}" srcOrd="7" destOrd="0" presId="urn:microsoft.com/office/officeart/2005/8/layout/list1"/>
    <dgm:cxn modelId="{CAB55290-88D1-4A4F-AD68-2B505E86DB7A}" type="presParOf" srcId="{4BA9245E-EBAA-43C1-9A4B-A61B67BC8CB6}" destId="{E5EBC4F2-360D-4E9F-B832-57E13EFD8452}" srcOrd="8" destOrd="0" presId="urn:microsoft.com/office/officeart/2005/8/layout/list1"/>
    <dgm:cxn modelId="{9D49A41C-6B1D-4A37-8229-56EF59030E4A}" type="presParOf" srcId="{E5EBC4F2-360D-4E9F-B832-57E13EFD8452}" destId="{686E247A-DA6E-496B-AFD5-E2E2B766DEFD}" srcOrd="0" destOrd="0" presId="urn:microsoft.com/office/officeart/2005/8/layout/list1"/>
    <dgm:cxn modelId="{207AFE32-621B-4A77-856E-A396AAAE4941}" type="presParOf" srcId="{E5EBC4F2-360D-4E9F-B832-57E13EFD8452}" destId="{90DB5343-93E4-42DF-89A0-C7C7141EA1CC}" srcOrd="1" destOrd="0" presId="urn:microsoft.com/office/officeart/2005/8/layout/list1"/>
    <dgm:cxn modelId="{29EE38FB-C31E-499B-B91C-07299463D50F}" type="presParOf" srcId="{4BA9245E-EBAA-43C1-9A4B-A61B67BC8CB6}" destId="{CF0AD4A1-2410-4218-AD7D-C088BF62E501}" srcOrd="9" destOrd="0" presId="urn:microsoft.com/office/officeart/2005/8/layout/list1"/>
    <dgm:cxn modelId="{2B5621D7-5B46-4D75-A251-8EBA28AAE03A}" type="presParOf" srcId="{4BA9245E-EBAA-43C1-9A4B-A61B67BC8CB6}" destId="{9F42E63B-7024-48A3-9B81-E13576913EBB}" srcOrd="10" destOrd="0" presId="urn:microsoft.com/office/officeart/2005/8/layout/list1"/>
    <dgm:cxn modelId="{8B3D4888-E186-4FEE-B778-AEDC39A8DD28}" type="presParOf" srcId="{4BA9245E-EBAA-43C1-9A4B-A61B67BC8CB6}" destId="{B4D56C24-FFC8-4183-A2D6-952748287D42}" srcOrd="11" destOrd="0" presId="urn:microsoft.com/office/officeart/2005/8/layout/list1"/>
    <dgm:cxn modelId="{B014D028-4460-4CF7-BC2F-50D88B7219E8}" type="presParOf" srcId="{4BA9245E-EBAA-43C1-9A4B-A61B67BC8CB6}" destId="{A76ABED2-9815-4ECD-933E-F79767C9130D}" srcOrd="12" destOrd="0" presId="urn:microsoft.com/office/officeart/2005/8/layout/list1"/>
    <dgm:cxn modelId="{E9A5EF98-4502-4689-B660-90FA0098A37D}" type="presParOf" srcId="{A76ABED2-9815-4ECD-933E-F79767C9130D}" destId="{A1F5C739-5BBC-49EC-BC3C-943A41F24841}" srcOrd="0" destOrd="0" presId="urn:microsoft.com/office/officeart/2005/8/layout/list1"/>
    <dgm:cxn modelId="{06FEB5E2-158F-4537-9E4A-C6F88E60D997}" type="presParOf" srcId="{A76ABED2-9815-4ECD-933E-F79767C9130D}" destId="{8D397EAF-FF53-4BDF-986D-07F8A167543E}" srcOrd="1" destOrd="0" presId="urn:microsoft.com/office/officeart/2005/8/layout/list1"/>
    <dgm:cxn modelId="{AE42F82B-E4D6-479C-B476-027C666EF925}" type="presParOf" srcId="{4BA9245E-EBAA-43C1-9A4B-A61B67BC8CB6}" destId="{5F4D50BF-8FD0-4554-8640-A96E01271098}" srcOrd="13" destOrd="0" presId="urn:microsoft.com/office/officeart/2005/8/layout/list1"/>
    <dgm:cxn modelId="{E27B25D9-B3EC-48AA-B5BA-4AF44439EC0D}" type="presParOf" srcId="{4BA9245E-EBAA-43C1-9A4B-A61B67BC8CB6}" destId="{24BAFD73-F37B-416F-AC1C-C0FE24D43C3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6DCE0-A2CA-4061-99B7-43BF34B61869}">
      <dsp:nvSpPr>
        <dsp:cNvPr id="0" name=""/>
        <dsp:cNvSpPr/>
      </dsp:nvSpPr>
      <dsp:spPr>
        <a:xfrm>
          <a:off x="237023" y="275964"/>
          <a:ext cx="1318727" cy="1318727"/>
        </a:xfrm>
        <a:prstGeom prst="ellipse">
          <a:avLst/>
        </a:prstGeom>
        <a:solidFill>
          <a:srgbClr val="00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s-CL" sz="1200" kern="1200" dirty="0"/>
            <a:t>Control de salud infantil</a:t>
          </a:r>
        </a:p>
      </dsp:txBody>
      <dsp:txXfrm>
        <a:off x="430146" y="469087"/>
        <a:ext cx="932481" cy="932481"/>
      </dsp:txXfrm>
    </dsp:sp>
    <dsp:sp modelId="{2F1AD176-9D2D-4C8E-8C5B-6FC0F4B68960}">
      <dsp:nvSpPr>
        <dsp:cNvPr id="0" name=""/>
        <dsp:cNvSpPr/>
      </dsp:nvSpPr>
      <dsp:spPr>
        <a:xfrm>
          <a:off x="237023" y="3354744"/>
          <a:ext cx="1318727" cy="1318727"/>
        </a:xfrm>
        <a:prstGeom prst="ellipse">
          <a:avLst/>
        </a:prstGeom>
        <a:solidFill>
          <a:srgbClr val="00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s-MX" sz="1200" kern="1200" dirty="0"/>
            <a:t>Detección Precoz, Consejería y Referencia Asistida</a:t>
          </a:r>
          <a:endParaRPr lang="es-CL" sz="1200" kern="1200" dirty="0"/>
        </a:p>
      </dsp:txBody>
      <dsp:txXfrm>
        <a:off x="430146" y="3547867"/>
        <a:ext cx="932481" cy="932481"/>
      </dsp:txXfrm>
    </dsp:sp>
    <dsp:sp modelId="{BDAC075C-4FE6-45DA-88FE-C4F34C865754}">
      <dsp:nvSpPr>
        <dsp:cNvPr id="0" name=""/>
        <dsp:cNvSpPr/>
      </dsp:nvSpPr>
      <dsp:spPr>
        <a:xfrm>
          <a:off x="237023" y="1815354"/>
          <a:ext cx="1318727" cy="1318727"/>
        </a:xfrm>
        <a:prstGeom prst="ellipse">
          <a:avLst/>
        </a:prstGeom>
        <a:solidFill>
          <a:srgbClr val="00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s-CL" sz="1200" kern="1200" dirty="0"/>
            <a:t>Atención Integral NNAJ vinculados a SPE-SENAME</a:t>
          </a:r>
        </a:p>
      </dsp:txBody>
      <dsp:txXfrm>
        <a:off x="430146" y="2008477"/>
        <a:ext cx="932481" cy="9324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AD981-B9D2-46EF-B40E-AFEC45CB8D88}">
      <dsp:nvSpPr>
        <dsp:cNvPr id="0" name=""/>
        <dsp:cNvSpPr/>
      </dsp:nvSpPr>
      <dsp:spPr>
        <a:xfrm>
          <a:off x="4644" y="1222366"/>
          <a:ext cx="1554008" cy="114279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es-CL" sz="1600" kern="1200">
              <a:solidFill>
                <a:srgbClr val="002060"/>
              </a:solidFill>
              <a:latin typeface="+mn-lt"/>
            </a:rPr>
            <a:t>Evaluación </a:t>
          </a:r>
          <a:r>
            <a:rPr lang="es-MX" sz="1600" kern="1200">
              <a:solidFill>
                <a:srgbClr val="002060"/>
              </a:solidFill>
              <a:latin typeface="+mn-lt"/>
            </a:rPr>
            <a:t>diagnóstica integral</a:t>
          </a:r>
          <a:endParaRPr lang="es-MX" sz="1600" kern="1200" dirty="0">
            <a:solidFill>
              <a:srgbClr val="002060"/>
            </a:solidFill>
            <a:latin typeface="+mn-lt"/>
          </a:endParaRPr>
        </a:p>
      </dsp:txBody>
      <dsp:txXfrm>
        <a:off x="38115" y="1255837"/>
        <a:ext cx="1487066" cy="1075853"/>
      </dsp:txXfrm>
    </dsp:sp>
    <dsp:sp modelId="{88B61FAF-4494-40FE-A39E-0261A93C2B24}">
      <dsp:nvSpPr>
        <dsp:cNvPr id="0" name=""/>
        <dsp:cNvSpPr/>
      </dsp:nvSpPr>
      <dsp:spPr>
        <a:xfrm>
          <a:off x="1638895" y="1694263"/>
          <a:ext cx="170114" cy="199001"/>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CL" sz="1600" kern="1200" dirty="0"/>
        </a:p>
      </dsp:txBody>
      <dsp:txXfrm>
        <a:off x="1638895" y="1734063"/>
        <a:ext cx="119080" cy="119401"/>
      </dsp:txXfrm>
    </dsp:sp>
    <dsp:sp modelId="{DE65F966-3E4D-4C01-80FE-B3089F132872}">
      <dsp:nvSpPr>
        <dsp:cNvPr id="0" name=""/>
        <dsp:cNvSpPr/>
      </dsp:nvSpPr>
      <dsp:spPr>
        <a:xfrm>
          <a:off x="1879622" y="1222366"/>
          <a:ext cx="1554008" cy="1142795"/>
        </a:xfrm>
        <a:prstGeom prst="roundRect">
          <a:avLst>
            <a:gd name="adj" fmla="val 10000"/>
          </a:avLst>
        </a:prstGeom>
        <a:solidFill>
          <a:schemeClr val="accent4">
            <a:hueOff val="2450223"/>
            <a:satOff val="-10194"/>
            <a:lumOff val="2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es-MX" sz="1600" kern="1200">
              <a:solidFill>
                <a:srgbClr val="002060"/>
              </a:solidFill>
              <a:latin typeface="+mn-lt"/>
            </a:rPr>
            <a:t>Controles de salud mental</a:t>
          </a:r>
          <a:endParaRPr lang="es-CL" sz="1600" kern="1200" dirty="0">
            <a:solidFill>
              <a:srgbClr val="002060"/>
            </a:solidFill>
            <a:latin typeface="+mn-lt"/>
          </a:endParaRPr>
        </a:p>
      </dsp:txBody>
      <dsp:txXfrm>
        <a:off x="1913093" y="1255837"/>
        <a:ext cx="1487066" cy="1075853"/>
      </dsp:txXfrm>
    </dsp:sp>
    <dsp:sp modelId="{632AC947-D930-4188-932B-2CC42EF54294}">
      <dsp:nvSpPr>
        <dsp:cNvPr id="0" name=""/>
        <dsp:cNvSpPr/>
      </dsp:nvSpPr>
      <dsp:spPr>
        <a:xfrm>
          <a:off x="3513873" y="1694263"/>
          <a:ext cx="170114" cy="199001"/>
        </a:xfrm>
        <a:prstGeom prst="mathPlus">
          <a:avLst/>
        </a:prstGeom>
        <a:solidFill>
          <a:schemeClr val="accent4">
            <a:hueOff val="3266964"/>
            <a:satOff val="-13592"/>
            <a:lumOff val="320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CL" sz="1600" kern="1200"/>
        </a:p>
      </dsp:txBody>
      <dsp:txXfrm>
        <a:off x="3513873" y="1734063"/>
        <a:ext cx="119080" cy="119401"/>
      </dsp:txXfrm>
    </dsp:sp>
    <dsp:sp modelId="{794AEDED-AE80-4AB5-91E2-857E9541E681}">
      <dsp:nvSpPr>
        <dsp:cNvPr id="0" name=""/>
        <dsp:cNvSpPr/>
      </dsp:nvSpPr>
      <dsp:spPr>
        <a:xfrm>
          <a:off x="3754600" y="1222366"/>
          <a:ext cx="1554008" cy="1142795"/>
        </a:xfrm>
        <a:prstGeom prst="roundRect">
          <a:avLst>
            <a:gd name="adj" fmla="val 100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a:solidFill>
                <a:srgbClr val="002060"/>
              </a:solidFill>
              <a:latin typeface="+mn-lt"/>
            </a:rPr>
            <a:t>Taller grupal de competencias parentales</a:t>
          </a:r>
          <a:endParaRPr lang="es-CL" sz="1600" kern="1200" dirty="0">
            <a:solidFill>
              <a:srgbClr val="002060"/>
            </a:solidFill>
            <a:latin typeface="+mn-lt"/>
          </a:endParaRPr>
        </a:p>
      </dsp:txBody>
      <dsp:txXfrm>
        <a:off x="3788071" y="1255837"/>
        <a:ext cx="1487066" cy="1075853"/>
      </dsp:txXfrm>
    </dsp:sp>
    <dsp:sp modelId="{2BC5BB3E-440E-436B-B8AB-5F60C319C2E2}">
      <dsp:nvSpPr>
        <dsp:cNvPr id="0" name=""/>
        <dsp:cNvSpPr/>
      </dsp:nvSpPr>
      <dsp:spPr>
        <a:xfrm>
          <a:off x="5388851" y="1694263"/>
          <a:ext cx="170114" cy="199001"/>
        </a:xfrm>
        <a:prstGeom prst="mathPlus">
          <a:avLst/>
        </a:prstGeom>
        <a:solidFill>
          <a:schemeClr val="accent4">
            <a:hueOff val="6533927"/>
            <a:satOff val="-27185"/>
            <a:lumOff val="640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CL" sz="1600" kern="1200"/>
        </a:p>
      </dsp:txBody>
      <dsp:txXfrm>
        <a:off x="5388851" y="1734063"/>
        <a:ext cx="119080" cy="119401"/>
      </dsp:txXfrm>
    </dsp:sp>
    <dsp:sp modelId="{337109BB-62D8-4C8C-BC2E-E4D1BA6F34EB}">
      <dsp:nvSpPr>
        <dsp:cNvPr id="0" name=""/>
        <dsp:cNvSpPr/>
      </dsp:nvSpPr>
      <dsp:spPr>
        <a:xfrm>
          <a:off x="5629579" y="1222366"/>
          <a:ext cx="1554008" cy="1142795"/>
        </a:xfrm>
        <a:prstGeom prst="roundRect">
          <a:avLst>
            <a:gd name="adj" fmla="val 10000"/>
          </a:avLst>
        </a:prstGeom>
        <a:solidFill>
          <a:schemeClr val="accent4">
            <a:hueOff val="7350668"/>
            <a:satOff val="-30583"/>
            <a:lumOff val="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L" sz="1600" kern="1200" dirty="0">
              <a:solidFill>
                <a:srgbClr val="002060"/>
              </a:solidFill>
              <a:latin typeface="+mn-lt"/>
            </a:rPr>
            <a:t>Visita al Establecimiento educacional </a:t>
          </a:r>
        </a:p>
      </dsp:txBody>
      <dsp:txXfrm>
        <a:off x="5663050" y="1255837"/>
        <a:ext cx="1487066" cy="1075853"/>
      </dsp:txXfrm>
    </dsp:sp>
    <dsp:sp modelId="{40E89BFE-D65D-473C-8E9F-631F4EF38701}">
      <dsp:nvSpPr>
        <dsp:cNvPr id="0" name=""/>
        <dsp:cNvSpPr/>
      </dsp:nvSpPr>
      <dsp:spPr>
        <a:xfrm>
          <a:off x="7263829" y="1694263"/>
          <a:ext cx="170114" cy="199001"/>
        </a:xfrm>
        <a:prstGeom prst="mathPlus">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7263829" y="1734063"/>
        <a:ext cx="119080" cy="119401"/>
      </dsp:txXfrm>
    </dsp:sp>
    <dsp:sp modelId="{097E4D97-769A-4C8C-9F69-E45429B4F1FF}">
      <dsp:nvSpPr>
        <dsp:cNvPr id="0" name=""/>
        <dsp:cNvSpPr/>
      </dsp:nvSpPr>
      <dsp:spPr>
        <a:xfrm>
          <a:off x="7504557" y="1222366"/>
          <a:ext cx="1554008" cy="1142795"/>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L" sz="1600" kern="1200" dirty="0">
              <a:solidFill>
                <a:srgbClr val="002060"/>
              </a:solidFill>
              <a:latin typeface="+mn-lt"/>
            </a:rPr>
            <a:t>Registro y derivación de alertas sociales a OLN </a:t>
          </a:r>
        </a:p>
      </dsp:txBody>
      <dsp:txXfrm>
        <a:off x="7538028" y="1255837"/>
        <a:ext cx="1487066" cy="10758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BCA0F-DDD9-44FA-BECE-B4315B438B80}">
      <dsp:nvSpPr>
        <dsp:cNvPr id="0" name=""/>
        <dsp:cNvSpPr/>
      </dsp:nvSpPr>
      <dsp:spPr>
        <a:xfrm rot="5400000">
          <a:off x="2616641" y="1271326"/>
          <a:ext cx="1124378" cy="1280065"/>
        </a:xfrm>
        <a:prstGeom prst="bentUpArrow">
          <a:avLst>
            <a:gd name="adj1" fmla="val 32840"/>
            <a:gd name="adj2" fmla="val 25000"/>
            <a:gd name="adj3" fmla="val 35780"/>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BBE792-DA61-4235-B3C7-9BC8C96D3BD0}">
      <dsp:nvSpPr>
        <dsp:cNvPr id="0" name=""/>
        <dsp:cNvSpPr/>
      </dsp:nvSpPr>
      <dsp:spPr>
        <a:xfrm>
          <a:off x="2318749" y="24930"/>
          <a:ext cx="1892792" cy="1324893"/>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Transferencia MDSyF a FONASA Junio 2025 </a:t>
          </a:r>
          <a:endParaRPr lang="es-CL" sz="1600" kern="1200" dirty="0"/>
        </a:p>
      </dsp:txBody>
      <dsp:txXfrm>
        <a:off x="2383437" y="89618"/>
        <a:ext cx="1763416" cy="1195517"/>
      </dsp:txXfrm>
    </dsp:sp>
    <dsp:sp modelId="{83DDD584-60A4-43EF-A0F8-AF151CDA41AE}">
      <dsp:nvSpPr>
        <dsp:cNvPr id="0" name=""/>
        <dsp:cNvSpPr/>
      </dsp:nvSpPr>
      <dsp:spPr>
        <a:xfrm>
          <a:off x="4284234" y="506389"/>
          <a:ext cx="2842410" cy="334122"/>
        </a:xfrm>
        <a:prstGeom prst="rect">
          <a:avLst/>
        </a:prstGeom>
        <a:noFill/>
        <a:ln>
          <a:noFill/>
        </a:ln>
        <a:effectLst/>
      </dsp:spPr>
      <dsp:style>
        <a:lnRef idx="0">
          <a:scrgbClr r="0" g="0" b="0"/>
        </a:lnRef>
        <a:fillRef idx="0">
          <a:scrgbClr r="0" g="0" b="0"/>
        </a:fillRef>
        <a:effectRef idx="0">
          <a:scrgbClr r="0" g="0" b="0"/>
        </a:effectRef>
        <a:fontRef idx="minor"/>
      </dsp:style>
    </dsp:sp>
    <dsp:sp modelId="{DD9EB597-0623-4402-819F-B885C480278D}">
      <dsp:nvSpPr>
        <dsp:cNvPr id="0" name=""/>
        <dsp:cNvSpPr/>
      </dsp:nvSpPr>
      <dsp:spPr>
        <a:xfrm rot="5400000">
          <a:off x="4537752" y="2759619"/>
          <a:ext cx="1124378" cy="1280065"/>
        </a:xfrm>
        <a:prstGeom prst="bentUpArrow">
          <a:avLst>
            <a:gd name="adj1" fmla="val 32840"/>
            <a:gd name="adj2" fmla="val 25000"/>
            <a:gd name="adj3" fmla="val 35780"/>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27CD2F-115D-46D9-9022-6A7606FC7479}">
      <dsp:nvSpPr>
        <dsp:cNvPr id="0" name=""/>
        <dsp:cNvSpPr/>
      </dsp:nvSpPr>
      <dsp:spPr>
        <a:xfrm>
          <a:off x="4239860" y="1513222"/>
          <a:ext cx="1892792" cy="1324893"/>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Transferencia FONASA a Servicios de Salud Junio – Julio - Agosto</a:t>
          </a:r>
          <a:endParaRPr lang="es-CL" sz="1600" kern="1200" dirty="0"/>
        </a:p>
      </dsp:txBody>
      <dsp:txXfrm>
        <a:off x="4304548" y="1577910"/>
        <a:ext cx="1763416" cy="1195517"/>
      </dsp:txXfrm>
    </dsp:sp>
    <dsp:sp modelId="{565D8B0B-BA10-474D-86FB-0F4B368AFE2D}">
      <dsp:nvSpPr>
        <dsp:cNvPr id="0" name=""/>
        <dsp:cNvSpPr/>
      </dsp:nvSpPr>
      <dsp:spPr>
        <a:xfrm>
          <a:off x="6253480" y="1979336"/>
          <a:ext cx="2751759" cy="318916"/>
        </a:xfrm>
        <a:prstGeom prst="rect">
          <a:avLst/>
        </a:prstGeom>
        <a:noFill/>
        <a:ln>
          <a:noFill/>
        </a:ln>
        <a:effectLst/>
      </dsp:spPr>
      <dsp:style>
        <a:lnRef idx="0">
          <a:scrgbClr r="0" g="0" b="0"/>
        </a:lnRef>
        <a:fillRef idx="0">
          <a:scrgbClr r="0" g="0" b="0"/>
        </a:fillRef>
        <a:effectRef idx="0">
          <a:scrgbClr r="0" g="0" b="0"/>
        </a:effectRef>
        <a:fontRef idx="minor"/>
      </dsp:style>
    </dsp:sp>
    <dsp:sp modelId="{134221A5-07A1-4313-9391-10DC98467266}">
      <dsp:nvSpPr>
        <dsp:cNvPr id="0" name=""/>
        <dsp:cNvSpPr/>
      </dsp:nvSpPr>
      <dsp:spPr>
        <a:xfrm>
          <a:off x="6160972" y="3001514"/>
          <a:ext cx="1892792" cy="1324893"/>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Transferencia de Servicios de Salud a Comunas Junio – Julio - Agosto</a:t>
          </a:r>
          <a:endParaRPr lang="es-CL" sz="1600" kern="1200" dirty="0"/>
        </a:p>
      </dsp:txBody>
      <dsp:txXfrm>
        <a:off x="6225660" y="3066202"/>
        <a:ext cx="1763416" cy="11955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BD64B-06B6-455D-B8FC-3602C0948587}">
      <dsp:nvSpPr>
        <dsp:cNvPr id="0" name=""/>
        <dsp:cNvSpPr/>
      </dsp:nvSpPr>
      <dsp:spPr>
        <a:xfrm>
          <a:off x="0" y="40881"/>
          <a:ext cx="10972800" cy="57563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CL" sz="2400" kern="1200" dirty="0"/>
            <a:t>Acompañamiento a regularización del programa en comunas con convenio.</a:t>
          </a:r>
        </a:p>
      </dsp:txBody>
      <dsp:txXfrm>
        <a:off x="28100" y="68981"/>
        <a:ext cx="10916600" cy="519439"/>
      </dsp:txXfrm>
    </dsp:sp>
    <dsp:sp modelId="{E624BABA-04C7-4E5F-B753-EFB37547103D}">
      <dsp:nvSpPr>
        <dsp:cNvPr id="0" name=""/>
        <dsp:cNvSpPr/>
      </dsp:nvSpPr>
      <dsp:spPr>
        <a:xfrm>
          <a:off x="0" y="685641"/>
          <a:ext cx="10972800" cy="575639"/>
        </a:xfrm>
        <a:prstGeom prst="roundRect">
          <a:avLst/>
        </a:prstGeom>
        <a:solidFill>
          <a:schemeClr val="accent3">
            <a:hueOff val="451767"/>
            <a:satOff val="16667"/>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CL" sz="2400" kern="1200" dirty="0"/>
            <a:t>Formación de competencias para profesionales de APS.</a:t>
          </a:r>
        </a:p>
      </dsp:txBody>
      <dsp:txXfrm>
        <a:off x="28100" y="713741"/>
        <a:ext cx="10916600" cy="519439"/>
      </dsp:txXfrm>
    </dsp:sp>
    <dsp:sp modelId="{815EC083-1A4A-4C70-9BD5-F1C0BB8B8EDD}">
      <dsp:nvSpPr>
        <dsp:cNvPr id="0" name=""/>
        <dsp:cNvSpPr/>
      </dsp:nvSpPr>
      <dsp:spPr>
        <a:xfrm>
          <a:off x="0" y="1330401"/>
          <a:ext cx="10972800" cy="575639"/>
        </a:xfrm>
        <a:prstGeom prst="round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CL" sz="2400" kern="1200" dirty="0"/>
            <a:t>Definición de especificaciones de materiales e insumos para intervención clínica.</a:t>
          </a:r>
        </a:p>
      </dsp:txBody>
      <dsp:txXfrm>
        <a:off x="28100" y="1358501"/>
        <a:ext cx="10916600" cy="519439"/>
      </dsp:txXfrm>
    </dsp:sp>
    <dsp:sp modelId="{E7B1D02B-27EF-4A31-A159-8DF99E7FEBC6}">
      <dsp:nvSpPr>
        <dsp:cNvPr id="0" name=""/>
        <dsp:cNvSpPr/>
      </dsp:nvSpPr>
      <dsp:spPr>
        <a:xfrm>
          <a:off x="0" y="1975161"/>
          <a:ext cx="10972800" cy="575639"/>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CL" sz="2400" kern="1200" dirty="0"/>
            <a:t>Adquisición y distribución de materiales para el programa.</a:t>
          </a:r>
        </a:p>
      </dsp:txBody>
      <dsp:txXfrm>
        <a:off x="28100" y="2003261"/>
        <a:ext cx="10916600" cy="519439"/>
      </dsp:txXfrm>
    </dsp:sp>
    <dsp:sp modelId="{4CFC0F2B-BE88-4866-9EAD-97F719CD63E9}">
      <dsp:nvSpPr>
        <dsp:cNvPr id="0" name=""/>
        <dsp:cNvSpPr/>
      </dsp:nvSpPr>
      <dsp:spPr>
        <a:xfrm>
          <a:off x="0" y="2619921"/>
          <a:ext cx="10972800" cy="575639"/>
        </a:xfrm>
        <a:prstGeom prst="round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CL" sz="2400" kern="1200"/>
            <a:t>Difusión de protocolos intersectoriales y acompañamiento a la implementación local.</a:t>
          </a:r>
          <a:endParaRPr lang="es-CL" sz="2400" kern="1200" dirty="0"/>
        </a:p>
      </dsp:txBody>
      <dsp:txXfrm>
        <a:off x="28100" y="2648021"/>
        <a:ext cx="10916600" cy="519439"/>
      </dsp:txXfrm>
    </dsp:sp>
    <dsp:sp modelId="{A4C5A915-3A05-4FD3-B6BC-2E4D3EFC00F2}">
      <dsp:nvSpPr>
        <dsp:cNvPr id="0" name=""/>
        <dsp:cNvSpPr/>
      </dsp:nvSpPr>
      <dsp:spPr>
        <a:xfrm>
          <a:off x="0" y="3264681"/>
          <a:ext cx="10972800" cy="575639"/>
        </a:xfrm>
        <a:prstGeom prst="roundRect">
          <a:avLst/>
        </a:prstGeom>
        <a:solidFill>
          <a:schemeClr val="accent3">
            <a:hueOff val="2258833"/>
            <a:satOff val="83333"/>
            <a:lumOff val="-1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CL" sz="2400" kern="1200" dirty="0"/>
            <a:t>Revisión sectorial de ajustes normativos y orientaciones técnicas del programa.</a:t>
          </a:r>
        </a:p>
      </dsp:txBody>
      <dsp:txXfrm>
        <a:off x="28100" y="3292781"/>
        <a:ext cx="10916600" cy="519439"/>
      </dsp:txXfrm>
    </dsp:sp>
    <dsp:sp modelId="{464CDE27-CA3D-45A9-B9C6-4613E1A98C26}">
      <dsp:nvSpPr>
        <dsp:cNvPr id="0" name=""/>
        <dsp:cNvSpPr/>
      </dsp:nvSpPr>
      <dsp:spPr>
        <a:xfrm>
          <a:off x="0" y="3909441"/>
          <a:ext cx="10972800" cy="575639"/>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CL" sz="2400" kern="1200" dirty="0"/>
            <a:t>Articulación SSOO y Abriendo Caminos.</a:t>
          </a:r>
        </a:p>
      </dsp:txBody>
      <dsp:txXfrm>
        <a:off x="28100" y="3937541"/>
        <a:ext cx="10916600" cy="5194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43398-7F30-4250-BF9A-A55F294AE076}">
      <dsp:nvSpPr>
        <dsp:cNvPr id="0" name=""/>
        <dsp:cNvSpPr/>
      </dsp:nvSpPr>
      <dsp:spPr>
        <a:xfrm>
          <a:off x="389965" y="1089611"/>
          <a:ext cx="3005531" cy="24789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CL" sz="1600" kern="1200" dirty="0"/>
            <a:t>Pesquisa y derivación de casos a salud según protocolos</a:t>
          </a:r>
        </a:p>
        <a:p>
          <a:pPr marL="171450" lvl="1" indent="-171450" algn="l" defTabSz="711200">
            <a:lnSpc>
              <a:spcPct val="90000"/>
            </a:lnSpc>
            <a:spcBef>
              <a:spcPct val="0"/>
            </a:spcBef>
            <a:spcAft>
              <a:spcPct val="15000"/>
            </a:spcAft>
            <a:buChar char="•"/>
          </a:pPr>
          <a:r>
            <a:rPr lang="es-CL" sz="1600" kern="1200" dirty="0"/>
            <a:t>Acciones preventivas y de apoyo a intervención en el establecimiento educativo</a:t>
          </a:r>
        </a:p>
        <a:p>
          <a:pPr marL="171450" lvl="1" indent="-171450" algn="l" defTabSz="711200">
            <a:lnSpc>
              <a:spcPct val="90000"/>
            </a:lnSpc>
            <a:spcBef>
              <a:spcPct val="0"/>
            </a:spcBef>
            <a:spcAft>
              <a:spcPct val="15000"/>
            </a:spcAft>
            <a:buChar char="•"/>
          </a:pPr>
          <a:r>
            <a:rPr lang="es-ES" sz="1600" kern="1200" dirty="0"/>
            <a:t>Apoyo adherencia a tratamiento en salud</a:t>
          </a:r>
          <a:endParaRPr lang="es-CL" sz="1600" kern="1200" dirty="0"/>
        </a:p>
      </dsp:txBody>
      <dsp:txXfrm>
        <a:off x="447012" y="1146658"/>
        <a:ext cx="2891437" cy="1833640"/>
      </dsp:txXfrm>
    </dsp:sp>
    <dsp:sp modelId="{958DCF9B-9980-4E13-B3BE-199E2CABF3F8}">
      <dsp:nvSpPr>
        <dsp:cNvPr id="0" name=""/>
        <dsp:cNvSpPr/>
      </dsp:nvSpPr>
      <dsp:spPr>
        <a:xfrm>
          <a:off x="2304450" y="1581115"/>
          <a:ext cx="3526480" cy="3526480"/>
        </a:xfrm>
        <a:prstGeom prst="leftCircularArrow">
          <a:avLst>
            <a:gd name="adj1" fmla="val 3572"/>
            <a:gd name="adj2" fmla="val 444023"/>
            <a:gd name="adj3" fmla="val 2448914"/>
            <a:gd name="adj4" fmla="val 9253870"/>
            <a:gd name="adj5" fmla="val 416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DBBC65-63BC-451B-9620-5ED7DDAF4AE4}">
      <dsp:nvSpPr>
        <dsp:cNvPr id="0" name=""/>
        <dsp:cNvSpPr/>
      </dsp:nvSpPr>
      <dsp:spPr>
        <a:xfrm>
          <a:off x="1057861" y="3237792"/>
          <a:ext cx="2671583" cy="10624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marL="0" lvl="0" indent="0" algn="ctr" defTabSz="1955800">
            <a:lnSpc>
              <a:spcPct val="90000"/>
            </a:lnSpc>
            <a:spcBef>
              <a:spcPct val="0"/>
            </a:spcBef>
            <a:spcAft>
              <a:spcPct val="35000"/>
            </a:spcAft>
            <a:buNone/>
          </a:pPr>
          <a:r>
            <a:rPr lang="es-CL" sz="4400" kern="1200" dirty="0"/>
            <a:t>Educación</a:t>
          </a:r>
        </a:p>
      </dsp:txBody>
      <dsp:txXfrm>
        <a:off x="1088978" y="3268909"/>
        <a:ext cx="2609349" cy="1000166"/>
      </dsp:txXfrm>
    </dsp:sp>
    <dsp:sp modelId="{41EAD824-9F2B-4ECE-BE69-D1B5E8EA764C}">
      <dsp:nvSpPr>
        <dsp:cNvPr id="0" name=""/>
        <dsp:cNvSpPr/>
      </dsp:nvSpPr>
      <dsp:spPr>
        <a:xfrm>
          <a:off x="4364939" y="1037258"/>
          <a:ext cx="3005531" cy="334936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CL" sz="1600" kern="1200" dirty="0"/>
            <a:t>Recepción y retroalimentación derivaciones</a:t>
          </a:r>
        </a:p>
        <a:p>
          <a:pPr marL="171450" lvl="1" indent="-171450" algn="l" defTabSz="711200">
            <a:lnSpc>
              <a:spcPct val="90000"/>
            </a:lnSpc>
            <a:spcBef>
              <a:spcPct val="0"/>
            </a:spcBef>
            <a:spcAft>
              <a:spcPct val="15000"/>
            </a:spcAft>
            <a:buChar char="•"/>
          </a:pPr>
          <a:r>
            <a:rPr lang="es-CL" sz="1600" kern="1200" dirty="0"/>
            <a:t>Evaluación diagnostica</a:t>
          </a:r>
        </a:p>
        <a:p>
          <a:pPr marL="171450" lvl="1" indent="-171450" algn="l" defTabSz="711200">
            <a:lnSpc>
              <a:spcPct val="90000"/>
            </a:lnSpc>
            <a:spcBef>
              <a:spcPct val="0"/>
            </a:spcBef>
            <a:spcAft>
              <a:spcPct val="15000"/>
            </a:spcAft>
            <a:buChar char="•"/>
          </a:pPr>
          <a:r>
            <a:rPr lang="es-CL" sz="1600" kern="1200" dirty="0"/>
            <a:t>Intervención clínica  individual/grupal</a:t>
          </a:r>
        </a:p>
        <a:p>
          <a:pPr marL="171450" lvl="1" indent="-171450" algn="l" defTabSz="711200">
            <a:lnSpc>
              <a:spcPct val="90000"/>
            </a:lnSpc>
            <a:spcBef>
              <a:spcPct val="0"/>
            </a:spcBef>
            <a:spcAft>
              <a:spcPct val="15000"/>
            </a:spcAft>
            <a:buChar char="•"/>
          </a:pPr>
          <a:r>
            <a:rPr lang="es-ES" sz="1600" kern="1200" dirty="0"/>
            <a:t>Visita al establecimiento educacional</a:t>
          </a:r>
          <a:endParaRPr lang="es-CL" sz="1600" kern="1200" dirty="0"/>
        </a:p>
        <a:p>
          <a:pPr marL="171450" lvl="1" indent="-171450" algn="l" defTabSz="711200">
            <a:lnSpc>
              <a:spcPct val="90000"/>
            </a:lnSpc>
            <a:spcBef>
              <a:spcPct val="0"/>
            </a:spcBef>
            <a:spcAft>
              <a:spcPct val="15000"/>
            </a:spcAft>
            <a:buChar char="•"/>
          </a:pPr>
          <a:r>
            <a:rPr lang="es-CL" sz="1600" kern="1200" dirty="0"/>
            <a:t>Pesquisa alertas sociales</a:t>
          </a:r>
        </a:p>
        <a:p>
          <a:pPr marL="171450" lvl="1" indent="-171450" algn="l" defTabSz="711200">
            <a:lnSpc>
              <a:spcPct val="90000"/>
            </a:lnSpc>
            <a:spcBef>
              <a:spcPct val="0"/>
            </a:spcBef>
            <a:spcAft>
              <a:spcPct val="15000"/>
            </a:spcAft>
            <a:buChar char="•"/>
          </a:pPr>
          <a:r>
            <a:rPr lang="es-CL" sz="1600" kern="1200" dirty="0"/>
            <a:t>Registro en SRDM </a:t>
          </a:r>
        </a:p>
      </dsp:txBody>
      <dsp:txXfrm>
        <a:off x="4442017" y="1832057"/>
        <a:ext cx="2851375" cy="2477486"/>
      </dsp:txXfrm>
    </dsp:sp>
    <dsp:sp modelId="{1F291C15-76F4-4A4B-81B8-639040598699}">
      <dsp:nvSpPr>
        <dsp:cNvPr id="0" name=""/>
        <dsp:cNvSpPr/>
      </dsp:nvSpPr>
      <dsp:spPr>
        <a:xfrm>
          <a:off x="6397158" y="58063"/>
          <a:ext cx="3865523" cy="3865523"/>
        </a:xfrm>
        <a:prstGeom prst="circularArrow">
          <a:avLst>
            <a:gd name="adj1" fmla="val 3259"/>
            <a:gd name="adj2" fmla="val 402069"/>
            <a:gd name="adj3" fmla="val 19278082"/>
            <a:gd name="adj4" fmla="val 12431172"/>
            <a:gd name="adj5" fmla="val 380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F9C606-F4EC-4B48-9177-9CA3DCF897A4}">
      <dsp:nvSpPr>
        <dsp:cNvPr id="0" name=""/>
        <dsp:cNvSpPr/>
      </dsp:nvSpPr>
      <dsp:spPr>
        <a:xfrm>
          <a:off x="4997250" y="755748"/>
          <a:ext cx="2671583" cy="10624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marL="0" lvl="0" indent="0" algn="ctr" defTabSz="1955800">
            <a:lnSpc>
              <a:spcPct val="90000"/>
            </a:lnSpc>
            <a:spcBef>
              <a:spcPct val="0"/>
            </a:spcBef>
            <a:spcAft>
              <a:spcPct val="35000"/>
            </a:spcAft>
            <a:buNone/>
          </a:pPr>
          <a:r>
            <a:rPr lang="es-CL" sz="4400" kern="1200" dirty="0"/>
            <a:t>Salud</a:t>
          </a:r>
        </a:p>
      </dsp:txBody>
      <dsp:txXfrm>
        <a:off x="5028367" y="786865"/>
        <a:ext cx="2609349" cy="1000166"/>
      </dsp:txXfrm>
    </dsp:sp>
    <dsp:sp modelId="{AB49E2B9-1136-4212-AD81-8801F359C9BF}">
      <dsp:nvSpPr>
        <dsp:cNvPr id="0" name=""/>
        <dsp:cNvSpPr/>
      </dsp:nvSpPr>
      <dsp:spPr>
        <a:xfrm>
          <a:off x="8268743" y="1155823"/>
          <a:ext cx="3005531" cy="24789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CL" sz="1600" kern="1200" dirty="0"/>
            <a:t>Gestión integrada de casos en OLN según alertas/alarmas SRDM - GSL </a:t>
          </a:r>
        </a:p>
        <a:p>
          <a:pPr marL="171450" lvl="1" indent="-171450" algn="l" defTabSz="711200">
            <a:lnSpc>
              <a:spcPct val="90000"/>
            </a:lnSpc>
            <a:spcBef>
              <a:spcPct val="0"/>
            </a:spcBef>
            <a:spcAft>
              <a:spcPct val="15000"/>
            </a:spcAft>
            <a:buChar char="•"/>
          </a:pPr>
          <a:r>
            <a:rPr lang="es-CL" sz="1600" kern="1200" dirty="0"/>
            <a:t>Fortalece contextos de cuidado</a:t>
          </a:r>
        </a:p>
        <a:p>
          <a:pPr marL="171450" lvl="1" indent="-171450" algn="l" defTabSz="711200">
            <a:lnSpc>
              <a:spcPct val="90000"/>
            </a:lnSpc>
            <a:spcBef>
              <a:spcPct val="0"/>
            </a:spcBef>
            <a:spcAft>
              <a:spcPct val="15000"/>
            </a:spcAft>
            <a:buChar char="•"/>
          </a:pPr>
          <a:r>
            <a:rPr lang="es-CL" sz="1600" kern="1200" dirty="0"/>
            <a:t>Articulación intersectorial local/regional en marco de Sistema de Garantías y Mesa de Articulación Interinstitucional</a:t>
          </a:r>
        </a:p>
      </dsp:txBody>
      <dsp:txXfrm>
        <a:off x="8325790" y="1212870"/>
        <a:ext cx="2891437" cy="1833640"/>
      </dsp:txXfrm>
    </dsp:sp>
    <dsp:sp modelId="{C9D4B27C-C2C9-4064-A007-80BE007BE41C}">
      <dsp:nvSpPr>
        <dsp:cNvPr id="0" name=""/>
        <dsp:cNvSpPr/>
      </dsp:nvSpPr>
      <dsp:spPr>
        <a:xfrm>
          <a:off x="9029396" y="3635353"/>
          <a:ext cx="2671583" cy="10624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marL="0" lvl="0" indent="0" algn="ctr" defTabSz="1955800">
            <a:lnSpc>
              <a:spcPct val="90000"/>
            </a:lnSpc>
            <a:spcBef>
              <a:spcPct val="0"/>
            </a:spcBef>
            <a:spcAft>
              <a:spcPct val="35000"/>
            </a:spcAft>
            <a:buNone/>
          </a:pPr>
          <a:r>
            <a:rPr lang="es-CL" sz="4400" kern="1200" dirty="0"/>
            <a:t>Social</a:t>
          </a:r>
        </a:p>
      </dsp:txBody>
      <dsp:txXfrm>
        <a:off x="9060513" y="3666470"/>
        <a:ext cx="2609349" cy="10001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76232-F1D6-4F6F-8BD0-46C74ABE6870}">
      <dsp:nvSpPr>
        <dsp:cNvPr id="0" name=""/>
        <dsp:cNvSpPr/>
      </dsp:nvSpPr>
      <dsp:spPr>
        <a:xfrm>
          <a:off x="0" y="601808"/>
          <a:ext cx="11903006" cy="655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ADEF74-C232-44D2-B618-E3213608C3C5}">
      <dsp:nvSpPr>
        <dsp:cNvPr id="0" name=""/>
        <dsp:cNvSpPr/>
      </dsp:nvSpPr>
      <dsp:spPr>
        <a:xfrm>
          <a:off x="540517" y="113903"/>
          <a:ext cx="11353664" cy="89149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934" tIns="0" rIns="314934" bIns="0" numCol="1" spcCol="1270" anchor="ctr" anchorCtr="0">
          <a:noAutofit/>
        </a:bodyPr>
        <a:lstStyle/>
        <a:p>
          <a:pPr marL="0" lvl="0" indent="0" algn="l" defTabSz="889000">
            <a:lnSpc>
              <a:spcPct val="90000"/>
            </a:lnSpc>
            <a:spcBef>
              <a:spcPct val="0"/>
            </a:spcBef>
            <a:spcAft>
              <a:spcPct val="35000"/>
            </a:spcAft>
            <a:buNone/>
          </a:pPr>
          <a:r>
            <a:rPr lang="es-ES" sz="2000" kern="1200" dirty="0"/>
            <a:t>Incorporación activa del tramo 3 y 4 años, actualización OOTT, apropiación del protocolo de derivación en jardines infantiles y coordinación en marco de las Mesas de Articulación Intersectorial (MAIS)</a:t>
          </a:r>
          <a:endParaRPr lang="es-CL" sz="2000" kern="1200" dirty="0"/>
        </a:p>
      </dsp:txBody>
      <dsp:txXfrm>
        <a:off x="584036" y="157422"/>
        <a:ext cx="11266626" cy="804459"/>
      </dsp:txXfrm>
    </dsp:sp>
    <dsp:sp modelId="{8E3889DB-150C-4B6A-9A60-72B5B3343495}">
      <dsp:nvSpPr>
        <dsp:cNvPr id="0" name=""/>
        <dsp:cNvSpPr/>
      </dsp:nvSpPr>
      <dsp:spPr>
        <a:xfrm>
          <a:off x="0" y="1781168"/>
          <a:ext cx="11903006" cy="655200"/>
        </a:xfrm>
        <a:prstGeom prst="rect">
          <a:avLst/>
        </a:prstGeom>
        <a:solidFill>
          <a:schemeClr val="lt1">
            <a:alpha val="90000"/>
            <a:hueOff val="0"/>
            <a:satOff val="0"/>
            <a:lumOff val="0"/>
            <a:alphaOff val="0"/>
          </a:schemeClr>
        </a:solidFill>
        <a:ln w="12700" cap="flat" cmpd="sng" algn="ctr">
          <a:solidFill>
            <a:schemeClr val="accent4">
              <a:hueOff val="3266964"/>
              <a:satOff val="-13592"/>
              <a:lumOff val="3203"/>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B69D3A-0037-4170-997F-1E13EA346A17}">
      <dsp:nvSpPr>
        <dsp:cNvPr id="0" name=""/>
        <dsp:cNvSpPr/>
      </dsp:nvSpPr>
      <dsp:spPr>
        <a:xfrm>
          <a:off x="584107" y="1431432"/>
          <a:ext cx="11314722" cy="767520"/>
        </a:xfrm>
        <a:prstGeom prst="round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934" tIns="0" rIns="314934" bIns="0" numCol="1" spcCol="1270" anchor="ctr" anchorCtr="0">
          <a:noAutofit/>
        </a:bodyPr>
        <a:lstStyle/>
        <a:p>
          <a:pPr marL="0" lvl="0" indent="0" algn="l" defTabSz="889000">
            <a:lnSpc>
              <a:spcPct val="90000"/>
            </a:lnSpc>
            <a:spcBef>
              <a:spcPct val="0"/>
            </a:spcBef>
            <a:spcAft>
              <a:spcPct val="35000"/>
            </a:spcAft>
            <a:buNone/>
          </a:pPr>
          <a:r>
            <a:rPr lang="es-ES" sz="2000" kern="1200" dirty="0"/>
            <a:t>Implementación modificaciones PRAPS PASMI 2025, en especial las relativas al registro en SRDM y gestión de alertas sociales pesquisadas por salud en OLN/GSL</a:t>
          </a:r>
          <a:endParaRPr lang="es-CL" sz="2000" kern="1200" dirty="0"/>
        </a:p>
      </dsp:txBody>
      <dsp:txXfrm>
        <a:off x="621574" y="1468899"/>
        <a:ext cx="11239788" cy="692586"/>
      </dsp:txXfrm>
    </dsp:sp>
    <dsp:sp modelId="{EFC4570E-694A-4329-9780-E27ECDED8E7C}">
      <dsp:nvSpPr>
        <dsp:cNvPr id="0" name=""/>
        <dsp:cNvSpPr/>
      </dsp:nvSpPr>
      <dsp:spPr>
        <a:xfrm>
          <a:off x="0" y="2960528"/>
          <a:ext cx="11903006" cy="655200"/>
        </a:xfrm>
        <a:prstGeom prst="rect">
          <a:avLst/>
        </a:prstGeom>
        <a:solidFill>
          <a:schemeClr val="lt1">
            <a:alpha val="90000"/>
            <a:hueOff val="0"/>
            <a:satOff val="0"/>
            <a:lumOff val="0"/>
            <a:alphaOff val="0"/>
          </a:schemeClr>
        </a:solidFill>
        <a:ln w="12700" cap="flat" cmpd="sng" algn="ctr">
          <a:solidFill>
            <a:schemeClr val="accent4">
              <a:hueOff val="6533927"/>
              <a:satOff val="-27185"/>
              <a:lumOff val="6405"/>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907E3A-7607-4C94-9CC6-CF3E531184D5}">
      <dsp:nvSpPr>
        <dsp:cNvPr id="0" name=""/>
        <dsp:cNvSpPr/>
      </dsp:nvSpPr>
      <dsp:spPr>
        <a:xfrm>
          <a:off x="566671" y="2576768"/>
          <a:ext cx="11333417" cy="767520"/>
        </a:xfrm>
        <a:prstGeom prst="round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934" tIns="0" rIns="314934" bIns="0" numCol="1" spcCol="1270" anchor="ctr" anchorCtr="0">
          <a:noAutofit/>
        </a:bodyPr>
        <a:lstStyle/>
        <a:p>
          <a:pPr marL="0" lvl="0" indent="0" algn="l" defTabSz="889000">
            <a:lnSpc>
              <a:spcPct val="90000"/>
            </a:lnSpc>
            <a:spcBef>
              <a:spcPct val="0"/>
            </a:spcBef>
            <a:spcAft>
              <a:spcPct val="35000"/>
            </a:spcAft>
            <a:buNone/>
          </a:pPr>
          <a:r>
            <a:rPr lang="es-ES" sz="2000" kern="1200" dirty="0"/>
            <a:t>Ejecución estudio de evaluación resultados PASMI (Indicador 2 propósito)</a:t>
          </a:r>
          <a:endParaRPr lang="es-CL" sz="2000" kern="1200" dirty="0"/>
        </a:p>
      </dsp:txBody>
      <dsp:txXfrm>
        <a:off x="604138" y="2614235"/>
        <a:ext cx="11258483" cy="692586"/>
      </dsp:txXfrm>
    </dsp:sp>
    <dsp:sp modelId="{1EB41DAF-FB3B-4615-B215-DEEC1B605CEA}">
      <dsp:nvSpPr>
        <dsp:cNvPr id="0" name=""/>
        <dsp:cNvSpPr/>
      </dsp:nvSpPr>
      <dsp:spPr>
        <a:xfrm>
          <a:off x="0" y="4590138"/>
          <a:ext cx="11903006" cy="655200"/>
        </a:xfrm>
        <a:prstGeom prst="rect">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F2B8B7-743B-4AD5-8911-4699B3D2E0F3}">
      <dsp:nvSpPr>
        <dsp:cNvPr id="0" name=""/>
        <dsp:cNvSpPr/>
      </dsp:nvSpPr>
      <dsp:spPr>
        <a:xfrm>
          <a:off x="525542" y="3728566"/>
          <a:ext cx="11333417" cy="1217770"/>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934" tIns="0" rIns="314934" bIns="0" numCol="1" spcCol="1270" anchor="ctr" anchorCtr="0">
          <a:noAutofit/>
        </a:bodyPr>
        <a:lstStyle/>
        <a:p>
          <a:pPr marL="0" lvl="0" indent="0" algn="l" defTabSz="889000">
            <a:lnSpc>
              <a:spcPct val="90000"/>
            </a:lnSpc>
            <a:spcBef>
              <a:spcPct val="0"/>
            </a:spcBef>
            <a:spcAft>
              <a:spcPct val="35000"/>
            </a:spcAft>
            <a:buNone/>
          </a:pPr>
          <a:r>
            <a:rPr lang="es-ES" sz="2000" kern="1200" dirty="0"/>
            <a:t>Profundización análisis de género y acompañamiento reforzado en regiones/comunas con mayores inequidades en pesquisa y acceso </a:t>
          </a:r>
          <a:endParaRPr lang="es-CL" sz="2000" kern="1200" dirty="0"/>
        </a:p>
      </dsp:txBody>
      <dsp:txXfrm>
        <a:off x="584989" y="3788013"/>
        <a:ext cx="11214523" cy="10988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7298F-D65A-4F05-A513-8963A5026558}">
      <dsp:nvSpPr>
        <dsp:cNvPr id="0" name=""/>
        <dsp:cNvSpPr/>
      </dsp:nvSpPr>
      <dsp:spPr>
        <a:xfrm>
          <a:off x="0" y="256250"/>
          <a:ext cx="12191120" cy="806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084D98-C308-4898-B5D5-87645A9ABFE3}">
      <dsp:nvSpPr>
        <dsp:cNvPr id="0" name=""/>
        <dsp:cNvSpPr/>
      </dsp:nvSpPr>
      <dsp:spPr>
        <a:xfrm>
          <a:off x="580387" y="78715"/>
          <a:ext cx="11607744" cy="6498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2557" tIns="0" rIns="322557" bIns="0" numCol="1" spcCol="1270" anchor="ctr" anchorCtr="0">
          <a:noAutofit/>
        </a:bodyPr>
        <a:lstStyle/>
        <a:p>
          <a:pPr marL="0" lvl="0" indent="0" algn="l" defTabSz="1066800">
            <a:lnSpc>
              <a:spcPct val="90000"/>
            </a:lnSpc>
            <a:spcBef>
              <a:spcPct val="0"/>
            </a:spcBef>
            <a:spcAft>
              <a:spcPct val="35000"/>
            </a:spcAft>
            <a:buNone/>
          </a:pPr>
          <a:r>
            <a:rPr lang="es-ES" sz="2400" kern="1200" dirty="0"/>
            <a:t>Finalización de transferencias a comunas en Agosto 2025 (83% ya transferido)</a:t>
          </a:r>
          <a:endParaRPr lang="es-CL" sz="1800" kern="1200" dirty="0"/>
        </a:p>
      </dsp:txBody>
      <dsp:txXfrm>
        <a:off x="612110" y="110438"/>
        <a:ext cx="11544298" cy="586409"/>
      </dsp:txXfrm>
    </dsp:sp>
    <dsp:sp modelId="{17C17F8F-AEB2-4722-B66D-B6D65F07E98C}">
      <dsp:nvSpPr>
        <dsp:cNvPr id="0" name=""/>
        <dsp:cNvSpPr/>
      </dsp:nvSpPr>
      <dsp:spPr>
        <a:xfrm>
          <a:off x="0" y="1707770"/>
          <a:ext cx="12191120" cy="806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31A13-144E-4F80-BCF0-5A909BF8E1D4}">
      <dsp:nvSpPr>
        <dsp:cNvPr id="0" name=""/>
        <dsp:cNvSpPr/>
      </dsp:nvSpPr>
      <dsp:spPr>
        <a:xfrm>
          <a:off x="583375" y="1227062"/>
          <a:ext cx="11607744" cy="9446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2557" tIns="0" rIns="322557" bIns="0" numCol="1" spcCol="1270" anchor="ctr" anchorCtr="0">
          <a:noAutofit/>
        </a:bodyPr>
        <a:lstStyle/>
        <a:p>
          <a:pPr marL="0" lvl="0" indent="0" algn="l" defTabSz="889000">
            <a:lnSpc>
              <a:spcPct val="90000"/>
            </a:lnSpc>
            <a:spcBef>
              <a:spcPct val="0"/>
            </a:spcBef>
            <a:spcAft>
              <a:spcPct val="35000"/>
            </a:spcAft>
            <a:buNone/>
          </a:pPr>
          <a:r>
            <a:rPr lang="es-ES" sz="2000" kern="1200" dirty="0"/>
            <a:t>Monitoreo y apoyo al registro SRDM PASMI – </a:t>
          </a:r>
          <a:r>
            <a:rPr lang="es-ES" sz="2000" b="1" kern="1200" dirty="0">
              <a:solidFill>
                <a:srgbClr val="FFFF00"/>
              </a:solidFill>
              <a:effectLst>
                <a:outerShdw blurRad="38100" dist="38100" dir="2700000" algn="tl">
                  <a:srgbClr val="000000">
                    <a:alpha val="43137"/>
                  </a:srgbClr>
                </a:outerShdw>
              </a:effectLst>
            </a:rPr>
            <a:t>Integración SRDM con GSL </a:t>
          </a:r>
          <a:r>
            <a:rPr lang="es-ES" sz="2000" kern="1200" dirty="0"/>
            <a:t>para gestión oportuna de alarmas/alertas en OLN (Septiembre 2025)</a:t>
          </a:r>
          <a:endParaRPr lang="es-CL" sz="2000" kern="1200" dirty="0"/>
        </a:p>
      </dsp:txBody>
      <dsp:txXfrm>
        <a:off x="629489" y="1273176"/>
        <a:ext cx="11515516" cy="852412"/>
      </dsp:txXfrm>
    </dsp:sp>
    <dsp:sp modelId="{9F42E63B-7024-48A3-9B81-E13576913EBB}">
      <dsp:nvSpPr>
        <dsp:cNvPr id="0" name=""/>
        <dsp:cNvSpPr/>
      </dsp:nvSpPr>
      <dsp:spPr>
        <a:xfrm>
          <a:off x="0" y="3159290"/>
          <a:ext cx="12191120" cy="806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DB5343-93E4-42DF-89A0-C7C7141EA1CC}">
      <dsp:nvSpPr>
        <dsp:cNvPr id="0" name=""/>
        <dsp:cNvSpPr/>
      </dsp:nvSpPr>
      <dsp:spPr>
        <a:xfrm>
          <a:off x="580387" y="2686970"/>
          <a:ext cx="11607744" cy="9446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2557" tIns="0" rIns="322557" bIns="0" numCol="1" spcCol="1270" anchor="ctr" anchorCtr="0">
          <a:noAutofit/>
        </a:bodyPr>
        <a:lstStyle/>
        <a:p>
          <a:pPr marL="0" lvl="0" indent="0" algn="l" defTabSz="889000">
            <a:lnSpc>
              <a:spcPct val="90000"/>
            </a:lnSpc>
            <a:spcBef>
              <a:spcPct val="0"/>
            </a:spcBef>
            <a:spcAft>
              <a:spcPct val="35000"/>
            </a:spcAft>
            <a:buNone/>
          </a:pPr>
          <a:r>
            <a:rPr lang="es-ES" sz="2000" kern="1200" dirty="0"/>
            <a:t>Calendario de </a:t>
          </a:r>
          <a:r>
            <a:rPr lang="es-ES" sz="2000" kern="1200" dirty="0" err="1"/>
            <a:t>VC’s</a:t>
          </a:r>
          <a:r>
            <a:rPr lang="es-ES" sz="2000" kern="1200" dirty="0"/>
            <a:t> de </a:t>
          </a:r>
          <a:r>
            <a:rPr lang="es-ES" sz="2000" b="1" kern="1200" dirty="0"/>
            <a:t>Acompañamiento Técnico Tripartito </a:t>
          </a:r>
          <a:r>
            <a:rPr lang="es-ES" sz="2000" kern="1200" dirty="0"/>
            <a:t>local, regional y nacional; con foco en </a:t>
          </a:r>
          <a:r>
            <a:rPr lang="es-ES" sz="2000" b="1" kern="1200" dirty="0"/>
            <a:t>abordaje intersectorial de casos locales </a:t>
          </a:r>
          <a:r>
            <a:rPr lang="es-ES" sz="2000" kern="1200" dirty="0"/>
            <a:t>(</a:t>
          </a:r>
          <a:r>
            <a:rPr lang="es-ES" sz="2000" u="sng" kern="1200" dirty="0"/>
            <a:t>anonimizados</a:t>
          </a:r>
          <a:r>
            <a:rPr lang="es-ES" sz="2000" kern="1200" dirty="0"/>
            <a:t>), para identificar facilitadores / obstaculizadores que puedan incidir en resultados de las intervenciones en niños y niñas atendidos</a:t>
          </a:r>
          <a:endParaRPr lang="es-CL" sz="2000" kern="1200" dirty="0"/>
        </a:p>
      </dsp:txBody>
      <dsp:txXfrm>
        <a:off x="626501" y="2733084"/>
        <a:ext cx="11515516" cy="852412"/>
      </dsp:txXfrm>
    </dsp:sp>
    <dsp:sp modelId="{24BAFD73-F37B-416F-AC1C-C0FE24D43C39}">
      <dsp:nvSpPr>
        <dsp:cNvPr id="0" name=""/>
        <dsp:cNvSpPr/>
      </dsp:nvSpPr>
      <dsp:spPr>
        <a:xfrm>
          <a:off x="0" y="4610810"/>
          <a:ext cx="12191120" cy="806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397EAF-FF53-4BDF-986D-07F8A167543E}">
      <dsp:nvSpPr>
        <dsp:cNvPr id="0" name=""/>
        <dsp:cNvSpPr/>
      </dsp:nvSpPr>
      <dsp:spPr>
        <a:xfrm>
          <a:off x="580387" y="4138490"/>
          <a:ext cx="11607744" cy="9446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2557" tIns="0" rIns="322557" bIns="0" numCol="1" spcCol="1270" anchor="ctr" anchorCtr="0">
          <a:noAutofit/>
        </a:bodyPr>
        <a:lstStyle/>
        <a:p>
          <a:pPr marL="0" lvl="0" indent="0" algn="l" defTabSz="889000">
            <a:lnSpc>
              <a:spcPct val="90000"/>
            </a:lnSpc>
            <a:spcBef>
              <a:spcPct val="0"/>
            </a:spcBef>
            <a:spcAft>
              <a:spcPct val="35000"/>
            </a:spcAft>
            <a:buNone/>
          </a:pPr>
          <a:r>
            <a:rPr lang="es-ES" sz="2000" b="1" kern="1200" dirty="0">
              <a:solidFill>
                <a:schemeClr val="bg1"/>
              </a:solidFill>
            </a:rPr>
            <a:t>Encuesta online </a:t>
          </a:r>
          <a:r>
            <a:rPr lang="es-ES" sz="2000" b="1" kern="1200" dirty="0"/>
            <a:t>intersectorial</a:t>
          </a:r>
          <a:r>
            <a:rPr lang="es-ES" sz="2000" kern="1200" dirty="0"/>
            <a:t> de percepción en salud mental infantil, necesidades de acompañamiento y capacitación (Agosto 2025)</a:t>
          </a:r>
          <a:endParaRPr lang="es-CL" sz="2000" kern="1200" dirty="0"/>
        </a:p>
      </dsp:txBody>
      <dsp:txXfrm>
        <a:off x="626501" y="4184604"/>
        <a:ext cx="11515516" cy="852412"/>
      </dsp:txXfrm>
    </dsp:sp>
  </dsp:spTree>
</dsp:drawing>
</file>

<file path=ppt/diagrams/layout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0.22162</cdr:x>
      <cdr:y>0.27819</cdr:y>
    </cdr:from>
    <cdr:to>
      <cdr:x>0.65912</cdr:x>
      <cdr:y>0.36228</cdr:y>
    </cdr:to>
    <cdr:sp macro="" textlink="">
      <cdr:nvSpPr>
        <cdr:cNvPr id="2" name="CuadroTexto 8">
          <a:extLst xmlns:a="http://schemas.openxmlformats.org/drawingml/2006/main">
            <a:ext uri="{FF2B5EF4-FFF2-40B4-BE49-F238E27FC236}">
              <a16:creationId xmlns:a16="http://schemas.microsoft.com/office/drawing/2014/main" id="{5FAA2BA2-F603-359D-F790-BF1F0C8D7308}"/>
            </a:ext>
          </a:extLst>
        </cdr:cNvPr>
        <cdr:cNvSpPr txBox="1"/>
      </cdr:nvSpPr>
      <cdr:spPr>
        <a:xfrm xmlns:a="http://schemas.openxmlformats.org/drawingml/2006/main" rot="19935615">
          <a:off x="1362764" y="1221768"/>
          <a:ext cx="2690191" cy="369332"/>
        </a:xfrm>
        <a:prstGeom xmlns:a="http://schemas.openxmlformats.org/drawingml/2006/main" prst="rect">
          <a:avLst/>
        </a:prstGeom>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wrap="square" rtlCol="0">
          <a:spAutoFit/>
        </a:bodyPr>
        <a:lstStyle xmlns:a="http://schemas.openxmlformats.org/drawingml/2006/main">
          <a:defPPr>
            <a:defRPr lang="es-C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es-ES" dirty="0"/>
            <a:t>Aumenta</a:t>
          </a:r>
          <a:endParaRPr lang="es-CL"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DF185E-F753-4354-99CC-3F7180668C6C}" type="datetimeFigureOut">
              <a:rPr lang="es-CL" smtClean="0"/>
              <a:t>29-07-2025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E314B-1180-417C-9CA5-040F776CF5D7}" type="slidenum">
              <a:rPr lang="es-CL" smtClean="0"/>
              <a:t>‹Nº›</a:t>
            </a:fld>
            <a:endParaRPr lang="es-CL"/>
          </a:p>
        </p:txBody>
      </p:sp>
    </p:spTree>
    <p:extLst>
      <p:ext uri="{BB962C8B-B14F-4D97-AF65-F5344CB8AC3E}">
        <p14:creationId xmlns:p14="http://schemas.microsoft.com/office/powerpoint/2010/main" val="842405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El objetivo del programa para este año</a:t>
            </a:r>
            <a:r>
              <a:rPr lang="es-ES" baseline="0" dirty="0"/>
              <a:t> </a:t>
            </a:r>
            <a:r>
              <a:rPr lang="es-ES" dirty="0"/>
              <a:t>es este pero el sello</a:t>
            </a:r>
            <a:r>
              <a:rPr lang="es-ES" baseline="0" dirty="0"/>
              <a:t> de ChCC cubrirá </a:t>
            </a:r>
            <a:r>
              <a:rPr lang="es-ES" baseline="0" dirty="0" err="1"/>
              <a:t>tambien</a:t>
            </a:r>
            <a:r>
              <a:rPr lang="es-ES" baseline="0" dirty="0"/>
              <a:t> acciones en </a:t>
            </a:r>
            <a:r>
              <a:rPr lang="es-ES" baseline="0" dirty="0" err="1"/>
              <a:t>promocion</a:t>
            </a:r>
            <a:r>
              <a:rPr lang="es-ES" baseline="0" dirty="0"/>
              <a:t> del bienestar socioemocional</a:t>
            </a:r>
            <a:endParaRPr lang="es-ES" dirty="0"/>
          </a:p>
        </p:txBody>
      </p:sp>
      <p:sp>
        <p:nvSpPr>
          <p:cNvPr id="4" name="3 Marcador de número de diapositiva"/>
          <p:cNvSpPr>
            <a:spLocks noGrp="1"/>
          </p:cNvSpPr>
          <p:nvPr>
            <p:ph type="sldNum" sz="quarter" idx="10"/>
          </p:nvPr>
        </p:nvSpPr>
        <p:spPr/>
        <p:txBody>
          <a:bodyPr/>
          <a:lstStyle/>
          <a:p>
            <a:pPr>
              <a:defRPr/>
            </a:pPr>
            <a:fld id="{F625528F-6B76-4AF0-9D0B-279736D6D342}" type="slidenum">
              <a:rPr lang="en-US" smtClean="0"/>
              <a:pPr>
                <a:defRPr/>
              </a:pPr>
              <a:t>2</a:t>
            </a:fld>
            <a:endParaRPr lang="en-US" dirty="0"/>
          </a:p>
        </p:txBody>
      </p:sp>
    </p:spTree>
    <p:extLst>
      <p:ext uri="{BB962C8B-B14F-4D97-AF65-F5344CB8AC3E}">
        <p14:creationId xmlns:p14="http://schemas.microsoft.com/office/powerpoint/2010/main" val="2386569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0DF5BEAC-8811-40C3-82D2-12E3EF9A8EE3}" type="slidenum">
              <a:rPr lang="es-CL" smtClean="0"/>
              <a:t>4</a:t>
            </a:fld>
            <a:endParaRPr lang="es-CL"/>
          </a:p>
        </p:txBody>
      </p:sp>
    </p:spTree>
    <p:extLst>
      <p:ext uri="{BB962C8B-B14F-4D97-AF65-F5344CB8AC3E}">
        <p14:creationId xmlns:p14="http://schemas.microsoft.com/office/powerpoint/2010/main" val="2438738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33D8C-F3DD-DD11-33EB-1E6E2D433C0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E080131-7D6B-C5E9-70FB-272D2B178BA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910D21E-9FA3-DC6C-E76C-484E19790DE6}"/>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850DC6A9-80A6-8ECF-2209-BC8CB74D6360}"/>
              </a:ext>
            </a:extLst>
          </p:cNvPr>
          <p:cNvSpPr>
            <a:spLocks noGrp="1"/>
          </p:cNvSpPr>
          <p:nvPr>
            <p:ph type="sldNum" sz="quarter" idx="5"/>
          </p:nvPr>
        </p:nvSpPr>
        <p:spPr/>
        <p:txBody>
          <a:bodyPr/>
          <a:lstStyle/>
          <a:p>
            <a:fld id="{B5C2ACEB-F3A8-8A45-9867-B63159394D57}" type="slidenum">
              <a:rPr lang="es-ES" smtClean="0"/>
              <a:t>10</a:t>
            </a:fld>
            <a:endParaRPr lang="es-ES"/>
          </a:p>
        </p:txBody>
      </p:sp>
    </p:spTree>
    <p:extLst>
      <p:ext uri="{BB962C8B-B14F-4D97-AF65-F5344CB8AC3E}">
        <p14:creationId xmlns:p14="http://schemas.microsoft.com/office/powerpoint/2010/main" val="731344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265A1D-935F-5E1F-0EBC-76F44EAC9FD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9BEB3F5A-B9C2-3066-4CA2-8D274DC980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8D26ECB3-B5EB-B079-4244-94EC38208813}"/>
              </a:ext>
            </a:extLst>
          </p:cNvPr>
          <p:cNvSpPr>
            <a:spLocks noGrp="1"/>
          </p:cNvSpPr>
          <p:nvPr>
            <p:ph type="dt" sz="half" idx="10"/>
          </p:nvPr>
        </p:nvSpPr>
        <p:spPr/>
        <p:txBody>
          <a:bodyPr/>
          <a:lstStyle/>
          <a:p>
            <a:fld id="{43FBDADE-2753-420A-BD02-9A671975E5F4}" type="datetimeFigureOut">
              <a:rPr lang="es-CL" smtClean="0"/>
              <a:t>29-07-2025</a:t>
            </a:fld>
            <a:endParaRPr lang="es-CL"/>
          </a:p>
        </p:txBody>
      </p:sp>
      <p:sp>
        <p:nvSpPr>
          <p:cNvPr id="5" name="Marcador de pie de página 4">
            <a:extLst>
              <a:ext uri="{FF2B5EF4-FFF2-40B4-BE49-F238E27FC236}">
                <a16:creationId xmlns:a16="http://schemas.microsoft.com/office/drawing/2014/main" id="{A26BEE0D-667D-D5D1-49FC-547DAC3E017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E9D098A-D95D-1408-5987-9AD82159E5FB}"/>
              </a:ext>
            </a:extLst>
          </p:cNvPr>
          <p:cNvSpPr>
            <a:spLocks noGrp="1"/>
          </p:cNvSpPr>
          <p:nvPr>
            <p:ph type="sldNum" sz="quarter" idx="12"/>
          </p:nvPr>
        </p:nvSpPr>
        <p:spPr/>
        <p:txBody>
          <a:bodyPr/>
          <a:lstStyle/>
          <a:p>
            <a:fld id="{7A9F0803-B43F-4C2A-AAD6-4C657F5DF18E}" type="slidenum">
              <a:rPr lang="es-CL" smtClean="0"/>
              <a:t>‹Nº›</a:t>
            </a:fld>
            <a:endParaRPr lang="es-CL"/>
          </a:p>
        </p:txBody>
      </p:sp>
    </p:spTree>
    <p:extLst>
      <p:ext uri="{BB962C8B-B14F-4D97-AF65-F5344CB8AC3E}">
        <p14:creationId xmlns:p14="http://schemas.microsoft.com/office/powerpoint/2010/main" val="317523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FEE966-A8E6-33B8-9701-43F37202421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0597BCA0-6230-9EB4-52CC-3D98D716885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B106D71-86B3-A084-905F-E73052C1309D}"/>
              </a:ext>
            </a:extLst>
          </p:cNvPr>
          <p:cNvSpPr>
            <a:spLocks noGrp="1"/>
          </p:cNvSpPr>
          <p:nvPr>
            <p:ph type="dt" sz="half" idx="10"/>
          </p:nvPr>
        </p:nvSpPr>
        <p:spPr/>
        <p:txBody>
          <a:bodyPr/>
          <a:lstStyle/>
          <a:p>
            <a:fld id="{43FBDADE-2753-420A-BD02-9A671975E5F4}" type="datetimeFigureOut">
              <a:rPr lang="es-CL" smtClean="0"/>
              <a:t>29-07-2025</a:t>
            </a:fld>
            <a:endParaRPr lang="es-CL"/>
          </a:p>
        </p:txBody>
      </p:sp>
      <p:sp>
        <p:nvSpPr>
          <p:cNvPr id="5" name="Marcador de pie de página 4">
            <a:extLst>
              <a:ext uri="{FF2B5EF4-FFF2-40B4-BE49-F238E27FC236}">
                <a16:creationId xmlns:a16="http://schemas.microsoft.com/office/drawing/2014/main" id="{838EB566-5F8D-A2B0-926B-5F99CE1E4AD1}"/>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20E1A183-C4FC-96D7-AB75-1ADB2166CD99}"/>
              </a:ext>
            </a:extLst>
          </p:cNvPr>
          <p:cNvSpPr>
            <a:spLocks noGrp="1"/>
          </p:cNvSpPr>
          <p:nvPr>
            <p:ph type="sldNum" sz="quarter" idx="12"/>
          </p:nvPr>
        </p:nvSpPr>
        <p:spPr/>
        <p:txBody>
          <a:bodyPr/>
          <a:lstStyle/>
          <a:p>
            <a:fld id="{7A9F0803-B43F-4C2A-AAD6-4C657F5DF18E}" type="slidenum">
              <a:rPr lang="es-CL" smtClean="0"/>
              <a:t>‹Nº›</a:t>
            </a:fld>
            <a:endParaRPr lang="es-CL"/>
          </a:p>
        </p:txBody>
      </p:sp>
    </p:spTree>
    <p:extLst>
      <p:ext uri="{BB962C8B-B14F-4D97-AF65-F5344CB8AC3E}">
        <p14:creationId xmlns:p14="http://schemas.microsoft.com/office/powerpoint/2010/main" val="3285665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2AC5C6A-D6AE-0B8E-69C0-F30B402F0A1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C3094923-4194-CE27-7619-FFF663CE1AB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E0E1099-7A40-87DE-DCB2-FF629484CCEC}"/>
              </a:ext>
            </a:extLst>
          </p:cNvPr>
          <p:cNvSpPr>
            <a:spLocks noGrp="1"/>
          </p:cNvSpPr>
          <p:nvPr>
            <p:ph type="dt" sz="half" idx="10"/>
          </p:nvPr>
        </p:nvSpPr>
        <p:spPr/>
        <p:txBody>
          <a:bodyPr/>
          <a:lstStyle/>
          <a:p>
            <a:fld id="{43FBDADE-2753-420A-BD02-9A671975E5F4}" type="datetimeFigureOut">
              <a:rPr lang="es-CL" smtClean="0"/>
              <a:t>29-07-2025</a:t>
            </a:fld>
            <a:endParaRPr lang="es-CL"/>
          </a:p>
        </p:txBody>
      </p:sp>
      <p:sp>
        <p:nvSpPr>
          <p:cNvPr id="5" name="Marcador de pie de página 4">
            <a:extLst>
              <a:ext uri="{FF2B5EF4-FFF2-40B4-BE49-F238E27FC236}">
                <a16:creationId xmlns:a16="http://schemas.microsoft.com/office/drawing/2014/main" id="{115EF30C-54D4-4DCD-4146-AC5F99202C9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8967D67-0CE4-8490-F87D-F09F3751B481}"/>
              </a:ext>
            </a:extLst>
          </p:cNvPr>
          <p:cNvSpPr>
            <a:spLocks noGrp="1"/>
          </p:cNvSpPr>
          <p:nvPr>
            <p:ph type="sldNum" sz="quarter" idx="12"/>
          </p:nvPr>
        </p:nvSpPr>
        <p:spPr/>
        <p:txBody>
          <a:bodyPr/>
          <a:lstStyle/>
          <a:p>
            <a:fld id="{7A9F0803-B43F-4C2A-AAD6-4C657F5DF18E}" type="slidenum">
              <a:rPr lang="es-CL" smtClean="0"/>
              <a:t>‹Nº›</a:t>
            </a:fld>
            <a:endParaRPr lang="es-CL"/>
          </a:p>
        </p:txBody>
      </p:sp>
    </p:spTree>
    <p:extLst>
      <p:ext uri="{BB962C8B-B14F-4D97-AF65-F5344CB8AC3E}">
        <p14:creationId xmlns:p14="http://schemas.microsoft.com/office/powerpoint/2010/main" val="679249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ámina interior 3">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Marcador de texto 12"/>
          <p:cNvSpPr>
            <a:spLocks noGrp="1"/>
          </p:cNvSpPr>
          <p:nvPr>
            <p:ph type="body" sz="quarter" idx="16"/>
          </p:nvPr>
        </p:nvSpPr>
        <p:spPr>
          <a:xfrm>
            <a:off x="2311400" y="1991656"/>
            <a:ext cx="7569200" cy="3584575"/>
          </a:xfrm>
          <a:prstGeom prst="rect">
            <a:avLst/>
          </a:prstGeom>
        </p:spPr>
        <p:txBody>
          <a:bodyPr/>
          <a:lstStyle>
            <a:lvl1pPr marL="0" indent="0">
              <a:buNone/>
              <a:defRPr sz="2000">
                <a:solidFill>
                  <a:srgbClr val="0C4581"/>
                </a:solidFill>
              </a:defRPr>
            </a:lvl1pPr>
          </a:lstStyle>
          <a:p>
            <a:pPr lvl="0"/>
            <a:r>
              <a:rPr lang="es-MX"/>
              <a:t>Haga clic para modificar los estilos de texto del patrón</a:t>
            </a:r>
          </a:p>
        </p:txBody>
      </p:sp>
      <p:sp>
        <p:nvSpPr>
          <p:cNvPr id="2" name="Marcador de texto 2">
            <a:extLst>
              <a:ext uri="{FF2B5EF4-FFF2-40B4-BE49-F238E27FC236}">
                <a16:creationId xmlns:a16="http://schemas.microsoft.com/office/drawing/2014/main" id="{36A952D6-5185-FE90-173D-9B4238679C1B}"/>
              </a:ext>
            </a:extLst>
          </p:cNvPr>
          <p:cNvSpPr>
            <a:spLocks noGrp="1"/>
          </p:cNvSpPr>
          <p:nvPr>
            <p:ph type="body" idx="12" hasCustomPrompt="1"/>
          </p:nvPr>
        </p:nvSpPr>
        <p:spPr>
          <a:xfrm>
            <a:off x="715309" y="900983"/>
            <a:ext cx="9585138" cy="596123"/>
          </a:xfrm>
          <a:prstGeom prst="rect">
            <a:avLst/>
          </a:prstGeom>
        </p:spPr>
        <p:txBody>
          <a:bodyPr>
            <a:normAutofit/>
          </a:bodyPr>
          <a:lstStyle>
            <a:lvl1pPr marL="0" indent="0">
              <a:buNone/>
              <a:defRPr sz="28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dirty="0"/>
              <a:t>TÍTULO DE LÁMINA</a:t>
            </a:r>
          </a:p>
        </p:txBody>
      </p:sp>
    </p:spTree>
    <p:extLst>
      <p:ext uri="{BB962C8B-B14F-4D97-AF65-F5344CB8AC3E}">
        <p14:creationId xmlns:p14="http://schemas.microsoft.com/office/powerpoint/2010/main" val="170522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5019"/>
          </a:xfrm>
          <a:prstGeom prst="rect">
            <a:avLst/>
          </a:prstGeom>
        </p:spPr>
      </p:pic>
      <p:sp>
        <p:nvSpPr>
          <p:cNvPr id="17" name="bg object 17"/>
          <p:cNvSpPr/>
          <p:nvPr/>
        </p:nvSpPr>
        <p:spPr>
          <a:xfrm>
            <a:off x="4542295" y="0"/>
            <a:ext cx="1394032" cy="227830"/>
          </a:xfrm>
          <a:custGeom>
            <a:avLst/>
            <a:gdLst/>
            <a:ahLst/>
            <a:cxnLst/>
            <a:rect l="l" t="t" r="r" b="b"/>
            <a:pathLst>
              <a:path w="2298700" h="375920">
                <a:moveTo>
                  <a:pt x="2298268" y="0"/>
                </a:moveTo>
                <a:lnTo>
                  <a:pt x="0" y="0"/>
                </a:lnTo>
                <a:lnTo>
                  <a:pt x="0" y="375495"/>
                </a:lnTo>
                <a:lnTo>
                  <a:pt x="2298268" y="375495"/>
                </a:lnTo>
                <a:lnTo>
                  <a:pt x="2298268" y="0"/>
                </a:lnTo>
                <a:close/>
              </a:path>
            </a:pathLst>
          </a:custGeom>
          <a:solidFill>
            <a:srgbClr val="0063AF"/>
          </a:solidFill>
        </p:spPr>
        <p:txBody>
          <a:bodyPr wrap="square" lIns="0" tIns="0" rIns="0" bIns="0" rtlCol="0"/>
          <a:lstStyle/>
          <a:p>
            <a:endParaRPr sz="1091"/>
          </a:p>
        </p:txBody>
      </p:sp>
      <p:sp>
        <p:nvSpPr>
          <p:cNvPr id="18" name="bg object 18"/>
          <p:cNvSpPr/>
          <p:nvPr/>
        </p:nvSpPr>
        <p:spPr>
          <a:xfrm>
            <a:off x="5936066" y="0"/>
            <a:ext cx="1703645" cy="227830"/>
          </a:xfrm>
          <a:custGeom>
            <a:avLst/>
            <a:gdLst/>
            <a:ahLst/>
            <a:cxnLst/>
            <a:rect l="l" t="t" r="r" b="b"/>
            <a:pathLst>
              <a:path w="2809240" h="375920">
                <a:moveTo>
                  <a:pt x="2808977" y="0"/>
                </a:moveTo>
                <a:lnTo>
                  <a:pt x="0" y="0"/>
                </a:lnTo>
                <a:lnTo>
                  <a:pt x="0" y="375495"/>
                </a:lnTo>
                <a:lnTo>
                  <a:pt x="2808977" y="375495"/>
                </a:lnTo>
                <a:lnTo>
                  <a:pt x="2808977" y="0"/>
                </a:lnTo>
                <a:close/>
              </a:path>
            </a:pathLst>
          </a:custGeom>
          <a:solidFill>
            <a:srgbClr val="E8343B"/>
          </a:solidFill>
        </p:spPr>
        <p:txBody>
          <a:bodyPr wrap="square" lIns="0" tIns="0" rIns="0" bIns="0" rtlCol="0"/>
          <a:lstStyle/>
          <a:p>
            <a:endParaRPr sz="1091"/>
          </a:p>
        </p:txBody>
      </p:sp>
      <p:sp>
        <p:nvSpPr>
          <p:cNvPr id="19" name="bg object 19"/>
          <p:cNvSpPr/>
          <p:nvPr/>
        </p:nvSpPr>
        <p:spPr>
          <a:xfrm>
            <a:off x="233026" y="228219"/>
            <a:ext cx="11726039" cy="6215303"/>
          </a:xfrm>
          <a:custGeom>
            <a:avLst/>
            <a:gdLst/>
            <a:ahLst/>
            <a:cxnLst/>
            <a:rect l="l" t="t" r="r" b="b"/>
            <a:pathLst>
              <a:path w="19335750" h="10255250">
                <a:moveTo>
                  <a:pt x="145730" y="10255209"/>
                </a:moveTo>
                <a:lnTo>
                  <a:pt x="19189836" y="10255209"/>
                </a:lnTo>
                <a:lnTo>
                  <a:pt x="19235900" y="10247780"/>
                </a:lnTo>
                <a:lnTo>
                  <a:pt x="19275904" y="10227092"/>
                </a:lnTo>
                <a:lnTo>
                  <a:pt x="19307450" y="10195545"/>
                </a:lnTo>
                <a:lnTo>
                  <a:pt x="19328138" y="10155541"/>
                </a:lnTo>
                <a:lnTo>
                  <a:pt x="19335568" y="10109479"/>
                </a:lnTo>
                <a:lnTo>
                  <a:pt x="19335568" y="145720"/>
                </a:lnTo>
                <a:lnTo>
                  <a:pt x="19328138" y="99662"/>
                </a:lnTo>
                <a:lnTo>
                  <a:pt x="19307450" y="59661"/>
                </a:lnTo>
                <a:lnTo>
                  <a:pt x="19275904" y="28116"/>
                </a:lnTo>
                <a:lnTo>
                  <a:pt x="19235900" y="7429"/>
                </a:lnTo>
                <a:lnTo>
                  <a:pt x="19189836" y="0"/>
                </a:lnTo>
                <a:lnTo>
                  <a:pt x="145730" y="0"/>
                </a:lnTo>
                <a:lnTo>
                  <a:pt x="99668" y="7429"/>
                </a:lnTo>
                <a:lnTo>
                  <a:pt x="59663" y="28116"/>
                </a:lnTo>
                <a:lnTo>
                  <a:pt x="28117" y="59661"/>
                </a:lnTo>
                <a:lnTo>
                  <a:pt x="7429" y="99662"/>
                </a:lnTo>
                <a:lnTo>
                  <a:pt x="0" y="145720"/>
                </a:lnTo>
                <a:lnTo>
                  <a:pt x="0" y="10109479"/>
                </a:lnTo>
                <a:lnTo>
                  <a:pt x="7429" y="10155541"/>
                </a:lnTo>
                <a:lnTo>
                  <a:pt x="28117" y="10195545"/>
                </a:lnTo>
                <a:lnTo>
                  <a:pt x="59663" y="10227092"/>
                </a:lnTo>
                <a:lnTo>
                  <a:pt x="99668" y="10247780"/>
                </a:lnTo>
                <a:lnTo>
                  <a:pt x="145730" y="10255209"/>
                </a:lnTo>
                <a:close/>
              </a:path>
            </a:pathLst>
          </a:custGeom>
          <a:ln w="17734">
            <a:solidFill>
              <a:srgbClr val="004676"/>
            </a:solidFill>
          </a:ln>
        </p:spPr>
        <p:txBody>
          <a:bodyPr wrap="square" lIns="0" tIns="0" rIns="0" bIns="0" rtlCol="0"/>
          <a:lstStyle/>
          <a:p>
            <a:endParaRPr sz="1091"/>
          </a:p>
        </p:txBody>
      </p:sp>
      <p:pic>
        <p:nvPicPr>
          <p:cNvPr id="20" name="bg object 20"/>
          <p:cNvPicPr/>
          <p:nvPr/>
        </p:nvPicPr>
        <p:blipFill>
          <a:blip r:embed="rId3" cstate="print"/>
          <a:stretch>
            <a:fillRect/>
          </a:stretch>
        </p:blipFill>
        <p:spPr>
          <a:xfrm>
            <a:off x="4353744" y="6688786"/>
            <a:ext cx="3484493" cy="42315"/>
          </a:xfrm>
          <a:prstGeom prst="rect">
            <a:avLst/>
          </a:prstGeom>
        </p:spPr>
      </p:pic>
      <p:pic>
        <p:nvPicPr>
          <p:cNvPr id="21" name="bg object 21"/>
          <p:cNvPicPr/>
          <p:nvPr/>
        </p:nvPicPr>
        <p:blipFill>
          <a:blip r:embed="rId4" cstate="print"/>
          <a:stretch>
            <a:fillRect/>
          </a:stretch>
        </p:blipFill>
        <p:spPr>
          <a:xfrm>
            <a:off x="4428215" y="6571601"/>
            <a:ext cx="3400163" cy="100785"/>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7/29/2025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07371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73229C-9470-72B4-772A-AE183DC185E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6E610ACB-870D-90B8-7FBB-7C83DB74CC7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F392FC4-12DE-1338-A465-0C8EEF94762F}"/>
              </a:ext>
            </a:extLst>
          </p:cNvPr>
          <p:cNvSpPr>
            <a:spLocks noGrp="1"/>
          </p:cNvSpPr>
          <p:nvPr>
            <p:ph type="dt" sz="half" idx="10"/>
          </p:nvPr>
        </p:nvSpPr>
        <p:spPr/>
        <p:txBody>
          <a:bodyPr/>
          <a:lstStyle/>
          <a:p>
            <a:fld id="{43FBDADE-2753-420A-BD02-9A671975E5F4}" type="datetimeFigureOut">
              <a:rPr lang="es-CL" smtClean="0"/>
              <a:t>29-07-2025</a:t>
            </a:fld>
            <a:endParaRPr lang="es-CL"/>
          </a:p>
        </p:txBody>
      </p:sp>
      <p:sp>
        <p:nvSpPr>
          <p:cNvPr id="5" name="Marcador de pie de página 4">
            <a:extLst>
              <a:ext uri="{FF2B5EF4-FFF2-40B4-BE49-F238E27FC236}">
                <a16:creationId xmlns:a16="http://schemas.microsoft.com/office/drawing/2014/main" id="{44D90C18-1CAA-06F3-4118-E9B9213C873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A3713E1-91BE-53DD-CCD8-2827AA61A996}"/>
              </a:ext>
            </a:extLst>
          </p:cNvPr>
          <p:cNvSpPr>
            <a:spLocks noGrp="1"/>
          </p:cNvSpPr>
          <p:nvPr>
            <p:ph type="sldNum" sz="quarter" idx="12"/>
          </p:nvPr>
        </p:nvSpPr>
        <p:spPr/>
        <p:txBody>
          <a:bodyPr/>
          <a:lstStyle/>
          <a:p>
            <a:fld id="{7A9F0803-B43F-4C2A-AAD6-4C657F5DF18E}" type="slidenum">
              <a:rPr lang="es-CL" smtClean="0"/>
              <a:t>‹Nº›</a:t>
            </a:fld>
            <a:endParaRPr lang="es-CL"/>
          </a:p>
        </p:txBody>
      </p:sp>
    </p:spTree>
    <p:extLst>
      <p:ext uri="{BB962C8B-B14F-4D97-AF65-F5344CB8AC3E}">
        <p14:creationId xmlns:p14="http://schemas.microsoft.com/office/powerpoint/2010/main" val="484465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45785D-9D7C-7164-3322-BB5B1828A6C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0C25A16-8DDE-594E-262E-6DD67E9E3E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B08D312-B2AB-48A3-9366-1EDEAD4713CE}"/>
              </a:ext>
            </a:extLst>
          </p:cNvPr>
          <p:cNvSpPr>
            <a:spLocks noGrp="1"/>
          </p:cNvSpPr>
          <p:nvPr>
            <p:ph type="dt" sz="half" idx="10"/>
          </p:nvPr>
        </p:nvSpPr>
        <p:spPr/>
        <p:txBody>
          <a:bodyPr/>
          <a:lstStyle/>
          <a:p>
            <a:fld id="{43FBDADE-2753-420A-BD02-9A671975E5F4}" type="datetimeFigureOut">
              <a:rPr lang="es-CL" smtClean="0"/>
              <a:t>29-07-2025</a:t>
            </a:fld>
            <a:endParaRPr lang="es-CL"/>
          </a:p>
        </p:txBody>
      </p:sp>
      <p:sp>
        <p:nvSpPr>
          <p:cNvPr id="5" name="Marcador de pie de página 4">
            <a:extLst>
              <a:ext uri="{FF2B5EF4-FFF2-40B4-BE49-F238E27FC236}">
                <a16:creationId xmlns:a16="http://schemas.microsoft.com/office/drawing/2014/main" id="{83193F14-5FE8-16F9-FF55-A2DF36ECCB2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B7482CF-6DCE-DBC4-9210-5EED021B3E48}"/>
              </a:ext>
            </a:extLst>
          </p:cNvPr>
          <p:cNvSpPr>
            <a:spLocks noGrp="1"/>
          </p:cNvSpPr>
          <p:nvPr>
            <p:ph type="sldNum" sz="quarter" idx="12"/>
          </p:nvPr>
        </p:nvSpPr>
        <p:spPr/>
        <p:txBody>
          <a:bodyPr/>
          <a:lstStyle/>
          <a:p>
            <a:fld id="{7A9F0803-B43F-4C2A-AAD6-4C657F5DF18E}" type="slidenum">
              <a:rPr lang="es-CL" smtClean="0"/>
              <a:t>‹Nº›</a:t>
            </a:fld>
            <a:endParaRPr lang="es-CL"/>
          </a:p>
        </p:txBody>
      </p:sp>
    </p:spTree>
    <p:extLst>
      <p:ext uri="{BB962C8B-B14F-4D97-AF65-F5344CB8AC3E}">
        <p14:creationId xmlns:p14="http://schemas.microsoft.com/office/powerpoint/2010/main" val="1342275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2F3B3C-1F3F-B5CC-0C20-E6D59A1F688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7B6AB2FB-6009-65ED-9964-8A259901D30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2A01EA0E-9077-B36F-40C5-4747A40BE71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55DEF894-C5BF-6948-EA5D-CF9202BAF5D4}"/>
              </a:ext>
            </a:extLst>
          </p:cNvPr>
          <p:cNvSpPr>
            <a:spLocks noGrp="1"/>
          </p:cNvSpPr>
          <p:nvPr>
            <p:ph type="dt" sz="half" idx="10"/>
          </p:nvPr>
        </p:nvSpPr>
        <p:spPr/>
        <p:txBody>
          <a:bodyPr/>
          <a:lstStyle/>
          <a:p>
            <a:fld id="{43FBDADE-2753-420A-BD02-9A671975E5F4}" type="datetimeFigureOut">
              <a:rPr lang="es-CL" smtClean="0"/>
              <a:t>29-07-2025</a:t>
            </a:fld>
            <a:endParaRPr lang="es-CL"/>
          </a:p>
        </p:txBody>
      </p:sp>
      <p:sp>
        <p:nvSpPr>
          <p:cNvPr id="6" name="Marcador de pie de página 5">
            <a:extLst>
              <a:ext uri="{FF2B5EF4-FFF2-40B4-BE49-F238E27FC236}">
                <a16:creationId xmlns:a16="http://schemas.microsoft.com/office/drawing/2014/main" id="{18E375A7-FD7A-AA75-B6A3-EADB4B079FB0}"/>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DD5DCE05-0E85-6ADC-0622-E8B697FBE346}"/>
              </a:ext>
            </a:extLst>
          </p:cNvPr>
          <p:cNvSpPr>
            <a:spLocks noGrp="1"/>
          </p:cNvSpPr>
          <p:nvPr>
            <p:ph type="sldNum" sz="quarter" idx="12"/>
          </p:nvPr>
        </p:nvSpPr>
        <p:spPr/>
        <p:txBody>
          <a:bodyPr/>
          <a:lstStyle/>
          <a:p>
            <a:fld id="{7A9F0803-B43F-4C2A-AAD6-4C657F5DF18E}" type="slidenum">
              <a:rPr lang="es-CL" smtClean="0"/>
              <a:t>‹Nº›</a:t>
            </a:fld>
            <a:endParaRPr lang="es-CL"/>
          </a:p>
        </p:txBody>
      </p:sp>
    </p:spTree>
    <p:extLst>
      <p:ext uri="{BB962C8B-B14F-4D97-AF65-F5344CB8AC3E}">
        <p14:creationId xmlns:p14="http://schemas.microsoft.com/office/powerpoint/2010/main" val="284504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6238D9-7489-5DDE-9136-142A223A879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E3FE504E-3885-B322-6CFA-3A05587412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F27CE5D-57B4-8C97-5813-783BDAD30A1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6EA5F3E0-330D-60C5-489C-243CC82697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EC37E67-6ABB-2F4B-C6F3-CB865048D1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82316EE5-6B0B-8702-1445-ED5FB9A0F3CE}"/>
              </a:ext>
            </a:extLst>
          </p:cNvPr>
          <p:cNvSpPr>
            <a:spLocks noGrp="1"/>
          </p:cNvSpPr>
          <p:nvPr>
            <p:ph type="dt" sz="half" idx="10"/>
          </p:nvPr>
        </p:nvSpPr>
        <p:spPr/>
        <p:txBody>
          <a:bodyPr/>
          <a:lstStyle/>
          <a:p>
            <a:fld id="{43FBDADE-2753-420A-BD02-9A671975E5F4}" type="datetimeFigureOut">
              <a:rPr lang="es-CL" smtClean="0"/>
              <a:t>29-07-2025</a:t>
            </a:fld>
            <a:endParaRPr lang="es-CL"/>
          </a:p>
        </p:txBody>
      </p:sp>
      <p:sp>
        <p:nvSpPr>
          <p:cNvPr id="8" name="Marcador de pie de página 7">
            <a:extLst>
              <a:ext uri="{FF2B5EF4-FFF2-40B4-BE49-F238E27FC236}">
                <a16:creationId xmlns:a16="http://schemas.microsoft.com/office/drawing/2014/main" id="{D267A616-8D7F-3E25-2072-B4D94C1910D6}"/>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03552920-4A82-19A9-E1C7-A4627FCF9E53}"/>
              </a:ext>
            </a:extLst>
          </p:cNvPr>
          <p:cNvSpPr>
            <a:spLocks noGrp="1"/>
          </p:cNvSpPr>
          <p:nvPr>
            <p:ph type="sldNum" sz="quarter" idx="12"/>
          </p:nvPr>
        </p:nvSpPr>
        <p:spPr/>
        <p:txBody>
          <a:bodyPr/>
          <a:lstStyle/>
          <a:p>
            <a:fld id="{7A9F0803-B43F-4C2A-AAD6-4C657F5DF18E}" type="slidenum">
              <a:rPr lang="es-CL" smtClean="0"/>
              <a:t>‹Nº›</a:t>
            </a:fld>
            <a:endParaRPr lang="es-CL"/>
          </a:p>
        </p:txBody>
      </p:sp>
    </p:spTree>
    <p:extLst>
      <p:ext uri="{BB962C8B-B14F-4D97-AF65-F5344CB8AC3E}">
        <p14:creationId xmlns:p14="http://schemas.microsoft.com/office/powerpoint/2010/main" val="50424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3BB0CB-AECC-6552-745E-448F3E71B04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A0081C97-F5B3-0D9C-4118-A623637ED133}"/>
              </a:ext>
            </a:extLst>
          </p:cNvPr>
          <p:cNvSpPr>
            <a:spLocks noGrp="1"/>
          </p:cNvSpPr>
          <p:nvPr>
            <p:ph type="dt" sz="half" idx="10"/>
          </p:nvPr>
        </p:nvSpPr>
        <p:spPr/>
        <p:txBody>
          <a:bodyPr/>
          <a:lstStyle/>
          <a:p>
            <a:fld id="{43FBDADE-2753-420A-BD02-9A671975E5F4}" type="datetimeFigureOut">
              <a:rPr lang="es-CL" smtClean="0"/>
              <a:t>29-07-2025</a:t>
            </a:fld>
            <a:endParaRPr lang="es-CL"/>
          </a:p>
        </p:txBody>
      </p:sp>
      <p:sp>
        <p:nvSpPr>
          <p:cNvPr id="4" name="Marcador de pie de página 3">
            <a:extLst>
              <a:ext uri="{FF2B5EF4-FFF2-40B4-BE49-F238E27FC236}">
                <a16:creationId xmlns:a16="http://schemas.microsoft.com/office/drawing/2014/main" id="{5922DD20-1467-1A1D-D4CD-D80F49EDCD42}"/>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126D1E84-BCF1-C4CA-DDA1-C14EF038714B}"/>
              </a:ext>
            </a:extLst>
          </p:cNvPr>
          <p:cNvSpPr>
            <a:spLocks noGrp="1"/>
          </p:cNvSpPr>
          <p:nvPr>
            <p:ph type="sldNum" sz="quarter" idx="12"/>
          </p:nvPr>
        </p:nvSpPr>
        <p:spPr/>
        <p:txBody>
          <a:bodyPr/>
          <a:lstStyle/>
          <a:p>
            <a:fld id="{7A9F0803-B43F-4C2A-AAD6-4C657F5DF18E}" type="slidenum">
              <a:rPr lang="es-CL" smtClean="0"/>
              <a:t>‹Nº›</a:t>
            </a:fld>
            <a:endParaRPr lang="es-CL"/>
          </a:p>
        </p:txBody>
      </p:sp>
    </p:spTree>
    <p:extLst>
      <p:ext uri="{BB962C8B-B14F-4D97-AF65-F5344CB8AC3E}">
        <p14:creationId xmlns:p14="http://schemas.microsoft.com/office/powerpoint/2010/main" val="1188306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7D96D95-1AFD-9E4E-D725-BD89F3EA32E8}"/>
              </a:ext>
            </a:extLst>
          </p:cNvPr>
          <p:cNvSpPr>
            <a:spLocks noGrp="1"/>
          </p:cNvSpPr>
          <p:nvPr>
            <p:ph type="dt" sz="half" idx="10"/>
          </p:nvPr>
        </p:nvSpPr>
        <p:spPr/>
        <p:txBody>
          <a:bodyPr/>
          <a:lstStyle/>
          <a:p>
            <a:fld id="{43FBDADE-2753-420A-BD02-9A671975E5F4}" type="datetimeFigureOut">
              <a:rPr lang="es-CL" smtClean="0"/>
              <a:t>29-07-2025</a:t>
            </a:fld>
            <a:endParaRPr lang="es-CL"/>
          </a:p>
        </p:txBody>
      </p:sp>
      <p:sp>
        <p:nvSpPr>
          <p:cNvPr id="3" name="Marcador de pie de página 2">
            <a:extLst>
              <a:ext uri="{FF2B5EF4-FFF2-40B4-BE49-F238E27FC236}">
                <a16:creationId xmlns:a16="http://schemas.microsoft.com/office/drawing/2014/main" id="{1AAECCC6-A539-9C95-3A42-92FC75A72459}"/>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AF2CCD0A-4C98-5163-034B-8BABDC5F5B1C}"/>
              </a:ext>
            </a:extLst>
          </p:cNvPr>
          <p:cNvSpPr>
            <a:spLocks noGrp="1"/>
          </p:cNvSpPr>
          <p:nvPr>
            <p:ph type="sldNum" sz="quarter" idx="12"/>
          </p:nvPr>
        </p:nvSpPr>
        <p:spPr/>
        <p:txBody>
          <a:bodyPr/>
          <a:lstStyle/>
          <a:p>
            <a:fld id="{7A9F0803-B43F-4C2A-AAD6-4C657F5DF18E}" type="slidenum">
              <a:rPr lang="es-CL" smtClean="0"/>
              <a:t>‹Nº›</a:t>
            </a:fld>
            <a:endParaRPr lang="es-CL"/>
          </a:p>
        </p:txBody>
      </p:sp>
    </p:spTree>
    <p:extLst>
      <p:ext uri="{BB962C8B-B14F-4D97-AF65-F5344CB8AC3E}">
        <p14:creationId xmlns:p14="http://schemas.microsoft.com/office/powerpoint/2010/main" val="769159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CAC47F-26D3-BF29-5A89-79C0989ECD1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38DD44A9-D589-E49C-4638-0F961685CB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5FFF0B25-9356-D1FA-2135-112CC64C73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40B52CA-E23F-448F-ABB2-EB1E170E6E33}"/>
              </a:ext>
            </a:extLst>
          </p:cNvPr>
          <p:cNvSpPr>
            <a:spLocks noGrp="1"/>
          </p:cNvSpPr>
          <p:nvPr>
            <p:ph type="dt" sz="half" idx="10"/>
          </p:nvPr>
        </p:nvSpPr>
        <p:spPr/>
        <p:txBody>
          <a:bodyPr/>
          <a:lstStyle/>
          <a:p>
            <a:fld id="{43FBDADE-2753-420A-BD02-9A671975E5F4}" type="datetimeFigureOut">
              <a:rPr lang="es-CL" smtClean="0"/>
              <a:t>29-07-2025</a:t>
            </a:fld>
            <a:endParaRPr lang="es-CL"/>
          </a:p>
        </p:txBody>
      </p:sp>
      <p:sp>
        <p:nvSpPr>
          <p:cNvPr id="6" name="Marcador de pie de página 5">
            <a:extLst>
              <a:ext uri="{FF2B5EF4-FFF2-40B4-BE49-F238E27FC236}">
                <a16:creationId xmlns:a16="http://schemas.microsoft.com/office/drawing/2014/main" id="{BFEDA399-B262-552C-47EB-AB128A484B9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908201F-0F20-0AE8-7806-C7203882CF5E}"/>
              </a:ext>
            </a:extLst>
          </p:cNvPr>
          <p:cNvSpPr>
            <a:spLocks noGrp="1"/>
          </p:cNvSpPr>
          <p:nvPr>
            <p:ph type="sldNum" sz="quarter" idx="12"/>
          </p:nvPr>
        </p:nvSpPr>
        <p:spPr/>
        <p:txBody>
          <a:bodyPr/>
          <a:lstStyle/>
          <a:p>
            <a:fld id="{7A9F0803-B43F-4C2A-AAD6-4C657F5DF18E}" type="slidenum">
              <a:rPr lang="es-CL" smtClean="0"/>
              <a:t>‹Nº›</a:t>
            </a:fld>
            <a:endParaRPr lang="es-CL"/>
          </a:p>
        </p:txBody>
      </p:sp>
    </p:spTree>
    <p:extLst>
      <p:ext uri="{BB962C8B-B14F-4D97-AF65-F5344CB8AC3E}">
        <p14:creationId xmlns:p14="http://schemas.microsoft.com/office/powerpoint/2010/main" val="4267800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C3CC25-DCFD-4916-7B8D-3A398C77810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21D7A431-54D6-B13D-9042-C703503228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A8ADD34F-0CC2-5225-BE79-902AAEA38B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6B2F9D3-D8FB-AD08-C6D4-01DF176246D5}"/>
              </a:ext>
            </a:extLst>
          </p:cNvPr>
          <p:cNvSpPr>
            <a:spLocks noGrp="1"/>
          </p:cNvSpPr>
          <p:nvPr>
            <p:ph type="dt" sz="half" idx="10"/>
          </p:nvPr>
        </p:nvSpPr>
        <p:spPr/>
        <p:txBody>
          <a:bodyPr/>
          <a:lstStyle/>
          <a:p>
            <a:fld id="{43FBDADE-2753-420A-BD02-9A671975E5F4}" type="datetimeFigureOut">
              <a:rPr lang="es-CL" smtClean="0"/>
              <a:t>29-07-2025</a:t>
            </a:fld>
            <a:endParaRPr lang="es-CL"/>
          </a:p>
        </p:txBody>
      </p:sp>
      <p:sp>
        <p:nvSpPr>
          <p:cNvPr id="6" name="Marcador de pie de página 5">
            <a:extLst>
              <a:ext uri="{FF2B5EF4-FFF2-40B4-BE49-F238E27FC236}">
                <a16:creationId xmlns:a16="http://schemas.microsoft.com/office/drawing/2014/main" id="{504F645E-8FA4-A8B6-6058-6A8A5311C841}"/>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8866EAA3-1922-1B9A-AEED-9BE244174E15}"/>
              </a:ext>
            </a:extLst>
          </p:cNvPr>
          <p:cNvSpPr>
            <a:spLocks noGrp="1"/>
          </p:cNvSpPr>
          <p:nvPr>
            <p:ph type="sldNum" sz="quarter" idx="12"/>
          </p:nvPr>
        </p:nvSpPr>
        <p:spPr/>
        <p:txBody>
          <a:bodyPr/>
          <a:lstStyle/>
          <a:p>
            <a:fld id="{7A9F0803-B43F-4C2A-AAD6-4C657F5DF18E}" type="slidenum">
              <a:rPr lang="es-CL" smtClean="0"/>
              <a:t>‹Nº›</a:t>
            </a:fld>
            <a:endParaRPr lang="es-CL"/>
          </a:p>
        </p:txBody>
      </p:sp>
    </p:spTree>
    <p:extLst>
      <p:ext uri="{BB962C8B-B14F-4D97-AF65-F5344CB8AC3E}">
        <p14:creationId xmlns:p14="http://schemas.microsoft.com/office/powerpoint/2010/main" val="3161324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049EC48-10EF-8D8D-E543-78116C9191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379B431B-7390-17A3-F5C3-688A691467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8BF6AE91-C4A6-90E8-1465-86BA7D90E3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FBDADE-2753-420A-BD02-9A671975E5F4}" type="datetimeFigureOut">
              <a:rPr lang="es-CL" smtClean="0"/>
              <a:t>29-07-2025</a:t>
            </a:fld>
            <a:endParaRPr lang="es-CL"/>
          </a:p>
        </p:txBody>
      </p:sp>
      <p:sp>
        <p:nvSpPr>
          <p:cNvPr id="5" name="Marcador de pie de página 4">
            <a:extLst>
              <a:ext uri="{FF2B5EF4-FFF2-40B4-BE49-F238E27FC236}">
                <a16:creationId xmlns:a16="http://schemas.microsoft.com/office/drawing/2014/main" id="{D04C9B02-B298-0098-144E-6D1D788464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C07332E2-B80F-77E8-49DD-3A5DA9346C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F0803-B43F-4C2A-AAD6-4C657F5DF18E}" type="slidenum">
              <a:rPr lang="es-CL" smtClean="0"/>
              <a:t>‹Nº›</a:t>
            </a:fld>
            <a:endParaRPr lang="es-CL"/>
          </a:p>
        </p:txBody>
      </p:sp>
    </p:spTree>
    <p:extLst>
      <p:ext uri="{BB962C8B-B14F-4D97-AF65-F5344CB8AC3E}">
        <p14:creationId xmlns:p14="http://schemas.microsoft.com/office/powerpoint/2010/main" val="156851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6.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s://parvularia.mineduc.cl/recursos/pasmi-2024/"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6.png"/><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6.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crececontigo.gob.cl/material/recursos-de-apoyo-coordinacion-intersectorial-pasmi/"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4A7C2DF-A567-4AB6-9167-13C3A32D3A30}"/>
              </a:ext>
            </a:extLst>
          </p:cNvPr>
          <p:cNvSpPr>
            <a:spLocks noGrp="1"/>
          </p:cNvSpPr>
          <p:nvPr>
            <p:ph type="ctrTitle"/>
          </p:nvPr>
        </p:nvSpPr>
        <p:spPr>
          <a:xfrm>
            <a:off x="1020417" y="1505226"/>
            <a:ext cx="10151165" cy="2387600"/>
          </a:xfrm>
        </p:spPr>
        <p:txBody>
          <a:bodyPr anchor="ctr">
            <a:noAutofit/>
          </a:bodyPr>
          <a:lstStyle/>
          <a:p>
            <a:r>
              <a:rPr lang="es-CL" sz="5400" b="1" dirty="0">
                <a:solidFill>
                  <a:srgbClr val="284A7C"/>
                </a:solidFill>
                <a:latin typeface="GOBCL-HEAVY" pitchFamily="2" charset="77"/>
              </a:rPr>
              <a:t>Programa de Apoyo a la Salud Mental Infantil (PASMI)</a:t>
            </a:r>
            <a:br>
              <a:rPr lang="es-CL" sz="5400" b="1" dirty="0">
                <a:solidFill>
                  <a:srgbClr val="284A7C"/>
                </a:solidFill>
                <a:latin typeface="GOBCL-HEAVY" pitchFamily="2" charset="77"/>
              </a:rPr>
            </a:br>
            <a:r>
              <a:rPr lang="es-CL" sz="5400" b="1" dirty="0">
                <a:solidFill>
                  <a:srgbClr val="284A7C"/>
                </a:solidFill>
                <a:latin typeface="GOBCL-HEAVY" pitchFamily="2" charset="77"/>
              </a:rPr>
              <a:t>2025</a:t>
            </a:r>
            <a:br>
              <a:rPr lang="es-CL" sz="5400" b="1" dirty="0">
                <a:solidFill>
                  <a:srgbClr val="284A7C"/>
                </a:solidFill>
                <a:latin typeface="GOBCL-HEAVY" pitchFamily="2" charset="77"/>
              </a:rPr>
            </a:br>
            <a:endParaRPr lang="es-CL" sz="5400" dirty="0">
              <a:latin typeface="gobCL" pitchFamily="50" charset="0"/>
            </a:endParaRPr>
          </a:p>
        </p:txBody>
      </p:sp>
      <p:pic>
        <p:nvPicPr>
          <p:cNvPr id="3" name="Imagen 2" descr="Un dibujo con letras&#10;&#10;Descripción generada automáticamente con confianza media">
            <a:extLst>
              <a:ext uri="{FF2B5EF4-FFF2-40B4-BE49-F238E27FC236}">
                <a16:creationId xmlns:a16="http://schemas.microsoft.com/office/drawing/2014/main" id="{D9135596-59EB-3A78-5281-7D80E7109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634" y="145773"/>
            <a:ext cx="2450042" cy="708991"/>
          </a:xfrm>
          <a:prstGeom prst="rect">
            <a:avLst/>
          </a:prstGeom>
        </p:spPr>
      </p:pic>
    </p:spTree>
    <p:extLst>
      <p:ext uri="{BB962C8B-B14F-4D97-AF65-F5344CB8AC3E}">
        <p14:creationId xmlns:p14="http://schemas.microsoft.com/office/powerpoint/2010/main" val="3950362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EF118-B22C-D478-D9FE-A70C8F4E56A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1AAA1B8-5F10-6482-CB1B-3E677E35EB6E}"/>
              </a:ext>
            </a:extLst>
          </p:cNvPr>
          <p:cNvSpPr>
            <a:spLocks noGrp="1"/>
          </p:cNvSpPr>
          <p:nvPr>
            <p:ph type="title"/>
          </p:nvPr>
        </p:nvSpPr>
        <p:spPr>
          <a:xfrm>
            <a:off x="112643" y="136525"/>
            <a:ext cx="10515600" cy="762000"/>
          </a:xfrm>
        </p:spPr>
        <p:txBody>
          <a:bodyPr/>
          <a:lstStyle>
            <a:defPPr>
              <a:defRPr lang="es-E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s-CL" sz="4000" dirty="0">
                <a:solidFill>
                  <a:schemeClr val="accent1"/>
                </a:solidFill>
              </a:rPr>
              <a:t>Estrategias Sector Salud PASMI 2025</a:t>
            </a:r>
          </a:p>
        </p:txBody>
      </p:sp>
      <p:graphicFrame>
        <p:nvGraphicFramePr>
          <p:cNvPr id="5" name="Marcador de contenido 4">
            <a:extLst>
              <a:ext uri="{FF2B5EF4-FFF2-40B4-BE49-F238E27FC236}">
                <a16:creationId xmlns:a16="http://schemas.microsoft.com/office/drawing/2014/main" id="{F6ADCE45-18A7-3C8E-684F-76D75FF1B2F6}"/>
              </a:ext>
            </a:extLst>
          </p:cNvPr>
          <p:cNvGraphicFramePr>
            <a:graphicFrameLocks noGrp="1"/>
          </p:cNvGraphicFramePr>
          <p:nvPr>
            <p:ph idx="1"/>
            <p:extLst>
              <p:ext uri="{D42A27DB-BD31-4B8C-83A1-F6EECF244321}">
                <p14:modId xmlns:p14="http://schemas.microsoft.com/office/powerpoint/2010/main" val="3897235707"/>
              </p:ext>
            </p:extLst>
          </p:nvPr>
        </p:nvGraphicFramePr>
        <p:xfrm>
          <a:off x="609600" y="113061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descr="Un dibujo con letras&#10;&#10;Descripción generada automáticamente con confianza media">
            <a:extLst>
              <a:ext uri="{FF2B5EF4-FFF2-40B4-BE49-F238E27FC236}">
                <a16:creationId xmlns:a16="http://schemas.microsoft.com/office/drawing/2014/main" id="{98DC0236-4C61-3131-A8A5-E956725C5D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122504"/>
            <a:ext cx="2633221" cy="762000"/>
          </a:xfrm>
          <a:prstGeom prst="rect">
            <a:avLst/>
          </a:prstGeom>
        </p:spPr>
      </p:pic>
    </p:spTree>
    <p:extLst>
      <p:ext uri="{BB962C8B-B14F-4D97-AF65-F5344CB8AC3E}">
        <p14:creationId xmlns:p14="http://schemas.microsoft.com/office/powerpoint/2010/main" val="41272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56BF26-AD29-A77D-277F-12309A01F365}"/>
              </a:ext>
            </a:extLst>
          </p:cNvPr>
          <p:cNvSpPr>
            <a:spLocks noGrp="1"/>
          </p:cNvSpPr>
          <p:nvPr>
            <p:ph type="title"/>
          </p:nvPr>
        </p:nvSpPr>
        <p:spPr>
          <a:xfrm>
            <a:off x="0" y="0"/>
            <a:ext cx="11741426" cy="992950"/>
          </a:xfrm>
        </p:spPr>
        <p:style>
          <a:lnRef idx="2">
            <a:schemeClr val="accent5"/>
          </a:lnRef>
          <a:fillRef idx="1">
            <a:schemeClr val="lt1"/>
          </a:fillRef>
          <a:effectRef idx="0">
            <a:schemeClr val="accent5"/>
          </a:effectRef>
          <a:fontRef idx="minor">
            <a:schemeClr val="dk1"/>
          </a:fontRef>
        </p:style>
        <p:txBody>
          <a:bodyPr>
            <a:normAutofit fontScale="90000"/>
          </a:bodyPr>
          <a:lstStyle/>
          <a:p>
            <a:r>
              <a:rPr lang="es-CL" sz="3600" dirty="0">
                <a:solidFill>
                  <a:schemeClr val="accent1"/>
                </a:solidFill>
              </a:rPr>
              <a:t>Relevancia de las acciones intersectoriales en PASMI </a:t>
            </a:r>
            <a:br>
              <a:rPr lang="es-CL" sz="3600" dirty="0">
                <a:solidFill>
                  <a:schemeClr val="accent1"/>
                </a:solidFill>
              </a:rPr>
            </a:br>
            <a:r>
              <a:rPr lang="es-CL" sz="3600" dirty="0">
                <a:solidFill>
                  <a:schemeClr val="accent1"/>
                </a:solidFill>
              </a:rPr>
              <a:t>Foco en resultados sobre niños(as) y sus familias</a:t>
            </a:r>
          </a:p>
        </p:txBody>
      </p:sp>
      <p:graphicFrame>
        <p:nvGraphicFramePr>
          <p:cNvPr id="4" name="Marcador de contenido 3">
            <a:extLst>
              <a:ext uri="{FF2B5EF4-FFF2-40B4-BE49-F238E27FC236}">
                <a16:creationId xmlns:a16="http://schemas.microsoft.com/office/drawing/2014/main" id="{8C625263-6B13-421B-1889-A11A725A5FEC}"/>
              </a:ext>
            </a:extLst>
          </p:cNvPr>
          <p:cNvGraphicFramePr>
            <a:graphicFrameLocks noGrp="1"/>
          </p:cNvGraphicFramePr>
          <p:nvPr>
            <p:ph idx="1"/>
            <p:extLst>
              <p:ext uri="{D42A27DB-BD31-4B8C-83A1-F6EECF244321}">
                <p14:modId xmlns:p14="http://schemas.microsoft.com/office/powerpoint/2010/main" val="2688977019"/>
              </p:ext>
            </p:extLst>
          </p:nvPr>
        </p:nvGraphicFramePr>
        <p:xfrm>
          <a:off x="193812" y="958636"/>
          <a:ext cx="11998188" cy="5059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7EE544A4-DA7D-DBE5-847A-3EC613491A8F}"/>
              </a:ext>
            </a:extLst>
          </p:cNvPr>
          <p:cNvSpPr txBox="1"/>
          <p:nvPr/>
        </p:nvSpPr>
        <p:spPr>
          <a:xfrm>
            <a:off x="4364936" y="5899364"/>
            <a:ext cx="7633252" cy="83099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s-CL" sz="2400" dirty="0"/>
              <a:t>Las acciones de cada sector contribuyen al mejoramiento de resultados PASMI sobre niños, niñas y sus familias</a:t>
            </a:r>
          </a:p>
        </p:txBody>
      </p:sp>
      <p:pic>
        <p:nvPicPr>
          <p:cNvPr id="3" name="Imagen 2" descr="Un dibujo con letras&#10;&#10;Descripción generada automáticamente con confianza media">
            <a:extLst>
              <a:ext uri="{FF2B5EF4-FFF2-40B4-BE49-F238E27FC236}">
                <a16:creationId xmlns:a16="http://schemas.microsoft.com/office/drawing/2014/main" id="{93C0365E-FCDB-7550-44BD-45A3198383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122504"/>
            <a:ext cx="2633221" cy="762000"/>
          </a:xfrm>
          <a:prstGeom prst="rect">
            <a:avLst/>
          </a:prstGeom>
        </p:spPr>
      </p:pic>
    </p:spTree>
    <p:extLst>
      <p:ext uri="{BB962C8B-B14F-4D97-AF65-F5344CB8AC3E}">
        <p14:creationId xmlns:p14="http://schemas.microsoft.com/office/powerpoint/2010/main" val="3666610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7A34FADD-C4E4-3F40-FE69-9DEA07C26CFF}"/>
              </a:ext>
            </a:extLst>
          </p:cNvPr>
          <p:cNvPicPr>
            <a:picLocks noChangeAspect="1"/>
          </p:cNvPicPr>
          <p:nvPr/>
        </p:nvPicPr>
        <p:blipFill>
          <a:blip r:embed="rId2"/>
          <a:stretch>
            <a:fillRect/>
          </a:stretch>
        </p:blipFill>
        <p:spPr>
          <a:xfrm>
            <a:off x="570600" y="2240334"/>
            <a:ext cx="11047751" cy="2048690"/>
          </a:xfrm>
          <a:prstGeom prst="rect">
            <a:avLst/>
          </a:prstGeom>
        </p:spPr>
      </p:pic>
      <p:pic>
        <p:nvPicPr>
          <p:cNvPr id="7" name="Imagen 6" descr="Un dibujo con letras&#10;&#10;Descripción generada automáticamente con confianza media">
            <a:extLst>
              <a:ext uri="{FF2B5EF4-FFF2-40B4-BE49-F238E27FC236}">
                <a16:creationId xmlns:a16="http://schemas.microsoft.com/office/drawing/2014/main" id="{B40F3559-5B9B-949B-204B-83748B7EE6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2504"/>
            <a:ext cx="2633221" cy="762000"/>
          </a:xfrm>
          <a:prstGeom prst="rect">
            <a:avLst/>
          </a:prstGeom>
        </p:spPr>
      </p:pic>
      <p:sp>
        <p:nvSpPr>
          <p:cNvPr id="8" name="Título 1">
            <a:extLst>
              <a:ext uri="{FF2B5EF4-FFF2-40B4-BE49-F238E27FC236}">
                <a16:creationId xmlns:a16="http://schemas.microsoft.com/office/drawing/2014/main" id="{5024B611-CC86-069A-BFCC-B96D77A4E8A1}"/>
              </a:ext>
            </a:extLst>
          </p:cNvPr>
          <p:cNvSpPr txBox="1">
            <a:spLocks/>
          </p:cNvSpPr>
          <p:nvPr/>
        </p:nvSpPr>
        <p:spPr>
          <a:xfrm>
            <a:off x="116379" y="243779"/>
            <a:ext cx="10515600" cy="58425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sz="3200" b="1" dirty="0">
                <a:solidFill>
                  <a:schemeClr val="accent1"/>
                </a:solidFill>
              </a:rPr>
              <a:t>Indicadores de resultado Monitoreo Programas Sociales DIPRES - SES 2024</a:t>
            </a:r>
          </a:p>
        </p:txBody>
      </p:sp>
      <p:pic>
        <p:nvPicPr>
          <p:cNvPr id="2" name="Imagen 1">
            <a:extLst>
              <a:ext uri="{FF2B5EF4-FFF2-40B4-BE49-F238E27FC236}">
                <a16:creationId xmlns:a16="http://schemas.microsoft.com/office/drawing/2014/main" id="{56800844-11C2-757D-0C33-B803DD57CBEF}"/>
              </a:ext>
            </a:extLst>
          </p:cNvPr>
          <p:cNvPicPr>
            <a:picLocks noChangeAspect="1"/>
          </p:cNvPicPr>
          <p:nvPr/>
        </p:nvPicPr>
        <p:blipFill>
          <a:blip r:embed="rId4"/>
          <a:stretch>
            <a:fillRect/>
          </a:stretch>
        </p:blipFill>
        <p:spPr>
          <a:xfrm>
            <a:off x="11060349" y="2699226"/>
            <a:ext cx="391695" cy="355259"/>
          </a:xfrm>
          <a:prstGeom prst="rect">
            <a:avLst/>
          </a:prstGeom>
        </p:spPr>
      </p:pic>
      <p:pic>
        <p:nvPicPr>
          <p:cNvPr id="3" name="Imagen 2">
            <a:extLst>
              <a:ext uri="{FF2B5EF4-FFF2-40B4-BE49-F238E27FC236}">
                <a16:creationId xmlns:a16="http://schemas.microsoft.com/office/drawing/2014/main" id="{11A03F7B-97A5-E29B-6AEB-1B61B2441DB2}"/>
              </a:ext>
            </a:extLst>
          </p:cNvPr>
          <p:cNvPicPr>
            <a:picLocks noChangeAspect="1"/>
          </p:cNvPicPr>
          <p:nvPr/>
        </p:nvPicPr>
        <p:blipFill>
          <a:blip r:embed="rId4"/>
          <a:stretch>
            <a:fillRect/>
          </a:stretch>
        </p:blipFill>
        <p:spPr>
          <a:xfrm>
            <a:off x="11060349" y="3474197"/>
            <a:ext cx="391695" cy="355259"/>
          </a:xfrm>
          <a:prstGeom prst="rect">
            <a:avLst/>
          </a:prstGeom>
        </p:spPr>
      </p:pic>
    </p:spTree>
    <p:extLst>
      <p:ext uri="{BB962C8B-B14F-4D97-AF65-F5344CB8AC3E}">
        <p14:creationId xmlns:p14="http://schemas.microsoft.com/office/powerpoint/2010/main" val="3988018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095752-6841-C3B2-80E4-27F8300D6CDA}"/>
              </a:ext>
            </a:extLst>
          </p:cNvPr>
          <p:cNvSpPr>
            <a:spLocks noGrp="1"/>
          </p:cNvSpPr>
          <p:nvPr>
            <p:ph type="title"/>
          </p:nvPr>
        </p:nvSpPr>
        <p:spPr>
          <a:xfrm>
            <a:off x="0" y="0"/>
            <a:ext cx="11622157" cy="622852"/>
          </a:xfrm>
        </p:spPr>
        <p:style>
          <a:lnRef idx="2">
            <a:schemeClr val="accent1"/>
          </a:lnRef>
          <a:fillRef idx="1">
            <a:schemeClr val="lt1"/>
          </a:fillRef>
          <a:effectRef idx="0">
            <a:schemeClr val="accent1"/>
          </a:effectRef>
          <a:fontRef idx="minor">
            <a:schemeClr val="dk1"/>
          </a:fontRef>
        </p:style>
        <p:txBody>
          <a:bodyPr>
            <a:normAutofit/>
          </a:bodyPr>
          <a:lstStyle/>
          <a:p>
            <a:r>
              <a:rPr lang="es-CL" sz="2800" dirty="0"/>
              <a:t>Evolución brecha ingreso niños(as) atendidos en PASMI SRDM 2022 - 2024</a:t>
            </a:r>
          </a:p>
        </p:txBody>
      </p:sp>
      <p:graphicFrame>
        <p:nvGraphicFramePr>
          <p:cNvPr id="4" name="Gráfico 3">
            <a:extLst>
              <a:ext uri="{FF2B5EF4-FFF2-40B4-BE49-F238E27FC236}">
                <a16:creationId xmlns:a16="http://schemas.microsoft.com/office/drawing/2014/main" id="{AE1F7D72-E358-9BBF-39F1-D6CB15DD1B04}"/>
              </a:ext>
            </a:extLst>
          </p:cNvPr>
          <p:cNvGraphicFramePr>
            <a:graphicFrameLocks/>
          </p:cNvGraphicFramePr>
          <p:nvPr/>
        </p:nvGraphicFramePr>
        <p:xfrm>
          <a:off x="0" y="966578"/>
          <a:ext cx="5368128" cy="4391916"/>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a:extLst>
              <a:ext uri="{FF2B5EF4-FFF2-40B4-BE49-F238E27FC236}">
                <a16:creationId xmlns:a16="http://schemas.microsoft.com/office/drawing/2014/main" id="{92C6C2AB-5EC4-9B13-55F7-04CFBFCA18A0}"/>
              </a:ext>
            </a:extLst>
          </p:cNvPr>
          <p:cNvSpPr txBox="1"/>
          <p:nvPr/>
        </p:nvSpPr>
        <p:spPr>
          <a:xfrm>
            <a:off x="8359875" y="6536626"/>
            <a:ext cx="4311445" cy="338554"/>
          </a:xfrm>
          <a:prstGeom prst="rect">
            <a:avLst/>
          </a:prstGeom>
          <a:noFill/>
        </p:spPr>
        <p:txBody>
          <a:bodyPr wrap="square" rtlCol="0">
            <a:spAutoFit/>
          </a:bodyPr>
          <a:lstStyle/>
          <a:p>
            <a:r>
              <a:rPr lang="es-CL" sz="1600" dirty="0"/>
              <a:t>Fuente: REM MINSAL – SRDM 2022 - 2024</a:t>
            </a:r>
          </a:p>
        </p:txBody>
      </p:sp>
      <p:pic>
        <p:nvPicPr>
          <p:cNvPr id="3" name="Imagen 2" descr="Un dibujo con letras&#10;&#10;Descripción generada automáticamente con confianza media">
            <a:extLst>
              <a:ext uri="{FF2B5EF4-FFF2-40B4-BE49-F238E27FC236}">
                <a16:creationId xmlns:a16="http://schemas.microsoft.com/office/drawing/2014/main" id="{C862FCB6-BEE0-8320-BC72-63F7E8CB78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00617"/>
            <a:ext cx="2676638" cy="774563"/>
          </a:xfrm>
          <a:prstGeom prst="rect">
            <a:avLst/>
          </a:prstGeom>
        </p:spPr>
      </p:pic>
      <p:graphicFrame>
        <p:nvGraphicFramePr>
          <p:cNvPr id="6" name="Gráfico 5">
            <a:extLst>
              <a:ext uri="{FF2B5EF4-FFF2-40B4-BE49-F238E27FC236}">
                <a16:creationId xmlns:a16="http://schemas.microsoft.com/office/drawing/2014/main" id="{6F51C561-4E91-D147-EC0F-A329A084812D}"/>
              </a:ext>
            </a:extLst>
          </p:cNvPr>
          <p:cNvGraphicFramePr>
            <a:graphicFrameLocks/>
          </p:cNvGraphicFramePr>
          <p:nvPr/>
        </p:nvGraphicFramePr>
        <p:xfrm>
          <a:off x="5628777" y="966578"/>
          <a:ext cx="6149008" cy="4391916"/>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a:extLst>
              <a:ext uri="{FF2B5EF4-FFF2-40B4-BE49-F238E27FC236}">
                <a16:creationId xmlns:a16="http://schemas.microsoft.com/office/drawing/2014/main" id="{5FAA2BA2-F603-359D-F790-BF1F0C8D7308}"/>
              </a:ext>
            </a:extLst>
          </p:cNvPr>
          <p:cNvSpPr txBox="1"/>
          <p:nvPr/>
        </p:nvSpPr>
        <p:spPr>
          <a:xfrm rot="1663051">
            <a:off x="2623121" y="2249332"/>
            <a:ext cx="242978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dirty="0"/>
              <a:t>Disminuye</a:t>
            </a:r>
            <a:endParaRPr lang="es-CL" dirty="0"/>
          </a:p>
        </p:txBody>
      </p:sp>
      <p:sp>
        <p:nvSpPr>
          <p:cNvPr id="5" name="CuadroTexto 4">
            <a:extLst>
              <a:ext uri="{FF2B5EF4-FFF2-40B4-BE49-F238E27FC236}">
                <a16:creationId xmlns:a16="http://schemas.microsoft.com/office/drawing/2014/main" id="{2DB87064-4BCA-7766-1463-1499DFB66898}"/>
              </a:ext>
            </a:extLst>
          </p:cNvPr>
          <p:cNvSpPr txBox="1"/>
          <p:nvPr/>
        </p:nvSpPr>
        <p:spPr>
          <a:xfrm rot="21357335">
            <a:off x="4089409" y="5603614"/>
            <a:ext cx="7937585" cy="8925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1600" dirty="0">
                <a:effectLst/>
                <a:latin typeface="Calibri" panose="020F0502020204030204" pitchFamily="34" charset="0"/>
                <a:ea typeface="Calibri" panose="020F0502020204030204" pitchFamily="34" charset="0"/>
                <a:cs typeface="Times New Roman" panose="02020603050405020304" pitchFamily="18" charset="0"/>
              </a:rPr>
              <a:t>Capacitación y acompañamiento en el registro SRDM y </a:t>
            </a:r>
            <a:r>
              <a:rPr lang="es-CL" b="1" dirty="0">
                <a:effectLst/>
                <a:latin typeface="Calibri" panose="020F0502020204030204" pitchFamily="34" charset="0"/>
                <a:ea typeface="Calibri" panose="020F0502020204030204" pitchFamily="34" charset="0"/>
                <a:cs typeface="Times New Roman" panose="02020603050405020304" pitchFamily="18" charset="0"/>
              </a:rPr>
              <a:t>pesquisa de alertas sociales </a:t>
            </a:r>
            <a:r>
              <a:rPr lang="es-CL" sz="1600" dirty="0">
                <a:effectLst/>
                <a:latin typeface="Calibri" panose="020F0502020204030204" pitchFamily="34" charset="0"/>
                <a:ea typeface="Calibri" panose="020F0502020204030204" pitchFamily="34" charset="0"/>
                <a:cs typeface="Times New Roman" panose="02020603050405020304" pitchFamily="18" charset="0"/>
              </a:rPr>
              <a:t>impacta la posibilidad de abordar determinantes sociales de la salud mental en el contexto familiar, educativo y/o comunitario de la niña(o) </a:t>
            </a:r>
          </a:p>
        </p:txBody>
      </p:sp>
    </p:spTree>
    <p:extLst>
      <p:ext uri="{BB962C8B-B14F-4D97-AF65-F5344CB8AC3E}">
        <p14:creationId xmlns:p14="http://schemas.microsoft.com/office/powerpoint/2010/main" val="2557246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E3E76710-C134-71A3-836D-01F929F679FA}"/>
              </a:ext>
            </a:extLst>
          </p:cNvPr>
          <p:cNvGrpSpPr/>
          <p:nvPr/>
        </p:nvGrpSpPr>
        <p:grpSpPr>
          <a:xfrm>
            <a:off x="600363" y="336424"/>
            <a:ext cx="6465455" cy="5817304"/>
            <a:chOff x="3308243" y="520416"/>
            <a:chExt cx="9663370" cy="9001915"/>
          </a:xfrm>
        </p:grpSpPr>
        <p:sp>
          <p:nvSpPr>
            <p:cNvPr id="3" name="object 2">
              <a:extLst>
                <a:ext uri="{FF2B5EF4-FFF2-40B4-BE49-F238E27FC236}">
                  <a16:creationId xmlns:a16="http://schemas.microsoft.com/office/drawing/2014/main" id="{C8033F66-15F4-E7F6-C5B8-CECA5578C7EF}"/>
                </a:ext>
              </a:extLst>
            </p:cNvPr>
            <p:cNvSpPr/>
            <p:nvPr/>
          </p:nvSpPr>
          <p:spPr>
            <a:xfrm>
              <a:off x="8953026" y="520416"/>
              <a:ext cx="2351063" cy="858613"/>
            </a:xfrm>
            <a:custGeom>
              <a:avLst/>
              <a:gdLst/>
              <a:ahLst/>
              <a:cxnLst/>
              <a:rect l="l" t="t" r="r" b="b"/>
              <a:pathLst>
                <a:path w="1069339" h="390525">
                  <a:moveTo>
                    <a:pt x="971423" y="0"/>
                  </a:moveTo>
                  <a:lnTo>
                    <a:pt x="97409" y="0"/>
                  </a:lnTo>
                  <a:lnTo>
                    <a:pt x="71500" y="2921"/>
                  </a:lnTo>
                  <a:lnTo>
                    <a:pt x="28575" y="24130"/>
                  </a:lnTo>
                  <a:lnTo>
                    <a:pt x="3556" y="60578"/>
                  </a:lnTo>
                  <a:lnTo>
                    <a:pt x="0" y="82550"/>
                  </a:lnTo>
                  <a:lnTo>
                    <a:pt x="0" y="307467"/>
                  </a:lnTo>
                  <a:lnTo>
                    <a:pt x="13335" y="349123"/>
                  </a:lnTo>
                  <a:lnTo>
                    <a:pt x="48260" y="378840"/>
                  </a:lnTo>
                  <a:lnTo>
                    <a:pt x="97409" y="390144"/>
                  </a:lnTo>
                  <a:lnTo>
                    <a:pt x="971423" y="390144"/>
                  </a:lnTo>
                  <a:lnTo>
                    <a:pt x="1020572" y="378840"/>
                  </a:lnTo>
                  <a:lnTo>
                    <a:pt x="1055497" y="349123"/>
                  </a:lnTo>
                  <a:lnTo>
                    <a:pt x="1068832" y="307467"/>
                  </a:lnTo>
                  <a:lnTo>
                    <a:pt x="1068832" y="82550"/>
                  </a:lnTo>
                  <a:lnTo>
                    <a:pt x="1055497" y="40894"/>
                  </a:lnTo>
                  <a:lnTo>
                    <a:pt x="1020572" y="11175"/>
                  </a:lnTo>
                  <a:lnTo>
                    <a:pt x="971423" y="0"/>
                  </a:lnTo>
                  <a:close/>
                </a:path>
              </a:pathLst>
            </a:custGeom>
            <a:solidFill>
              <a:srgbClr val="9B78A2"/>
            </a:solidFill>
          </p:spPr>
          <p:txBody>
            <a:bodyPr wrap="square" lIns="0" tIns="0" rIns="0" bIns="0" rtlCol="0"/>
            <a:lstStyle/>
            <a:p>
              <a:pPr defTabSz="554218">
                <a:defRPr/>
              </a:pPr>
              <a:endParaRPr sz="1091" kern="0">
                <a:solidFill>
                  <a:sysClr val="windowText" lastClr="000000"/>
                </a:solidFill>
              </a:endParaRPr>
            </a:p>
          </p:txBody>
        </p:sp>
        <p:sp>
          <p:nvSpPr>
            <p:cNvPr id="4" name="object 3">
              <a:extLst>
                <a:ext uri="{FF2B5EF4-FFF2-40B4-BE49-F238E27FC236}">
                  <a16:creationId xmlns:a16="http://schemas.microsoft.com/office/drawing/2014/main" id="{AC2588A2-573B-05CF-91B5-7D7CBE02B777}"/>
                </a:ext>
              </a:extLst>
            </p:cNvPr>
            <p:cNvSpPr txBox="1"/>
            <p:nvPr/>
          </p:nvSpPr>
          <p:spPr>
            <a:xfrm>
              <a:off x="9185063" y="585475"/>
              <a:ext cx="1900117" cy="662359"/>
            </a:xfrm>
            <a:prstGeom prst="rect">
              <a:avLst/>
            </a:prstGeom>
          </p:spPr>
          <p:txBody>
            <a:bodyPr vert="horz" wrap="square" lIns="0" tIns="14384" rIns="0" bIns="0" rtlCol="0">
              <a:spAutoFit/>
            </a:bodyPr>
            <a:lstStyle/>
            <a:p>
              <a:pPr marL="16077" marR="6770" algn="ctr" defTabSz="554218">
                <a:lnSpc>
                  <a:spcPct val="103000"/>
                </a:lnSpc>
                <a:spcBef>
                  <a:spcPts val="113"/>
                </a:spcBef>
                <a:defRPr/>
              </a:pPr>
              <a:r>
                <a:rPr sz="666" b="1" kern="0" dirty="0">
                  <a:solidFill>
                    <a:srgbClr val="FFFFFF"/>
                  </a:solidFill>
                  <a:latin typeface="Verdana"/>
                  <a:cs typeface="Verdana"/>
                </a:rPr>
                <a:t>Comité</a:t>
              </a:r>
              <a:r>
                <a:rPr sz="666" b="1" kern="0" spc="-33" dirty="0">
                  <a:solidFill>
                    <a:srgbClr val="FFFFFF"/>
                  </a:solidFill>
                  <a:latin typeface="Verdana"/>
                  <a:cs typeface="Verdana"/>
                </a:rPr>
                <a:t> </a:t>
              </a:r>
              <a:r>
                <a:rPr sz="666" b="1" kern="0" spc="-13" dirty="0">
                  <a:solidFill>
                    <a:srgbClr val="FFFFFF"/>
                  </a:solidFill>
                  <a:latin typeface="Verdana"/>
                  <a:cs typeface="Verdana"/>
                </a:rPr>
                <a:t>Interministerial</a:t>
              </a:r>
              <a:r>
                <a:rPr sz="666" b="1" kern="0" spc="666" dirty="0">
                  <a:solidFill>
                    <a:srgbClr val="FFFFFF"/>
                  </a:solidFill>
                  <a:latin typeface="Verdana"/>
                  <a:cs typeface="Verdana"/>
                </a:rPr>
                <a:t> </a:t>
              </a:r>
              <a:r>
                <a:rPr sz="666" b="1" kern="0" dirty="0">
                  <a:solidFill>
                    <a:srgbClr val="FFFFFF"/>
                  </a:solidFill>
                  <a:latin typeface="Verdana"/>
                  <a:cs typeface="Verdana"/>
                </a:rPr>
                <a:t>de</a:t>
              </a:r>
              <a:r>
                <a:rPr sz="666" b="1" kern="0" spc="-7" dirty="0">
                  <a:solidFill>
                    <a:srgbClr val="FFFFFF"/>
                  </a:solidFill>
                  <a:latin typeface="Verdana"/>
                  <a:cs typeface="Verdana"/>
                </a:rPr>
                <a:t> </a:t>
              </a:r>
              <a:r>
                <a:rPr sz="666" b="1" kern="0" dirty="0">
                  <a:solidFill>
                    <a:srgbClr val="FFFFFF"/>
                  </a:solidFill>
                  <a:latin typeface="Verdana"/>
                  <a:cs typeface="Verdana"/>
                </a:rPr>
                <a:t>Desarrollo</a:t>
              </a:r>
              <a:r>
                <a:rPr sz="666" b="1" kern="0" spc="-27" dirty="0">
                  <a:solidFill>
                    <a:srgbClr val="FFFFFF"/>
                  </a:solidFill>
                  <a:latin typeface="Verdana"/>
                  <a:cs typeface="Verdana"/>
                </a:rPr>
                <a:t> </a:t>
              </a:r>
              <a:r>
                <a:rPr sz="666" b="1" kern="0" spc="-13" dirty="0">
                  <a:solidFill>
                    <a:srgbClr val="FFFFFF"/>
                  </a:solidFill>
                  <a:latin typeface="Verdana"/>
                  <a:cs typeface="Verdana"/>
                </a:rPr>
                <a:t>Social,</a:t>
              </a:r>
              <a:r>
                <a:rPr sz="666" b="1" kern="0" spc="666" dirty="0">
                  <a:solidFill>
                    <a:srgbClr val="FFFFFF"/>
                  </a:solidFill>
                  <a:latin typeface="Verdana"/>
                  <a:cs typeface="Verdana"/>
                </a:rPr>
                <a:t> </a:t>
              </a:r>
              <a:r>
                <a:rPr sz="666" b="1" kern="0" dirty="0">
                  <a:solidFill>
                    <a:srgbClr val="FFFFFF"/>
                  </a:solidFill>
                  <a:latin typeface="Verdana"/>
                  <a:cs typeface="Verdana"/>
                </a:rPr>
                <a:t>Familia</a:t>
              </a:r>
              <a:r>
                <a:rPr sz="666" b="1" kern="0" spc="-13" dirty="0">
                  <a:solidFill>
                    <a:srgbClr val="FFFFFF"/>
                  </a:solidFill>
                  <a:latin typeface="Verdana"/>
                  <a:cs typeface="Verdana"/>
                </a:rPr>
                <a:t> </a:t>
              </a:r>
              <a:r>
                <a:rPr sz="666" b="1" kern="0" dirty="0">
                  <a:solidFill>
                    <a:srgbClr val="FFFFFF"/>
                  </a:solidFill>
                  <a:latin typeface="Verdana"/>
                  <a:cs typeface="Verdana"/>
                </a:rPr>
                <a:t>y</a:t>
              </a:r>
              <a:r>
                <a:rPr sz="666" b="1" kern="0" spc="-27" dirty="0">
                  <a:solidFill>
                    <a:srgbClr val="FFFFFF"/>
                  </a:solidFill>
                  <a:latin typeface="Verdana"/>
                  <a:cs typeface="Verdana"/>
                </a:rPr>
                <a:t> </a:t>
              </a:r>
              <a:r>
                <a:rPr sz="666" b="1" kern="0" spc="-13" dirty="0">
                  <a:solidFill>
                    <a:srgbClr val="FFFFFF"/>
                  </a:solidFill>
                  <a:latin typeface="Verdana"/>
                  <a:cs typeface="Verdana"/>
                </a:rPr>
                <a:t>Niñez</a:t>
              </a:r>
              <a:r>
                <a:rPr lang="es-CL" sz="666" b="1" kern="0" spc="-13" dirty="0">
                  <a:solidFill>
                    <a:srgbClr val="FFFFFF"/>
                  </a:solidFill>
                  <a:latin typeface="Verdana"/>
                  <a:cs typeface="Verdana"/>
                </a:rPr>
                <a:t>, DIPRES, SES</a:t>
              </a:r>
              <a:endParaRPr sz="666" kern="0" dirty="0">
                <a:solidFill>
                  <a:sysClr val="windowText" lastClr="000000"/>
                </a:solidFill>
                <a:latin typeface="Verdana"/>
                <a:cs typeface="Verdana"/>
              </a:endParaRPr>
            </a:p>
          </p:txBody>
        </p:sp>
        <p:sp>
          <p:nvSpPr>
            <p:cNvPr id="5" name="object 4">
              <a:extLst>
                <a:ext uri="{FF2B5EF4-FFF2-40B4-BE49-F238E27FC236}">
                  <a16:creationId xmlns:a16="http://schemas.microsoft.com/office/drawing/2014/main" id="{D7C26FE0-5AD4-9F18-AC04-ED7F435B8783}"/>
                </a:ext>
              </a:extLst>
            </p:cNvPr>
            <p:cNvSpPr/>
            <p:nvPr/>
          </p:nvSpPr>
          <p:spPr>
            <a:xfrm>
              <a:off x="4487125" y="2172021"/>
              <a:ext cx="7252833" cy="2096967"/>
            </a:xfrm>
            <a:custGeom>
              <a:avLst/>
              <a:gdLst/>
              <a:ahLst/>
              <a:cxnLst/>
              <a:rect l="l" t="t" r="r" b="b"/>
              <a:pathLst>
                <a:path w="3298825" h="953769">
                  <a:moveTo>
                    <a:pt x="3298825" y="393801"/>
                  </a:moveTo>
                  <a:lnTo>
                    <a:pt x="3099181" y="393801"/>
                  </a:lnTo>
                  <a:lnTo>
                    <a:pt x="3099181" y="91313"/>
                  </a:lnTo>
                  <a:lnTo>
                    <a:pt x="3095625" y="67056"/>
                  </a:lnTo>
                  <a:lnTo>
                    <a:pt x="3070606" y="26670"/>
                  </a:lnTo>
                  <a:lnTo>
                    <a:pt x="3027680" y="3175"/>
                  </a:lnTo>
                  <a:lnTo>
                    <a:pt x="3001899" y="0"/>
                  </a:lnTo>
                  <a:lnTo>
                    <a:pt x="2128774" y="0"/>
                  </a:lnTo>
                  <a:lnTo>
                    <a:pt x="2079752" y="12446"/>
                  </a:lnTo>
                  <a:lnTo>
                    <a:pt x="2044827" y="45212"/>
                  </a:lnTo>
                  <a:lnTo>
                    <a:pt x="2031492" y="91313"/>
                  </a:lnTo>
                  <a:lnTo>
                    <a:pt x="2031492" y="393801"/>
                  </a:lnTo>
                  <a:lnTo>
                    <a:pt x="0" y="393801"/>
                  </a:lnTo>
                  <a:lnTo>
                    <a:pt x="0" y="462534"/>
                  </a:lnTo>
                  <a:lnTo>
                    <a:pt x="2031492" y="462534"/>
                  </a:lnTo>
                  <a:lnTo>
                    <a:pt x="2031492" y="862088"/>
                  </a:lnTo>
                  <a:lnTo>
                    <a:pt x="2044827" y="908177"/>
                  </a:lnTo>
                  <a:lnTo>
                    <a:pt x="2079752" y="941070"/>
                  </a:lnTo>
                  <a:lnTo>
                    <a:pt x="2128774" y="953516"/>
                  </a:lnTo>
                  <a:lnTo>
                    <a:pt x="3001899" y="953516"/>
                  </a:lnTo>
                  <a:lnTo>
                    <a:pt x="3050921" y="941070"/>
                  </a:lnTo>
                  <a:lnTo>
                    <a:pt x="3085846" y="908177"/>
                  </a:lnTo>
                  <a:lnTo>
                    <a:pt x="3099181" y="862088"/>
                  </a:lnTo>
                  <a:lnTo>
                    <a:pt x="3099181" y="462534"/>
                  </a:lnTo>
                  <a:lnTo>
                    <a:pt x="3298825" y="462534"/>
                  </a:lnTo>
                  <a:lnTo>
                    <a:pt x="3298825" y="393801"/>
                  </a:lnTo>
                  <a:close/>
                </a:path>
              </a:pathLst>
            </a:custGeom>
            <a:solidFill>
              <a:srgbClr val="E94661"/>
            </a:solidFill>
          </p:spPr>
          <p:txBody>
            <a:bodyPr wrap="square" lIns="0" tIns="0" rIns="0" bIns="0" rtlCol="0"/>
            <a:lstStyle/>
            <a:p>
              <a:pPr defTabSz="554218">
                <a:defRPr/>
              </a:pPr>
              <a:endParaRPr sz="1091" kern="0">
                <a:solidFill>
                  <a:sysClr val="windowText" lastClr="000000"/>
                </a:solidFill>
              </a:endParaRPr>
            </a:p>
          </p:txBody>
        </p:sp>
        <p:sp>
          <p:nvSpPr>
            <p:cNvPr id="6" name="object 5">
              <a:extLst>
                <a:ext uri="{FF2B5EF4-FFF2-40B4-BE49-F238E27FC236}">
                  <a16:creationId xmlns:a16="http://schemas.microsoft.com/office/drawing/2014/main" id="{C499D3A2-20B6-6B9F-432A-3A3421AAF059}"/>
                </a:ext>
              </a:extLst>
            </p:cNvPr>
            <p:cNvSpPr txBox="1"/>
            <p:nvPr/>
          </p:nvSpPr>
          <p:spPr>
            <a:xfrm>
              <a:off x="9297589" y="2208602"/>
              <a:ext cx="1662776" cy="825677"/>
            </a:xfrm>
            <a:prstGeom prst="rect">
              <a:avLst/>
            </a:prstGeom>
          </p:spPr>
          <p:txBody>
            <a:bodyPr vert="horz" wrap="square" lIns="0" tIns="14384" rIns="0" bIns="0" rtlCol="0">
              <a:spAutoFit/>
            </a:bodyPr>
            <a:lstStyle/>
            <a:p>
              <a:pPr marL="16077" marR="6770" indent="-1692" algn="ctr" defTabSz="554218">
                <a:lnSpc>
                  <a:spcPct val="103000"/>
                </a:lnSpc>
                <a:spcBef>
                  <a:spcPts val="113"/>
                </a:spcBef>
                <a:defRPr/>
              </a:pPr>
              <a:r>
                <a:rPr sz="666" kern="0" spc="-13" dirty="0">
                  <a:solidFill>
                    <a:srgbClr val="FFFFFF"/>
                  </a:solidFill>
                  <a:latin typeface="Verdana"/>
                  <a:cs typeface="Verdana"/>
                </a:rPr>
                <a:t>Informar</a:t>
              </a:r>
              <a:r>
                <a:rPr sz="666" kern="0" spc="666" dirty="0">
                  <a:solidFill>
                    <a:srgbClr val="FFFFFF"/>
                  </a:solidFill>
                  <a:latin typeface="Verdana"/>
                  <a:cs typeface="Verdana"/>
                </a:rPr>
                <a:t> </a:t>
              </a:r>
              <a:r>
                <a:rPr sz="666" kern="0" spc="-13" dirty="0">
                  <a:solidFill>
                    <a:srgbClr val="FFFFFF"/>
                  </a:solidFill>
                  <a:latin typeface="Verdana"/>
                  <a:cs typeface="Verdana"/>
                </a:rPr>
                <a:t>semestralmente:</a:t>
              </a:r>
              <a:r>
                <a:rPr sz="666" kern="0" spc="666" dirty="0">
                  <a:solidFill>
                    <a:srgbClr val="FFFFFF"/>
                  </a:solidFill>
                  <a:latin typeface="Verdana"/>
                  <a:cs typeface="Verdana"/>
                </a:rPr>
                <a:t> </a:t>
              </a:r>
              <a:r>
                <a:rPr sz="666" kern="0" dirty="0">
                  <a:solidFill>
                    <a:srgbClr val="FFFFFF"/>
                  </a:solidFill>
                  <a:latin typeface="Verdana"/>
                  <a:cs typeface="Verdana"/>
                </a:rPr>
                <a:t>Necesidades</a:t>
              </a:r>
              <a:r>
                <a:rPr sz="666" kern="0" spc="-33" dirty="0">
                  <a:solidFill>
                    <a:srgbClr val="FFFFFF"/>
                  </a:solidFill>
                  <a:latin typeface="Verdana"/>
                  <a:cs typeface="Verdana"/>
                </a:rPr>
                <a:t> </a:t>
              </a:r>
              <a:r>
                <a:rPr sz="666" kern="0" dirty="0">
                  <a:solidFill>
                    <a:srgbClr val="FFFFFF"/>
                  </a:solidFill>
                  <a:latin typeface="Verdana"/>
                  <a:cs typeface="Verdana"/>
                </a:rPr>
                <a:t>y</a:t>
              </a:r>
              <a:r>
                <a:rPr sz="666" kern="0" spc="-13" dirty="0">
                  <a:solidFill>
                    <a:srgbClr val="FFFFFF"/>
                  </a:solidFill>
                  <a:latin typeface="Verdana"/>
                  <a:cs typeface="Verdana"/>
                </a:rPr>
                <a:t> brechas</a:t>
              </a:r>
              <a:r>
                <a:rPr sz="666" kern="0" spc="666" dirty="0">
                  <a:solidFill>
                    <a:srgbClr val="FFFFFF"/>
                  </a:solidFill>
                  <a:latin typeface="Verdana"/>
                  <a:cs typeface="Verdana"/>
                </a:rPr>
                <a:t> </a:t>
              </a:r>
              <a:r>
                <a:rPr sz="666" kern="0" dirty="0">
                  <a:solidFill>
                    <a:srgbClr val="FFFFFF"/>
                  </a:solidFill>
                  <a:latin typeface="Verdana"/>
                  <a:cs typeface="Verdana"/>
                </a:rPr>
                <a:t>que</a:t>
              </a:r>
              <a:r>
                <a:rPr sz="666" kern="0" spc="-20" dirty="0">
                  <a:solidFill>
                    <a:srgbClr val="FFFFFF"/>
                  </a:solidFill>
                  <a:latin typeface="Verdana"/>
                  <a:cs typeface="Verdana"/>
                </a:rPr>
                <a:t> </a:t>
              </a:r>
              <a:r>
                <a:rPr sz="666" kern="0" dirty="0">
                  <a:solidFill>
                    <a:srgbClr val="FFFFFF"/>
                  </a:solidFill>
                  <a:latin typeface="Verdana"/>
                  <a:cs typeface="Verdana"/>
                </a:rPr>
                <a:t>afectan</a:t>
              </a:r>
              <a:r>
                <a:rPr sz="666" kern="0" spc="-40" dirty="0">
                  <a:solidFill>
                    <a:srgbClr val="FFFFFF"/>
                  </a:solidFill>
                  <a:latin typeface="Verdana"/>
                  <a:cs typeface="Verdana"/>
                </a:rPr>
                <a:t> </a:t>
              </a:r>
              <a:r>
                <a:rPr sz="666" kern="0" spc="-33" dirty="0">
                  <a:solidFill>
                    <a:srgbClr val="FFFFFF"/>
                  </a:solidFill>
                  <a:latin typeface="Verdana"/>
                  <a:cs typeface="Verdana"/>
                </a:rPr>
                <a:t>la</a:t>
              </a:r>
              <a:r>
                <a:rPr sz="666" kern="0" spc="666" dirty="0">
                  <a:solidFill>
                    <a:srgbClr val="FFFFFF"/>
                  </a:solidFill>
                  <a:latin typeface="Verdana"/>
                  <a:cs typeface="Verdana"/>
                </a:rPr>
                <a:t> </a:t>
              </a:r>
              <a:r>
                <a:rPr sz="666" kern="0" spc="-13" dirty="0">
                  <a:solidFill>
                    <a:srgbClr val="FFFFFF"/>
                  </a:solidFill>
                  <a:latin typeface="Verdana"/>
                  <a:cs typeface="Verdana"/>
                </a:rPr>
                <a:t>protección</a:t>
              </a:r>
              <a:endParaRPr sz="666" kern="0">
                <a:solidFill>
                  <a:sysClr val="windowText" lastClr="000000"/>
                </a:solidFill>
                <a:latin typeface="Verdana"/>
                <a:cs typeface="Verdana"/>
              </a:endParaRPr>
            </a:p>
          </p:txBody>
        </p:sp>
        <p:sp>
          <p:nvSpPr>
            <p:cNvPr id="7" name="object 6">
              <a:extLst>
                <a:ext uri="{FF2B5EF4-FFF2-40B4-BE49-F238E27FC236}">
                  <a16:creationId xmlns:a16="http://schemas.microsoft.com/office/drawing/2014/main" id="{343B1956-46F2-01F6-2F04-1720889AA024}"/>
                </a:ext>
              </a:extLst>
            </p:cNvPr>
            <p:cNvSpPr txBox="1"/>
            <p:nvPr/>
          </p:nvSpPr>
          <p:spPr>
            <a:xfrm>
              <a:off x="9484667" y="3097088"/>
              <a:ext cx="1294201" cy="186319"/>
            </a:xfrm>
            <a:prstGeom prst="rect">
              <a:avLst/>
            </a:prstGeom>
          </p:spPr>
          <p:txBody>
            <a:bodyPr vert="horz" wrap="square" lIns="0" tIns="17768" rIns="0" bIns="0" rtlCol="0">
              <a:spAutoFit/>
            </a:bodyPr>
            <a:lstStyle/>
            <a:p>
              <a:pPr marL="16924" defTabSz="554218">
                <a:spcBef>
                  <a:spcPts val="140"/>
                </a:spcBef>
                <a:defRPr/>
              </a:pPr>
              <a:r>
                <a:rPr sz="666" kern="0" dirty="0">
                  <a:solidFill>
                    <a:srgbClr val="FFFFFF"/>
                  </a:solidFill>
                  <a:latin typeface="Verdana"/>
                  <a:cs typeface="Verdana"/>
                </a:rPr>
                <a:t>integral</a:t>
              </a:r>
              <a:r>
                <a:rPr sz="666" kern="0" spc="-47" dirty="0">
                  <a:solidFill>
                    <a:srgbClr val="FFFFFF"/>
                  </a:solidFill>
                  <a:latin typeface="Verdana"/>
                  <a:cs typeface="Verdana"/>
                </a:rPr>
                <a:t> </a:t>
              </a:r>
              <a:r>
                <a:rPr sz="666" kern="0" dirty="0">
                  <a:solidFill>
                    <a:srgbClr val="FFFFFF"/>
                  </a:solidFill>
                  <a:latin typeface="Verdana"/>
                  <a:cs typeface="Verdana"/>
                </a:rPr>
                <a:t>de</a:t>
              </a:r>
              <a:r>
                <a:rPr sz="666" kern="0" spc="-7" dirty="0">
                  <a:solidFill>
                    <a:srgbClr val="FFFFFF"/>
                  </a:solidFill>
                  <a:latin typeface="Verdana"/>
                  <a:cs typeface="Verdana"/>
                </a:rPr>
                <a:t> </a:t>
              </a:r>
              <a:r>
                <a:rPr sz="666" kern="0" dirty="0">
                  <a:solidFill>
                    <a:srgbClr val="FFFFFF"/>
                  </a:solidFill>
                  <a:latin typeface="Verdana"/>
                  <a:cs typeface="Verdana"/>
                </a:rPr>
                <a:t>NNA</a:t>
              </a:r>
              <a:r>
                <a:rPr sz="666" kern="0" spc="-13" dirty="0">
                  <a:solidFill>
                    <a:srgbClr val="FFFFFF"/>
                  </a:solidFill>
                  <a:latin typeface="Verdana"/>
                  <a:cs typeface="Verdana"/>
                </a:rPr>
                <a:t> </a:t>
              </a:r>
              <a:r>
                <a:rPr sz="666" kern="0" spc="-67" dirty="0">
                  <a:solidFill>
                    <a:srgbClr val="FFFFFF"/>
                  </a:solidFill>
                  <a:latin typeface="Verdana"/>
                  <a:cs typeface="Verdana"/>
                </a:rPr>
                <a:t>y</a:t>
              </a:r>
              <a:endParaRPr sz="666" kern="0" dirty="0">
                <a:solidFill>
                  <a:sysClr val="windowText" lastClr="000000"/>
                </a:solidFill>
                <a:latin typeface="Verdana"/>
                <a:cs typeface="Verdana"/>
              </a:endParaRPr>
            </a:p>
          </p:txBody>
        </p:sp>
        <p:sp>
          <p:nvSpPr>
            <p:cNvPr id="8" name="object 7">
              <a:extLst>
                <a:ext uri="{FF2B5EF4-FFF2-40B4-BE49-F238E27FC236}">
                  <a16:creationId xmlns:a16="http://schemas.microsoft.com/office/drawing/2014/main" id="{0BB2D89D-6B9E-F670-DB37-48CA98BBEAC0}"/>
                </a:ext>
              </a:extLst>
            </p:cNvPr>
            <p:cNvSpPr txBox="1"/>
            <p:nvPr/>
          </p:nvSpPr>
          <p:spPr>
            <a:xfrm>
              <a:off x="9416259" y="3187501"/>
              <a:ext cx="1432417" cy="795134"/>
            </a:xfrm>
            <a:prstGeom prst="rect">
              <a:avLst/>
            </a:prstGeom>
          </p:spPr>
          <p:txBody>
            <a:bodyPr vert="horz" wrap="square" lIns="0" tIns="64306" rIns="0" bIns="0" rtlCol="0">
              <a:spAutoFit/>
            </a:bodyPr>
            <a:lstStyle/>
            <a:p>
              <a:pPr marL="360474" defTabSz="554218">
                <a:spcBef>
                  <a:spcPts val="506"/>
                </a:spcBef>
                <a:defRPr/>
              </a:pPr>
              <a:r>
                <a:rPr sz="666" kern="0" spc="-33" dirty="0">
                  <a:solidFill>
                    <a:srgbClr val="FFFFFF"/>
                  </a:solidFill>
                  <a:latin typeface="Verdana"/>
                  <a:cs typeface="Verdana"/>
                </a:rPr>
                <a:t>sus</a:t>
              </a:r>
              <a:endParaRPr sz="666" kern="0">
                <a:solidFill>
                  <a:sysClr val="windowText" lastClr="000000"/>
                </a:solidFill>
                <a:latin typeface="Verdana"/>
                <a:cs typeface="Verdana"/>
              </a:endParaRPr>
            </a:p>
            <a:p>
              <a:pPr marL="26231" marR="6770" indent="-10154" algn="just" defTabSz="554218">
                <a:lnSpc>
                  <a:spcPct val="103000"/>
                </a:lnSpc>
                <a:spcBef>
                  <a:spcPts val="347"/>
                </a:spcBef>
                <a:defRPr/>
              </a:pPr>
              <a:r>
                <a:rPr sz="666" kern="0" dirty="0">
                  <a:solidFill>
                    <a:srgbClr val="FFFFFF"/>
                  </a:solidFill>
                  <a:latin typeface="Verdana"/>
                  <a:cs typeface="Verdana"/>
                </a:rPr>
                <a:t>familias,</a:t>
              </a:r>
              <a:r>
                <a:rPr sz="666" kern="0" spc="-33" dirty="0">
                  <a:solidFill>
                    <a:srgbClr val="FFFFFF"/>
                  </a:solidFill>
                  <a:latin typeface="Verdana"/>
                  <a:cs typeface="Verdana"/>
                </a:rPr>
                <a:t> </a:t>
              </a:r>
              <a:r>
                <a:rPr sz="666" kern="0" dirty="0">
                  <a:solidFill>
                    <a:srgbClr val="FFFFFF"/>
                  </a:solidFill>
                  <a:latin typeface="Verdana"/>
                  <a:cs typeface="Verdana"/>
                </a:rPr>
                <a:t>a</a:t>
              </a:r>
              <a:r>
                <a:rPr sz="666" kern="0" spc="-20" dirty="0">
                  <a:solidFill>
                    <a:srgbClr val="FFFFFF"/>
                  </a:solidFill>
                  <a:latin typeface="Verdana"/>
                  <a:cs typeface="Verdana"/>
                </a:rPr>
                <a:t> </a:t>
              </a:r>
              <a:r>
                <a:rPr sz="666" kern="0" dirty="0">
                  <a:solidFill>
                    <a:srgbClr val="FFFFFF"/>
                  </a:solidFill>
                  <a:latin typeface="Verdana"/>
                  <a:cs typeface="Verdana"/>
                </a:rPr>
                <a:t>partir</a:t>
              </a:r>
              <a:r>
                <a:rPr sz="666" kern="0" spc="-27" dirty="0">
                  <a:solidFill>
                    <a:srgbClr val="FFFFFF"/>
                  </a:solidFill>
                  <a:latin typeface="Verdana"/>
                  <a:cs typeface="Verdana"/>
                </a:rPr>
                <a:t> </a:t>
              </a:r>
              <a:r>
                <a:rPr sz="666" kern="0" spc="-33" dirty="0">
                  <a:solidFill>
                    <a:srgbClr val="FFFFFF"/>
                  </a:solidFill>
                  <a:latin typeface="Verdana"/>
                  <a:cs typeface="Verdana"/>
                </a:rPr>
                <a:t>de</a:t>
              </a:r>
              <a:r>
                <a:rPr sz="666" kern="0" spc="666" dirty="0">
                  <a:solidFill>
                    <a:srgbClr val="FFFFFF"/>
                  </a:solidFill>
                  <a:latin typeface="Verdana"/>
                  <a:cs typeface="Verdana"/>
                </a:rPr>
                <a:t> </a:t>
              </a:r>
              <a:r>
                <a:rPr sz="666" kern="0" dirty="0">
                  <a:solidFill>
                    <a:srgbClr val="FFFFFF"/>
                  </a:solidFill>
                  <a:latin typeface="Verdana"/>
                  <a:cs typeface="Verdana"/>
                </a:rPr>
                <a:t>los</a:t>
              </a:r>
              <a:r>
                <a:rPr sz="666" kern="0" spc="-20" dirty="0">
                  <a:solidFill>
                    <a:srgbClr val="FFFFFF"/>
                  </a:solidFill>
                  <a:latin typeface="Verdana"/>
                  <a:cs typeface="Verdana"/>
                </a:rPr>
                <a:t> </a:t>
              </a:r>
              <a:r>
                <a:rPr sz="666" kern="0" dirty="0">
                  <a:solidFill>
                    <a:srgbClr val="FFFFFF"/>
                  </a:solidFill>
                  <a:latin typeface="Verdana"/>
                  <a:cs typeface="Verdana"/>
                </a:rPr>
                <a:t>Informes</a:t>
              </a:r>
              <a:r>
                <a:rPr sz="666" kern="0" spc="-53" dirty="0">
                  <a:solidFill>
                    <a:srgbClr val="FFFFFF"/>
                  </a:solidFill>
                  <a:latin typeface="Verdana"/>
                  <a:cs typeface="Verdana"/>
                </a:rPr>
                <a:t> </a:t>
              </a:r>
              <a:r>
                <a:rPr sz="666" kern="0" dirty="0">
                  <a:solidFill>
                    <a:srgbClr val="FFFFFF"/>
                  </a:solidFill>
                  <a:latin typeface="Verdana"/>
                  <a:cs typeface="Verdana"/>
                </a:rPr>
                <a:t>de </a:t>
              </a:r>
              <a:r>
                <a:rPr sz="666" kern="0" spc="-33" dirty="0">
                  <a:solidFill>
                    <a:srgbClr val="FFFFFF"/>
                  </a:solidFill>
                  <a:latin typeface="Verdana"/>
                  <a:cs typeface="Verdana"/>
                </a:rPr>
                <a:t>las</a:t>
              </a:r>
              <a:r>
                <a:rPr sz="666" kern="0" spc="666" dirty="0">
                  <a:solidFill>
                    <a:srgbClr val="FFFFFF"/>
                  </a:solidFill>
                  <a:latin typeface="Verdana"/>
                  <a:cs typeface="Verdana"/>
                </a:rPr>
                <a:t> </a:t>
              </a:r>
              <a:r>
                <a:rPr sz="666" kern="0" dirty="0">
                  <a:solidFill>
                    <a:srgbClr val="FFFFFF"/>
                  </a:solidFill>
                  <a:latin typeface="Verdana"/>
                  <a:cs typeface="Verdana"/>
                </a:rPr>
                <a:t>Mesas</a:t>
              </a:r>
              <a:r>
                <a:rPr sz="666" kern="0" spc="-13" dirty="0">
                  <a:solidFill>
                    <a:srgbClr val="FFFFFF"/>
                  </a:solidFill>
                  <a:latin typeface="Verdana"/>
                  <a:cs typeface="Verdana"/>
                </a:rPr>
                <a:t> Regionales</a:t>
              </a:r>
              <a:endParaRPr sz="666" kern="0">
                <a:solidFill>
                  <a:sysClr val="windowText" lastClr="000000"/>
                </a:solidFill>
                <a:latin typeface="Verdana"/>
                <a:cs typeface="Verdana"/>
              </a:endParaRPr>
            </a:p>
          </p:txBody>
        </p:sp>
        <p:grpSp>
          <p:nvGrpSpPr>
            <p:cNvPr id="9" name="object 8">
              <a:extLst>
                <a:ext uri="{FF2B5EF4-FFF2-40B4-BE49-F238E27FC236}">
                  <a16:creationId xmlns:a16="http://schemas.microsoft.com/office/drawing/2014/main" id="{B22F5FB4-3CED-03D6-0279-7658E443761A}"/>
                </a:ext>
              </a:extLst>
            </p:cNvPr>
            <p:cNvGrpSpPr/>
            <p:nvPr/>
          </p:nvGrpSpPr>
          <p:grpSpPr>
            <a:xfrm>
              <a:off x="5517739" y="1491694"/>
              <a:ext cx="7453874" cy="3187338"/>
              <a:chOff x="2509647" y="676846"/>
              <a:chExt cx="3390265" cy="1449705"/>
            </a:xfrm>
          </p:grpSpPr>
          <p:sp>
            <p:nvSpPr>
              <p:cNvPr id="47" name="object 9">
                <a:extLst>
                  <a:ext uri="{FF2B5EF4-FFF2-40B4-BE49-F238E27FC236}">
                    <a16:creationId xmlns:a16="http://schemas.microsoft.com/office/drawing/2014/main" id="{6148AB44-D186-B819-86B3-5021CFCB831C}"/>
                  </a:ext>
                </a:extLst>
              </p:cNvPr>
              <p:cNvSpPr/>
              <p:nvPr/>
            </p:nvSpPr>
            <p:spPr>
              <a:xfrm>
                <a:off x="4484243" y="701801"/>
                <a:ext cx="1415415" cy="1424940"/>
              </a:xfrm>
              <a:custGeom>
                <a:avLst/>
                <a:gdLst/>
                <a:ahLst/>
                <a:cxnLst/>
                <a:rect l="l" t="t" r="r" b="b"/>
                <a:pathLst>
                  <a:path w="1415414" h="1424939">
                    <a:moveTo>
                      <a:pt x="243840" y="111125"/>
                    </a:moveTo>
                    <a:lnTo>
                      <a:pt x="121920" y="0"/>
                    </a:lnTo>
                    <a:lnTo>
                      <a:pt x="0" y="111125"/>
                    </a:lnTo>
                    <a:lnTo>
                      <a:pt x="81407" y="111125"/>
                    </a:lnTo>
                    <a:lnTo>
                      <a:pt x="81407" y="284480"/>
                    </a:lnTo>
                    <a:lnTo>
                      <a:pt x="162458" y="284480"/>
                    </a:lnTo>
                    <a:lnTo>
                      <a:pt x="162458" y="111125"/>
                    </a:lnTo>
                    <a:lnTo>
                      <a:pt x="243840" y="111125"/>
                    </a:lnTo>
                    <a:close/>
                  </a:path>
                  <a:path w="1415414" h="1424939">
                    <a:moveTo>
                      <a:pt x="1110996" y="1313307"/>
                    </a:moveTo>
                    <a:lnTo>
                      <a:pt x="1029614" y="1313307"/>
                    </a:lnTo>
                    <a:lnTo>
                      <a:pt x="1029614" y="1139913"/>
                    </a:lnTo>
                    <a:lnTo>
                      <a:pt x="948563" y="1139913"/>
                    </a:lnTo>
                    <a:lnTo>
                      <a:pt x="948563" y="1313307"/>
                    </a:lnTo>
                    <a:lnTo>
                      <a:pt x="867156" y="1313307"/>
                    </a:lnTo>
                    <a:lnTo>
                      <a:pt x="989076" y="1424559"/>
                    </a:lnTo>
                    <a:lnTo>
                      <a:pt x="1110996" y="1313307"/>
                    </a:lnTo>
                    <a:close/>
                  </a:path>
                  <a:path w="1415414" h="1424939">
                    <a:moveTo>
                      <a:pt x="1415288" y="361188"/>
                    </a:moveTo>
                    <a:lnTo>
                      <a:pt x="1398397" y="319659"/>
                    </a:lnTo>
                    <a:lnTo>
                      <a:pt x="1353947" y="290068"/>
                    </a:lnTo>
                    <a:lnTo>
                      <a:pt x="1291463" y="278892"/>
                    </a:lnTo>
                    <a:lnTo>
                      <a:pt x="836676" y="278892"/>
                    </a:lnTo>
                    <a:lnTo>
                      <a:pt x="774192" y="290068"/>
                    </a:lnTo>
                    <a:lnTo>
                      <a:pt x="729869" y="319659"/>
                    </a:lnTo>
                    <a:lnTo>
                      <a:pt x="712851" y="361188"/>
                    </a:lnTo>
                    <a:lnTo>
                      <a:pt x="712851" y="1056513"/>
                    </a:lnTo>
                    <a:lnTo>
                      <a:pt x="729869" y="1098042"/>
                    </a:lnTo>
                    <a:lnTo>
                      <a:pt x="774192" y="1127633"/>
                    </a:lnTo>
                    <a:lnTo>
                      <a:pt x="836676" y="1138936"/>
                    </a:lnTo>
                    <a:lnTo>
                      <a:pt x="1291463" y="1138936"/>
                    </a:lnTo>
                    <a:lnTo>
                      <a:pt x="1353947" y="1127633"/>
                    </a:lnTo>
                    <a:lnTo>
                      <a:pt x="1398397" y="1098042"/>
                    </a:lnTo>
                    <a:lnTo>
                      <a:pt x="1415288" y="1056513"/>
                    </a:lnTo>
                    <a:lnTo>
                      <a:pt x="1415288" y="361188"/>
                    </a:lnTo>
                    <a:close/>
                  </a:path>
                </a:pathLst>
              </a:custGeom>
              <a:solidFill>
                <a:srgbClr val="E94661"/>
              </a:solidFill>
            </p:spPr>
            <p:txBody>
              <a:bodyPr wrap="square" lIns="0" tIns="0" rIns="0" bIns="0" rtlCol="0"/>
              <a:lstStyle/>
              <a:p>
                <a:pPr defTabSz="554218">
                  <a:defRPr/>
                </a:pPr>
                <a:endParaRPr sz="1091" kern="0">
                  <a:solidFill>
                    <a:sysClr val="windowText" lastClr="000000"/>
                  </a:solidFill>
                </a:endParaRPr>
              </a:p>
            </p:txBody>
          </p:sp>
          <p:pic>
            <p:nvPicPr>
              <p:cNvPr id="48" name="object 10">
                <a:extLst>
                  <a:ext uri="{FF2B5EF4-FFF2-40B4-BE49-F238E27FC236}">
                    <a16:creationId xmlns:a16="http://schemas.microsoft.com/office/drawing/2014/main" id="{4D5D3C32-A04B-F013-2A3F-AC68C7A9AB76}"/>
                  </a:ext>
                </a:extLst>
              </p:cNvPr>
              <p:cNvPicPr/>
              <p:nvPr/>
            </p:nvPicPr>
            <p:blipFill>
              <a:blip r:embed="rId2" cstate="print"/>
              <a:stretch>
                <a:fillRect/>
              </a:stretch>
            </p:blipFill>
            <p:spPr>
              <a:xfrm>
                <a:off x="2509647" y="676846"/>
                <a:ext cx="1505330" cy="1170495"/>
              </a:xfrm>
              <a:prstGeom prst="rect">
                <a:avLst/>
              </a:prstGeom>
            </p:spPr>
          </p:pic>
        </p:grpSp>
        <p:sp>
          <p:nvSpPr>
            <p:cNvPr id="10" name="object 11">
              <a:extLst>
                <a:ext uri="{FF2B5EF4-FFF2-40B4-BE49-F238E27FC236}">
                  <a16:creationId xmlns:a16="http://schemas.microsoft.com/office/drawing/2014/main" id="{F14B4EF0-4176-0191-AAA9-CD1B03D64A20}"/>
                </a:ext>
              </a:extLst>
            </p:cNvPr>
            <p:cNvSpPr txBox="1"/>
            <p:nvPr/>
          </p:nvSpPr>
          <p:spPr>
            <a:xfrm>
              <a:off x="6044076" y="2967249"/>
              <a:ext cx="2222617" cy="186319"/>
            </a:xfrm>
            <a:prstGeom prst="rect">
              <a:avLst/>
            </a:prstGeom>
          </p:spPr>
          <p:txBody>
            <a:bodyPr vert="horz" wrap="square" lIns="0" tIns="17768" rIns="0" bIns="0" rtlCol="0">
              <a:spAutoFit/>
            </a:bodyPr>
            <a:lstStyle/>
            <a:p>
              <a:pPr marL="16924" defTabSz="554218">
                <a:spcBef>
                  <a:spcPts val="140"/>
                </a:spcBef>
                <a:defRPr/>
              </a:pPr>
              <a:r>
                <a:rPr sz="666" kern="0" dirty="0">
                  <a:solidFill>
                    <a:srgbClr val="FFFFFF"/>
                  </a:solidFill>
                  <a:latin typeface="Verdana"/>
                  <a:cs typeface="Verdana"/>
                </a:rPr>
                <a:t>SESIONA</a:t>
              </a:r>
              <a:r>
                <a:rPr sz="666" kern="0" spc="-60" dirty="0">
                  <a:solidFill>
                    <a:srgbClr val="FFFFFF"/>
                  </a:solidFill>
                  <a:latin typeface="Verdana"/>
                  <a:cs typeface="Verdana"/>
                </a:rPr>
                <a:t> </a:t>
              </a:r>
              <a:r>
                <a:rPr sz="666" kern="0" dirty="0">
                  <a:solidFill>
                    <a:srgbClr val="FFFFFF"/>
                  </a:solidFill>
                  <a:latin typeface="Verdana"/>
                  <a:cs typeface="Verdana"/>
                </a:rPr>
                <a:t>AL</a:t>
              </a:r>
              <a:r>
                <a:rPr sz="666" kern="0" spc="-20" dirty="0">
                  <a:solidFill>
                    <a:srgbClr val="FFFFFF"/>
                  </a:solidFill>
                  <a:latin typeface="Verdana"/>
                  <a:cs typeface="Verdana"/>
                </a:rPr>
                <a:t> </a:t>
              </a:r>
              <a:r>
                <a:rPr sz="666" kern="0" dirty="0">
                  <a:solidFill>
                    <a:srgbClr val="FFFFFF"/>
                  </a:solidFill>
                  <a:latin typeface="Verdana"/>
                  <a:cs typeface="Verdana"/>
                </a:rPr>
                <a:t>MENOS</a:t>
              </a:r>
              <a:r>
                <a:rPr sz="666" kern="0" spc="-13" dirty="0">
                  <a:solidFill>
                    <a:srgbClr val="FFFFFF"/>
                  </a:solidFill>
                  <a:latin typeface="Verdana"/>
                  <a:cs typeface="Verdana"/>
                </a:rPr>
                <a:t> </a:t>
              </a:r>
              <a:r>
                <a:rPr sz="666" b="1" kern="0" dirty="0">
                  <a:solidFill>
                    <a:srgbClr val="FFFFFF"/>
                  </a:solidFill>
                  <a:latin typeface="Verdana"/>
                  <a:cs typeface="Verdana"/>
                </a:rPr>
                <a:t>1</a:t>
              </a:r>
              <a:r>
                <a:rPr sz="666" b="1" kern="0" spc="-13" dirty="0">
                  <a:solidFill>
                    <a:srgbClr val="FFFFFF"/>
                  </a:solidFill>
                  <a:latin typeface="Verdana"/>
                  <a:cs typeface="Verdana"/>
                </a:rPr>
                <a:t> </a:t>
              </a:r>
              <a:r>
                <a:rPr sz="666" b="1" kern="0" dirty="0">
                  <a:solidFill>
                    <a:srgbClr val="FFFFFF"/>
                  </a:solidFill>
                  <a:latin typeface="Verdana"/>
                  <a:cs typeface="Verdana"/>
                </a:rPr>
                <a:t>VEZ</a:t>
              </a:r>
              <a:r>
                <a:rPr sz="666" b="1" kern="0" spc="-7" dirty="0">
                  <a:solidFill>
                    <a:srgbClr val="FFFFFF"/>
                  </a:solidFill>
                  <a:latin typeface="Verdana"/>
                  <a:cs typeface="Verdana"/>
                </a:rPr>
                <a:t> </a:t>
              </a:r>
              <a:r>
                <a:rPr sz="666" b="1" kern="0" spc="-33" dirty="0">
                  <a:solidFill>
                    <a:srgbClr val="FFFFFF"/>
                  </a:solidFill>
                  <a:latin typeface="Verdana"/>
                  <a:cs typeface="Verdana"/>
                </a:rPr>
                <a:t>AL</a:t>
              </a:r>
              <a:endParaRPr sz="666" kern="0">
                <a:solidFill>
                  <a:sysClr val="windowText" lastClr="000000"/>
                </a:solidFill>
                <a:latin typeface="Verdana"/>
                <a:cs typeface="Verdana"/>
              </a:endParaRPr>
            </a:p>
          </p:txBody>
        </p:sp>
        <p:sp>
          <p:nvSpPr>
            <p:cNvPr id="11" name="object 12">
              <a:extLst>
                <a:ext uri="{FF2B5EF4-FFF2-40B4-BE49-F238E27FC236}">
                  <a16:creationId xmlns:a16="http://schemas.microsoft.com/office/drawing/2014/main" id="{65A17E31-E08D-00BE-57C5-B1E3242B46D8}"/>
                </a:ext>
              </a:extLst>
            </p:cNvPr>
            <p:cNvSpPr txBox="1"/>
            <p:nvPr/>
          </p:nvSpPr>
          <p:spPr>
            <a:xfrm>
              <a:off x="5809526" y="3079163"/>
              <a:ext cx="2693112" cy="455974"/>
            </a:xfrm>
            <a:prstGeom prst="rect">
              <a:avLst/>
            </a:prstGeom>
          </p:spPr>
          <p:txBody>
            <a:bodyPr vert="horz" wrap="square" lIns="0" tIns="50768" rIns="0" bIns="0" rtlCol="0">
              <a:spAutoFit/>
            </a:bodyPr>
            <a:lstStyle/>
            <a:p>
              <a:pPr marL="3384" algn="ctr" defTabSz="554218">
                <a:spcBef>
                  <a:spcPts val="400"/>
                </a:spcBef>
                <a:defRPr/>
              </a:pPr>
              <a:r>
                <a:rPr sz="666" b="1" kern="0" spc="-13" dirty="0">
                  <a:solidFill>
                    <a:srgbClr val="FFFFFF"/>
                  </a:solidFill>
                  <a:latin typeface="Verdana"/>
                  <a:cs typeface="Verdana"/>
                </a:rPr>
                <a:t>SEMESTRE</a:t>
              </a:r>
              <a:endParaRPr sz="666" kern="0">
                <a:solidFill>
                  <a:sysClr val="windowText" lastClr="000000"/>
                </a:solidFill>
                <a:latin typeface="Verdana"/>
                <a:cs typeface="Verdana"/>
              </a:endParaRPr>
            </a:p>
            <a:p>
              <a:pPr algn="ctr" defTabSz="554218">
                <a:spcBef>
                  <a:spcPts val="272"/>
                </a:spcBef>
                <a:defRPr/>
              </a:pPr>
              <a:r>
                <a:rPr sz="666" kern="0" dirty="0">
                  <a:solidFill>
                    <a:srgbClr val="FFFFFF"/>
                  </a:solidFill>
                  <a:latin typeface="Verdana"/>
                  <a:cs typeface="Verdana"/>
                </a:rPr>
                <a:t>Preside:</a:t>
              </a:r>
              <a:r>
                <a:rPr sz="666" kern="0" spc="-47" dirty="0">
                  <a:solidFill>
                    <a:srgbClr val="FFFFFF"/>
                  </a:solidFill>
                  <a:latin typeface="Verdana"/>
                  <a:cs typeface="Verdana"/>
                </a:rPr>
                <a:t> </a:t>
              </a:r>
              <a:r>
                <a:rPr sz="666" b="1" kern="0" dirty="0">
                  <a:solidFill>
                    <a:srgbClr val="FFFFFF"/>
                  </a:solidFill>
                  <a:latin typeface="Verdana"/>
                  <a:cs typeface="Verdana"/>
                </a:rPr>
                <a:t>Subsecretaría</a:t>
              </a:r>
              <a:r>
                <a:rPr sz="666" b="1" kern="0" spc="-27" dirty="0">
                  <a:solidFill>
                    <a:srgbClr val="FFFFFF"/>
                  </a:solidFill>
                  <a:latin typeface="Verdana"/>
                  <a:cs typeface="Verdana"/>
                </a:rPr>
                <a:t> </a:t>
              </a:r>
              <a:r>
                <a:rPr sz="666" b="1" kern="0" dirty="0">
                  <a:solidFill>
                    <a:srgbClr val="FFFFFF"/>
                  </a:solidFill>
                  <a:latin typeface="Verdana"/>
                  <a:cs typeface="Verdana"/>
                </a:rPr>
                <a:t>de</a:t>
              </a:r>
              <a:r>
                <a:rPr sz="666" b="1" kern="0" spc="-7" dirty="0">
                  <a:solidFill>
                    <a:srgbClr val="FFFFFF"/>
                  </a:solidFill>
                  <a:latin typeface="Verdana"/>
                  <a:cs typeface="Verdana"/>
                </a:rPr>
                <a:t> </a:t>
              </a:r>
              <a:r>
                <a:rPr sz="666" b="1" kern="0" dirty="0">
                  <a:solidFill>
                    <a:srgbClr val="FFFFFF"/>
                  </a:solidFill>
                  <a:latin typeface="Verdana"/>
                  <a:cs typeface="Verdana"/>
                </a:rPr>
                <a:t>la</a:t>
              </a:r>
              <a:r>
                <a:rPr sz="666" b="1" kern="0" spc="-13" dirty="0">
                  <a:solidFill>
                    <a:srgbClr val="FFFFFF"/>
                  </a:solidFill>
                  <a:latin typeface="Verdana"/>
                  <a:cs typeface="Verdana"/>
                </a:rPr>
                <a:t> </a:t>
              </a:r>
              <a:r>
                <a:rPr sz="666" b="1" kern="0" spc="-27" dirty="0">
                  <a:solidFill>
                    <a:srgbClr val="FFFFFF"/>
                  </a:solidFill>
                  <a:latin typeface="Verdana"/>
                  <a:cs typeface="Verdana"/>
                </a:rPr>
                <a:t>Niñez</a:t>
              </a:r>
              <a:endParaRPr sz="666" kern="0">
                <a:solidFill>
                  <a:sysClr val="windowText" lastClr="000000"/>
                </a:solidFill>
                <a:latin typeface="Verdana"/>
                <a:cs typeface="Verdana"/>
              </a:endParaRPr>
            </a:p>
          </p:txBody>
        </p:sp>
        <p:sp>
          <p:nvSpPr>
            <p:cNvPr id="12" name="object 13">
              <a:extLst>
                <a:ext uri="{FF2B5EF4-FFF2-40B4-BE49-F238E27FC236}">
                  <a16:creationId xmlns:a16="http://schemas.microsoft.com/office/drawing/2014/main" id="{7EB9B3AE-FEC2-5786-3DE7-D254970A23E3}"/>
                </a:ext>
              </a:extLst>
            </p:cNvPr>
            <p:cNvSpPr txBox="1"/>
            <p:nvPr/>
          </p:nvSpPr>
          <p:spPr>
            <a:xfrm>
              <a:off x="6738502" y="2283710"/>
              <a:ext cx="723189" cy="152025"/>
            </a:xfrm>
            <a:prstGeom prst="rect">
              <a:avLst/>
            </a:prstGeom>
          </p:spPr>
          <p:txBody>
            <a:bodyPr vert="horz" wrap="square" lIns="0" tIns="16076" rIns="0" bIns="0" rtlCol="0">
              <a:spAutoFit/>
            </a:bodyPr>
            <a:lstStyle/>
            <a:p>
              <a:pPr marL="16924" defTabSz="554218">
                <a:spcBef>
                  <a:spcPts val="127"/>
                </a:spcBef>
                <a:defRPr/>
              </a:pPr>
              <a:r>
                <a:rPr sz="533" b="1" kern="0" spc="-13" dirty="0">
                  <a:solidFill>
                    <a:srgbClr val="E94661"/>
                  </a:solidFill>
                  <a:latin typeface="Verdana"/>
                  <a:cs typeface="Verdana"/>
                </a:rPr>
                <a:t>NACIONAL</a:t>
              </a:r>
              <a:endParaRPr sz="533" kern="0" dirty="0">
                <a:solidFill>
                  <a:sysClr val="windowText" lastClr="000000"/>
                </a:solidFill>
                <a:latin typeface="Verdana"/>
                <a:cs typeface="Verdana"/>
              </a:endParaRPr>
            </a:p>
          </p:txBody>
        </p:sp>
        <p:sp>
          <p:nvSpPr>
            <p:cNvPr id="13" name="object 14">
              <a:extLst>
                <a:ext uri="{FF2B5EF4-FFF2-40B4-BE49-F238E27FC236}">
                  <a16:creationId xmlns:a16="http://schemas.microsoft.com/office/drawing/2014/main" id="{6485A05C-5F6E-CEE0-E56A-3CE399EDD356}"/>
                </a:ext>
              </a:extLst>
            </p:cNvPr>
            <p:cNvSpPr/>
            <p:nvPr/>
          </p:nvSpPr>
          <p:spPr>
            <a:xfrm>
              <a:off x="8953026" y="7629447"/>
              <a:ext cx="2351063" cy="1891740"/>
            </a:xfrm>
            <a:custGeom>
              <a:avLst/>
              <a:gdLst/>
              <a:ahLst/>
              <a:cxnLst/>
              <a:rect l="l" t="t" r="r" b="b"/>
              <a:pathLst>
                <a:path w="1069339" h="860425">
                  <a:moveTo>
                    <a:pt x="971423" y="0"/>
                  </a:moveTo>
                  <a:lnTo>
                    <a:pt x="97409" y="0"/>
                  </a:lnTo>
                  <a:lnTo>
                    <a:pt x="71500" y="2920"/>
                  </a:lnTo>
                  <a:lnTo>
                    <a:pt x="28575" y="24129"/>
                  </a:lnTo>
                  <a:lnTo>
                    <a:pt x="3556" y="60451"/>
                  </a:lnTo>
                  <a:lnTo>
                    <a:pt x="0" y="82295"/>
                  </a:lnTo>
                  <a:lnTo>
                    <a:pt x="0" y="777595"/>
                  </a:lnTo>
                  <a:lnTo>
                    <a:pt x="13335" y="819188"/>
                  </a:lnTo>
                  <a:lnTo>
                    <a:pt x="48260" y="848740"/>
                  </a:lnTo>
                  <a:lnTo>
                    <a:pt x="97409" y="859993"/>
                  </a:lnTo>
                  <a:lnTo>
                    <a:pt x="971423" y="859993"/>
                  </a:lnTo>
                  <a:lnTo>
                    <a:pt x="1020572" y="848740"/>
                  </a:lnTo>
                  <a:lnTo>
                    <a:pt x="1055497" y="819188"/>
                  </a:lnTo>
                  <a:lnTo>
                    <a:pt x="1068832" y="777595"/>
                  </a:lnTo>
                  <a:lnTo>
                    <a:pt x="1068832" y="82295"/>
                  </a:lnTo>
                  <a:lnTo>
                    <a:pt x="1055497" y="40766"/>
                  </a:lnTo>
                  <a:lnTo>
                    <a:pt x="1020572" y="11175"/>
                  </a:lnTo>
                  <a:lnTo>
                    <a:pt x="971423" y="0"/>
                  </a:lnTo>
                  <a:close/>
                </a:path>
              </a:pathLst>
            </a:custGeom>
            <a:solidFill>
              <a:srgbClr val="0094D5"/>
            </a:solidFill>
          </p:spPr>
          <p:txBody>
            <a:bodyPr wrap="square" lIns="0" tIns="0" rIns="0" bIns="0" rtlCol="0"/>
            <a:lstStyle/>
            <a:p>
              <a:pPr defTabSz="554218">
                <a:defRPr/>
              </a:pPr>
              <a:endParaRPr sz="1091" kern="0">
                <a:solidFill>
                  <a:sysClr val="windowText" lastClr="000000"/>
                </a:solidFill>
              </a:endParaRPr>
            </a:p>
          </p:txBody>
        </p:sp>
        <p:sp>
          <p:nvSpPr>
            <p:cNvPr id="14" name="object 15">
              <a:extLst>
                <a:ext uri="{FF2B5EF4-FFF2-40B4-BE49-F238E27FC236}">
                  <a16:creationId xmlns:a16="http://schemas.microsoft.com/office/drawing/2014/main" id="{40F504F5-33AC-A586-F20A-9FD8F80D6B92}"/>
                </a:ext>
              </a:extLst>
            </p:cNvPr>
            <p:cNvSpPr/>
            <p:nvPr/>
          </p:nvSpPr>
          <p:spPr>
            <a:xfrm>
              <a:off x="5027702" y="7628887"/>
              <a:ext cx="3798837" cy="1893136"/>
            </a:xfrm>
            <a:custGeom>
              <a:avLst/>
              <a:gdLst/>
              <a:ahLst/>
              <a:cxnLst/>
              <a:rect l="l" t="t" r="r" b="b"/>
              <a:pathLst>
                <a:path w="1727835" h="861060">
                  <a:moveTo>
                    <a:pt x="1727708" y="82550"/>
                  </a:moveTo>
                  <a:lnTo>
                    <a:pt x="1714500" y="40894"/>
                  </a:lnTo>
                  <a:lnTo>
                    <a:pt x="1679575" y="11303"/>
                  </a:lnTo>
                  <a:lnTo>
                    <a:pt x="1630553" y="0"/>
                  </a:lnTo>
                  <a:lnTo>
                    <a:pt x="319786" y="0"/>
                  </a:lnTo>
                  <a:lnTo>
                    <a:pt x="270764" y="11303"/>
                  </a:lnTo>
                  <a:lnTo>
                    <a:pt x="235839" y="40894"/>
                  </a:lnTo>
                  <a:lnTo>
                    <a:pt x="222504" y="82550"/>
                  </a:lnTo>
                  <a:lnTo>
                    <a:pt x="222504" y="396163"/>
                  </a:lnTo>
                  <a:lnTo>
                    <a:pt x="0" y="396163"/>
                  </a:lnTo>
                  <a:lnTo>
                    <a:pt x="0" y="464896"/>
                  </a:lnTo>
                  <a:lnTo>
                    <a:pt x="222504" y="464896"/>
                  </a:lnTo>
                  <a:lnTo>
                    <a:pt x="222504" y="778535"/>
                  </a:lnTo>
                  <a:lnTo>
                    <a:pt x="235839" y="820166"/>
                  </a:lnTo>
                  <a:lnTo>
                    <a:pt x="270764" y="849757"/>
                  </a:lnTo>
                  <a:lnTo>
                    <a:pt x="319786" y="861009"/>
                  </a:lnTo>
                  <a:lnTo>
                    <a:pt x="1630553" y="861009"/>
                  </a:lnTo>
                  <a:lnTo>
                    <a:pt x="1679575" y="849757"/>
                  </a:lnTo>
                  <a:lnTo>
                    <a:pt x="1714500" y="820166"/>
                  </a:lnTo>
                  <a:lnTo>
                    <a:pt x="1727708" y="778535"/>
                  </a:lnTo>
                  <a:lnTo>
                    <a:pt x="1727708" y="82550"/>
                  </a:lnTo>
                  <a:close/>
                </a:path>
              </a:pathLst>
            </a:custGeom>
            <a:solidFill>
              <a:srgbClr val="0094D5"/>
            </a:solidFill>
          </p:spPr>
          <p:txBody>
            <a:bodyPr wrap="square" lIns="0" tIns="0" rIns="0" bIns="0" rtlCol="0"/>
            <a:lstStyle/>
            <a:p>
              <a:pPr defTabSz="554218">
                <a:defRPr/>
              </a:pPr>
              <a:endParaRPr sz="1091" kern="0">
                <a:solidFill>
                  <a:sysClr val="windowText" lastClr="000000"/>
                </a:solidFill>
              </a:endParaRPr>
            </a:p>
          </p:txBody>
        </p:sp>
        <p:sp>
          <p:nvSpPr>
            <p:cNvPr id="15" name="object 16">
              <a:extLst>
                <a:ext uri="{FF2B5EF4-FFF2-40B4-BE49-F238E27FC236}">
                  <a16:creationId xmlns:a16="http://schemas.microsoft.com/office/drawing/2014/main" id="{D39E0A0C-21B7-1681-3303-0990A31B53CC}"/>
                </a:ext>
              </a:extLst>
            </p:cNvPr>
            <p:cNvSpPr txBox="1"/>
            <p:nvPr/>
          </p:nvSpPr>
          <p:spPr>
            <a:xfrm>
              <a:off x="9202650" y="7946927"/>
              <a:ext cx="1856837" cy="988997"/>
            </a:xfrm>
            <a:prstGeom prst="rect">
              <a:avLst/>
            </a:prstGeom>
          </p:spPr>
          <p:txBody>
            <a:bodyPr vert="horz" wrap="square" lIns="0" tIns="14384" rIns="0" bIns="0" rtlCol="0">
              <a:spAutoFit/>
            </a:bodyPr>
            <a:lstStyle/>
            <a:p>
              <a:pPr marL="16924" marR="6770" indent="2538" algn="ctr" defTabSz="554218">
                <a:lnSpc>
                  <a:spcPct val="102899"/>
                </a:lnSpc>
                <a:spcBef>
                  <a:spcPts val="113"/>
                </a:spcBef>
                <a:defRPr/>
              </a:pPr>
              <a:r>
                <a:rPr sz="666" kern="0" dirty="0">
                  <a:solidFill>
                    <a:srgbClr val="FFFFFF"/>
                  </a:solidFill>
                  <a:latin typeface="Verdana"/>
                  <a:cs typeface="Verdana"/>
                </a:rPr>
                <a:t>Informa</a:t>
              </a:r>
              <a:r>
                <a:rPr sz="666" kern="0" spc="-53" dirty="0">
                  <a:solidFill>
                    <a:srgbClr val="FFFFFF"/>
                  </a:solidFill>
                  <a:latin typeface="Verdana"/>
                  <a:cs typeface="Verdana"/>
                </a:rPr>
                <a:t> </a:t>
              </a:r>
              <a:r>
                <a:rPr sz="666" kern="0" spc="-13" dirty="0">
                  <a:solidFill>
                    <a:srgbClr val="FFFFFF"/>
                  </a:solidFill>
                  <a:latin typeface="Verdana"/>
                  <a:cs typeface="Verdana"/>
                </a:rPr>
                <a:t>semestralmente</a:t>
              </a:r>
              <a:r>
                <a:rPr sz="666" kern="0" spc="666" dirty="0">
                  <a:solidFill>
                    <a:srgbClr val="FFFFFF"/>
                  </a:solidFill>
                  <a:latin typeface="Verdana"/>
                  <a:cs typeface="Verdana"/>
                </a:rPr>
                <a:t> </a:t>
              </a:r>
              <a:r>
                <a:rPr sz="666" kern="0" dirty="0">
                  <a:solidFill>
                    <a:srgbClr val="FFFFFF"/>
                  </a:solidFill>
                  <a:latin typeface="Verdana"/>
                  <a:cs typeface="Verdana"/>
                </a:rPr>
                <a:t>sobre</a:t>
              </a:r>
              <a:r>
                <a:rPr sz="666" kern="0" spc="47" dirty="0">
                  <a:solidFill>
                    <a:srgbClr val="FFFFFF"/>
                  </a:solidFill>
                  <a:latin typeface="Verdana"/>
                  <a:cs typeface="Verdana"/>
                </a:rPr>
                <a:t> </a:t>
              </a:r>
              <a:r>
                <a:rPr sz="666" kern="0" dirty="0">
                  <a:solidFill>
                    <a:srgbClr val="FFFFFF"/>
                  </a:solidFill>
                  <a:latin typeface="Verdana"/>
                  <a:cs typeface="Verdana"/>
                </a:rPr>
                <a:t>la</a:t>
              </a:r>
              <a:r>
                <a:rPr sz="666" kern="0" spc="40" dirty="0">
                  <a:solidFill>
                    <a:srgbClr val="FFFFFF"/>
                  </a:solidFill>
                  <a:latin typeface="Verdana"/>
                  <a:cs typeface="Verdana"/>
                </a:rPr>
                <a:t> </a:t>
              </a:r>
              <a:r>
                <a:rPr sz="666" kern="0" spc="-13" dirty="0">
                  <a:solidFill>
                    <a:srgbClr val="FFFFFF"/>
                  </a:solidFill>
                  <a:latin typeface="Verdana"/>
                  <a:cs typeface="Verdana"/>
                </a:rPr>
                <a:t>disponibilidad</a:t>
              </a:r>
              <a:r>
                <a:rPr sz="666" kern="0" spc="-20" dirty="0">
                  <a:solidFill>
                    <a:srgbClr val="FFFFFF"/>
                  </a:solidFill>
                  <a:latin typeface="Verdana"/>
                  <a:cs typeface="Verdana"/>
                </a:rPr>
                <a:t> </a:t>
              </a:r>
              <a:r>
                <a:rPr sz="666" kern="0" spc="-47" dirty="0">
                  <a:solidFill>
                    <a:srgbClr val="FFFFFF"/>
                  </a:solidFill>
                  <a:latin typeface="Verdana"/>
                  <a:cs typeface="Verdana"/>
                </a:rPr>
                <a:t>de</a:t>
              </a:r>
              <a:r>
                <a:rPr sz="666" kern="0" spc="666" dirty="0">
                  <a:solidFill>
                    <a:srgbClr val="FFFFFF"/>
                  </a:solidFill>
                  <a:latin typeface="Verdana"/>
                  <a:cs typeface="Verdana"/>
                </a:rPr>
                <a:t> </a:t>
              </a:r>
              <a:r>
                <a:rPr sz="666" kern="0" dirty="0">
                  <a:solidFill>
                    <a:srgbClr val="FFFFFF"/>
                  </a:solidFill>
                  <a:latin typeface="Verdana"/>
                  <a:cs typeface="Verdana"/>
                </a:rPr>
                <a:t>la</a:t>
              </a:r>
              <a:r>
                <a:rPr sz="666" kern="0" spc="-27" dirty="0">
                  <a:solidFill>
                    <a:srgbClr val="FFFFFF"/>
                  </a:solidFill>
                  <a:latin typeface="Verdana"/>
                  <a:cs typeface="Verdana"/>
                </a:rPr>
                <a:t> </a:t>
              </a:r>
              <a:r>
                <a:rPr sz="666" kern="0" dirty="0">
                  <a:solidFill>
                    <a:srgbClr val="FFFFFF"/>
                  </a:solidFill>
                  <a:latin typeface="Verdana"/>
                  <a:cs typeface="Verdana"/>
                </a:rPr>
                <a:t>oferta,</a:t>
              </a:r>
              <a:r>
                <a:rPr sz="666" kern="0" spc="-20" dirty="0">
                  <a:solidFill>
                    <a:srgbClr val="FFFFFF"/>
                  </a:solidFill>
                  <a:latin typeface="Verdana"/>
                  <a:cs typeface="Verdana"/>
                </a:rPr>
                <a:t> </a:t>
              </a:r>
              <a:r>
                <a:rPr sz="666" kern="0" dirty="0">
                  <a:solidFill>
                    <a:srgbClr val="FFFFFF"/>
                  </a:solidFill>
                  <a:latin typeface="Verdana"/>
                  <a:cs typeface="Verdana"/>
                </a:rPr>
                <a:t>las</a:t>
              </a:r>
              <a:r>
                <a:rPr sz="666" kern="0" spc="-20" dirty="0">
                  <a:solidFill>
                    <a:srgbClr val="FFFFFF"/>
                  </a:solidFill>
                  <a:latin typeface="Verdana"/>
                  <a:cs typeface="Verdana"/>
                </a:rPr>
                <a:t> </a:t>
              </a:r>
              <a:r>
                <a:rPr sz="666" kern="0" spc="-13" dirty="0">
                  <a:solidFill>
                    <a:srgbClr val="FFFFFF"/>
                  </a:solidFill>
                  <a:latin typeface="Verdana"/>
                  <a:cs typeface="Verdana"/>
                </a:rPr>
                <a:t>necesidades</a:t>
              </a:r>
              <a:r>
                <a:rPr sz="666" kern="0" spc="666" dirty="0">
                  <a:solidFill>
                    <a:srgbClr val="FFFFFF"/>
                  </a:solidFill>
                  <a:latin typeface="Verdana"/>
                  <a:cs typeface="Verdana"/>
                </a:rPr>
                <a:t> </a:t>
              </a:r>
              <a:r>
                <a:rPr sz="666" kern="0" dirty="0">
                  <a:solidFill>
                    <a:srgbClr val="FFFFFF"/>
                  </a:solidFill>
                  <a:latin typeface="Verdana"/>
                  <a:cs typeface="Verdana"/>
                </a:rPr>
                <a:t>y</a:t>
              </a:r>
              <a:r>
                <a:rPr sz="666" kern="0" spc="-7" dirty="0">
                  <a:solidFill>
                    <a:srgbClr val="FFFFFF"/>
                  </a:solidFill>
                  <a:latin typeface="Verdana"/>
                  <a:cs typeface="Verdana"/>
                </a:rPr>
                <a:t> </a:t>
              </a:r>
              <a:r>
                <a:rPr sz="666" kern="0" dirty="0">
                  <a:solidFill>
                    <a:srgbClr val="FFFFFF"/>
                  </a:solidFill>
                  <a:latin typeface="Verdana"/>
                  <a:cs typeface="Verdana"/>
                </a:rPr>
                <a:t>las</a:t>
              </a:r>
              <a:r>
                <a:rPr sz="666" kern="0" spc="-27" dirty="0">
                  <a:solidFill>
                    <a:srgbClr val="FFFFFF"/>
                  </a:solidFill>
                  <a:latin typeface="Verdana"/>
                  <a:cs typeface="Verdana"/>
                </a:rPr>
                <a:t> </a:t>
              </a:r>
              <a:r>
                <a:rPr sz="666" kern="0" dirty="0">
                  <a:solidFill>
                    <a:srgbClr val="FFFFFF"/>
                  </a:solidFill>
                  <a:latin typeface="Verdana"/>
                  <a:cs typeface="Verdana"/>
                </a:rPr>
                <a:t>brechas</a:t>
              </a:r>
              <a:r>
                <a:rPr sz="666" kern="0" spc="-13" dirty="0">
                  <a:solidFill>
                    <a:srgbClr val="FFFFFF"/>
                  </a:solidFill>
                  <a:latin typeface="Verdana"/>
                  <a:cs typeface="Verdana"/>
                </a:rPr>
                <a:t> </a:t>
              </a:r>
              <a:r>
                <a:rPr sz="666" kern="0" dirty="0">
                  <a:solidFill>
                    <a:srgbClr val="FFFFFF"/>
                  </a:solidFill>
                  <a:latin typeface="Verdana"/>
                  <a:cs typeface="Verdana"/>
                </a:rPr>
                <a:t>que</a:t>
              </a:r>
              <a:r>
                <a:rPr sz="666" kern="0" spc="-33" dirty="0">
                  <a:solidFill>
                    <a:srgbClr val="FFFFFF"/>
                  </a:solidFill>
                  <a:latin typeface="Verdana"/>
                  <a:cs typeface="Verdana"/>
                </a:rPr>
                <a:t> </a:t>
              </a:r>
              <a:r>
                <a:rPr sz="666" kern="0" spc="-13" dirty="0">
                  <a:solidFill>
                    <a:srgbClr val="FFFFFF"/>
                  </a:solidFill>
                  <a:latin typeface="Verdana"/>
                  <a:cs typeface="Verdana"/>
                </a:rPr>
                <a:t>afectan</a:t>
              </a:r>
              <a:r>
                <a:rPr sz="666" kern="0" spc="666" dirty="0">
                  <a:solidFill>
                    <a:srgbClr val="FFFFFF"/>
                  </a:solidFill>
                  <a:latin typeface="Verdana"/>
                  <a:cs typeface="Verdana"/>
                </a:rPr>
                <a:t> </a:t>
              </a:r>
              <a:r>
                <a:rPr sz="666" kern="0" dirty="0">
                  <a:solidFill>
                    <a:srgbClr val="FFFFFF"/>
                  </a:solidFill>
                  <a:latin typeface="Verdana"/>
                  <a:cs typeface="Verdana"/>
                </a:rPr>
                <a:t>la</a:t>
              </a:r>
              <a:r>
                <a:rPr sz="666" kern="0" spc="-13" dirty="0">
                  <a:solidFill>
                    <a:srgbClr val="FFFFFF"/>
                  </a:solidFill>
                  <a:latin typeface="Verdana"/>
                  <a:cs typeface="Verdana"/>
                </a:rPr>
                <a:t> </a:t>
              </a:r>
              <a:r>
                <a:rPr sz="666" kern="0" dirty="0">
                  <a:solidFill>
                    <a:srgbClr val="FFFFFF"/>
                  </a:solidFill>
                  <a:latin typeface="Verdana"/>
                  <a:cs typeface="Verdana"/>
                </a:rPr>
                <a:t>protección</a:t>
              </a:r>
              <a:r>
                <a:rPr sz="666" kern="0" spc="-33" dirty="0">
                  <a:solidFill>
                    <a:srgbClr val="FFFFFF"/>
                  </a:solidFill>
                  <a:latin typeface="Verdana"/>
                  <a:cs typeface="Verdana"/>
                </a:rPr>
                <a:t> </a:t>
              </a:r>
              <a:r>
                <a:rPr sz="666" kern="0" dirty="0">
                  <a:solidFill>
                    <a:srgbClr val="FFFFFF"/>
                  </a:solidFill>
                  <a:latin typeface="Verdana"/>
                  <a:cs typeface="Verdana"/>
                </a:rPr>
                <a:t>integral</a:t>
              </a:r>
              <a:r>
                <a:rPr sz="666" kern="0" spc="-33" dirty="0">
                  <a:solidFill>
                    <a:srgbClr val="FFFFFF"/>
                  </a:solidFill>
                  <a:latin typeface="Verdana"/>
                  <a:cs typeface="Verdana"/>
                </a:rPr>
                <a:t> de</a:t>
              </a:r>
              <a:r>
                <a:rPr sz="666" kern="0" spc="666" dirty="0">
                  <a:solidFill>
                    <a:srgbClr val="FFFFFF"/>
                  </a:solidFill>
                  <a:latin typeface="Verdana"/>
                  <a:cs typeface="Verdana"/>
                </a:rPr>
                <a:t> </a:t>
              </a:r>
              <a:r>
                <a:rPr sz="666" kern="0" dirty="0">
                  <a:solidFill>
                    <a:srgbClr val="FFFFFF"/>
                  </a:solidFill>
                  <a:latin typeface="Verdana"/>
                  <a:cs typeface="Verdana"/>
                </a:rPr>
                <a:t>NNA</a:t>
              </a:r>
              <a:r>
                <a:rPr sz="666" kern="0" spc="-20" dirty="0">
                  <a:solidFill>
                    <a:srgbClr val="FFFFFF"/>
                  </a:solidFill>
                  <a:latin typeface="Verdana"/>
                  <a:cs typeface="Verdana"/>
                </a:rPr>
                <a:t> </a:t>
              </a:r>
              <a:r>
                <a:rPr sz="666" kern="0" dirty="0">
                  <a:solidFill>
                    <a:srgbClr val="FFFFFF"/>
                  </a:solidFill>
                  <a:latin typeface="Verdana"/>
                  <a:cs typeface="Verdana"/>
                </a:rPr>
                <a:t>y sus</a:t>
              </a:r>
              <a:r>
                <a:rPr sz="666" kern="0" spc="-33" dirty="0">
                  <a:solidFill>
                    <a:srgbClr val="FFFFFF"/>
                  </a:solidFill>
                  <a:latin typeface="Verdana"/>
                  <a:cs typeface="Verdana"/>
                </a:rPr>
                <a:t> </a:t>
              </a:r>
              <a:r>
                <a:rPr sz="666" kern="0" spc="-13" dirty="0">
                  <a:solidFill>
                    <a:srgbClr val="FFFFFF"/>
                  </a:solidFill>
                  <a:latin typeface="Verdana"/>
                  <a:cs typeface="Verdana"/>
                </a:rPr>
                <a:t>familias</a:t>
              </a:r>
              <a:endParaRPr sz="666" kern="0" dirty="0">
                <a:solidFill>
                  <a:sysClr val="windowText" lastClr="000000"/>
                </a:solidFill>
                <a:latin typeface="Verdana"/>
                <a:cs typeface="Verdana"/>
              </a:endParaRPr>
            </a:p>
          </p:txBody>
        </p:sp>
        <p:sp>
          <p:nvSpPr>
            <p:cNvPr id="16" name="object 17">
              <a:extLst>
                <a:ext uri="{FF2B5EF4-FFF2-40B4-BE49-F238E27FC236}">
                  <a16:creationId xmlns:a16="http://schemas.microsoft.com/office/drawing/2014/main" id="{1F2C9209-B1C6-AC68-A941-9E3876249AC0}"/>
                </a:ext>
              </a:extLst>
            </p:cNvPr>
            <p:cNvSpPr/>
            <p:nvPr/>
          </p:nvSpPr>
          <p:spPr>
            <a:xfrm>
              <a:off x="9858269" y="7003426"/>
              <a:ext cx="536109" cy="625461"/>
            </a:xfrm>
            <a:custGeom>
              <a:avLst/>
              <a:gdLst/>
              <a:ahLst/>
              <a:cxnLst/>
              <a:rect l="l" t="t" r="r" b="b"/>
              <a:pathLst>
                <a:path w="243839" h="284479">
                  <a:moveTo>
                    <a:pt x="243713" y="111125"/>
                  </a:moveTo>
                  <a:lnTo>
                    <a:pt x="121793" y="0"/>
                  </a:lnTo>
                  <a:lnTo>
                    <a:pt x="0" y="111125"/>
                  </a:lnTo>
                  <a:lnTo>
                    <a:pt x="81280" y="111125"/>
                  </a:lnTo>
                  <a:lnTo>
                    <a:pt x="81280" y="284480"/>
                  </a:lnTo>
                  <a:lnTo>
                    <a:pt x="162318" y="284480"/>
                  </a:lnTo>
                  <a:lnTo>
                    <a:pt x="162318" y="111125"/>
                  </a:lnTo>
                  <a:lnTo>
                    <a:pt x="243713" y="111125"/>
                  </a:lnTo>
                  <a:close/>
                </a:path>
              </a:pathLst>
            </a:custGeom>
            <a:solidFill>
              <a:srgbClr val="0094D5"/>
            </a:solidFill>
          </p:spPr>
          <p:txBody>
            <a:bodyPr wrap="square" lIns="0" tIns="0" rIns="0" bIns="0" rtlCol="0"/>
            <a:lstStyle/>
            <a:p>
              <a:pPr defTabSz="554218">
                <a:defRPr/>
              </a:pPr>
              <a:endParaRPr sz="1091" kern="0">
                <a:solidFill>
                  <a:sysClr val="windowText" lastClr="000000"/>
                </a:solidFill>
              </a:endParaRPr>
            </a:p>
          </p:txBody>
        </p:sp>
        <p:sp>
          <p:nvSpPr>
            <p:cNvPr id="17" name="object 18">
              <a:extLst>
                <a:ext uri="{FF2B5EF4-FFF2-40B4-BE49-F238E27FC236}">
                  <a16:creationId xmlns:a16="http://schemas.microsoft.com/office/drawing/2014/main" id="{DE26811D-35DF-59C4-6373-9D1F6803FD25}"/>
                </a:ext>
              </a:extLst>
            </p:cNvPr>
            <p:cNvSpPr txBox="1"/>
            <p:nvPr/>
          </p:nvSpPr>
          <p:spPr>
            <a:xfrm>
              <a:off x="5975945" y="8447516"/>
              <a:ext cx="2318951" cy="562966"/>
            </a:xfrm>
            <a:prstGeom prst="rect">
              <a:avLst/>
            </a:prstGeom>
          </p:spPr>
          <p:txBody>
            <a:bodyPr vert="horz" wrap="square" lIns="0" tIns="17768" rIns="0" bIns="0" rtlCol="0">
              <a:spAutoFit/>
            </a:bodyPr>
            <a:lstStyle/>
            <a:p>
              <a:pPr marL="46540" marR="33847" algn="ctr" defTabSz="554218">
                <a:spcBef>
                  <a:spcPts val="140"/>
                </a:spcBef>
                <a:defRPr/>
              </a:pPr>
              <a:r>
                <a:rPr sz="666" kern="0" dirty="0">
                  <a:solidFill>
                    <a:srgbClr val="FFFFFF"/>
                  </a:solidFill>
                  <a:latin typeface="Verdana"/>
                  <a:cs typeface="Verdana"/>
                </a:rPr>
                <a:t>SESIONA</a:t>
              </a:r>
              <a:r>
                <a:rPr sz="666" kern="0" spc="-60" dirty="0">
                  <a:solidFill>
                    <a:srgbClr val="FFFFFF"/>
                  </a:solidFill>
                  <a:latin typeface="Verdana"/>
                  <a:cs typeface="Verdana"/>
                </a:rPr>
                <a:t> </a:t>
              </a:r>
              <a:r>
                <a:rPr sz="666" kern="0" dirty="0">
                  <a:solidFill>
                    <a:srgbClr val="FFFFFF"/>
                  </a:solidFill>
                  <a:latin typeface="Verdana"/>
                  <a:cs typeface="Verdana"/>
                </a:rPr>
                <a:t>AL</a:t>
              </a:r>
              <a:r>
                <a:rPr sz="666" kern="0" spc="-20" dirty="0">
                  <a:solidFill>
                    <a:srgbClr val="FFFFFF"/>
                  </a:solidFill>
                  <a:latin typeface="Verdana"/>
                  <a:cs typeface="Verdana"/>
                </a:rPr>
                <a:t> </a:t>
              </a:r>
              <a:r>
                <a:rPr sz="666" kern="0" dirty="0">
                  <a:solidFill>
                    <a:srgbClr val="FFFFFF"/>
                  </a:solidFill>
                  <a:latin typeface="Verdana"/>
                  <a:cs typeface="Verdana"/>
                </a:rPr>
                <a:t>MENOS</a:t>
              </a:r>
              <a:r>
                <a:rPr sz="666" kern="0" spc="-13" dirty="0">
                  <a:solidFill>
                    <a:srgbClr val="FFFFFF"/>
                  </a:solidFill>
                  <a:latin typeface="Verdana"/>
                  <a:cs typeface="Verdana"/>
                </a:rPr>
                <a:t> </a:t>
              </a:r>
              <a:r>
                <a:rPr sz="666" b="1" kern="0" dirty="0">
                  <a:solidFill>
                    <a:srgbClr val="FFFFFF"/>
                  </a:solidFill>
                  <a:latin typeface="Verdana"/>
                  <a:cs typeface="Verdana"/>
                </a:rPr>
                <a:t>1</a:t>
              </a:r>
              <a:r>
                <a:rPr sz="666" b="1" kern="0" spc="-13" dirty="0">
                  <a:solidFill>
                    <a:srgbClr val="FFFFFF"/>
                  </a:solidFill>
                  <a:latin typeface="Verdana"/>
                  <a:cs typeface="Verdana"/>
                </a:rPr>
                <a:t> </a:t>
              </a:r>
              <a:r>
                <a:rPr sz="666" b="1" kern="0" dirty="0">
                  <a:solidFill>
                    <a:srgbClr val="FFFFFF"/>
                  </a:solidFill>
                  <a:latin typeface="Verdana"/>
                  <a:cs typeface="Verdana"/>
                </a:rPr>
                <a:t>VEZ</a:t>
              </a:r>
              <a:r>
                <a:rPr sz="666" b="1" kern="0" spc="-7" dirty="0">
                  <a:solidFill>
                    <a:srgbClr val="FFFFFF"/>
                  </a:solidFill>
                  <a:latin typeface="Verdana"/>
                  <a:cs typeface="Verdana"/>
                </a:rPr>
                <a:t> </a:t>
              </a:r>
              <a:r>
                <a:rPr sz="666" b="1" kern="0" spc="-33" dirty="0">
                  <a:solidFill>
                    <a:srgbClr val="FFFFFF"/>
                  </a:solidFill>
                  <a:latin typeface="Verdana"/>
                  <a:cs typeface="Verdana"/>
                </a:rPr>
                <a:t>AL</a:t>
              </a:r>
              <a:r>
                <a:rPr sz="666" b="1" kern="0" spc="666" dirty="0">
                  <a:solidFill>
                    <a:srgbClr val="FFFFFF"/>
                  </a:solidFill>
                  <a:latin typeface="Verdana"/>
                  <a:cs typeface="Verdana"/>
                </a:rPr>
                <a:t> </a:t>
              </a:r>
              <a:r>
                <a:rPr sz="666" b="1" kern="0" spc="-13" dirty="0">
                  <a:solidFill>
                    <a:srgbClr val="FFFFFF"/>
                  </a:solidFill>
                  <a:latin typeface="Verdana"/>
                  <a:cs typeface="Verdana"/>
                </a:rPr>
                <a:t>TRIMESTRE</a:t>
              </a:r>
              <a:endParaRPr sz="666" kern="0" dirty="0">
                <a:solidFill>
                  <a:sysClr val="windowText" lastClr="000000"/>
                </a:solidFill>
                <a:latin typeface="Verdana"/>
                <a:cs typeface="Verdana"/>
              </a:endParaRPr>
            </a:p>
            <a:p>
              <a:pPr algn="ctr" defTabSz="554218">
                <a:spcBef>
                  <a:spcPts val="267"/>
                </a:spcBef>
                <a:defRPr/>
              </a:pPr>
              <a:r>
                <a:rPr sz="666" kern="0" dirty="0">
                  <a:solidFill>
                    <a:srgbClr val="FFFFFF"/>
                  </a:solidFill>
                  <a:latin typeface="Verdana"/>
                  <a:cs typeface="Verdana"/>
                </a:rPr>
                <a:t>Preside:</a:t>
              </a:r>
              <a:r>
                <a:rPr sz="666" kern="0" spc="7" dirty="0">
                  <a:solidFill>
                    <a:srgbClr val="FFFFFF"/>
                  </a:solidFill>
                  <a:latin typeface="Verdana"/>
                  <a:cs typeface="Verdana"/>
                </a:rPr>
                <a:t> </a:t>
              </a:r>
              <a:r>
                <a:rPr sz="666" b="1" kern="0" spc="-13" dirty="0">
                  <a:solidFill>
                    <a:srgbClr val="FFFFFF"/>
                  </a:solidFill>
                  <a:latin typeface="Verdana"/>
                  <a:cs typeface="Verdana"/>
                </a:rPr>
                <a:t>Coordinación</a:t>
              </a:r>
              <a:r>
                <a:rPr sz="666" b="1" kern="0" dirty="0">
                  <a:solidFill>
                    <a:srgbClr val="FFFFFF"/>
                  </a:solidFill>
                  <a:latin typeface="Verdana"/>
                  <a:cs typeface="Verdana"/>
                </a:rPr>
                <a:t> de</a:t>
              </a:r>
              <a:r>
                <a:rPr sz="666" b="1" kern="0" spc="53" dirty="0">
                  <a:solidFill>
                    <a:srgbClr val="FFFFFF"/>
                  </a:solidFill>
                  <a:latin typeface="Verdana"/>
                  <a:cs typeface="Verdana"/>
                </a:rPr>
                <a:t> </a:t>
              </a:r>
              <a:r>
                <a:rPr sz="666" b="1" kern="0" spc="-33" dirty="0">
                  <a:solidFill>
                    <a:srgbClr val="FFFFFF"/>
                  </a:solidFill>
                  <a:latin typeface="Verdana"/>
                  <a:cs typeface="Verdana"/>
                </a:rPr>
                <a:t>OLN</a:t>
              </a:r>
              <a:endParaRPr sz="666" kern="0" dirty="0">
                <a:solidFill>
                  <a:sysClr val="windowText" lastClr="000000"/>
                </a:solidFill>
                <a:latin typeface="Verdana"/>
                <a:cs typeface="Verdana"/>
              </a:endParaRPr>
            </a:p>
          </p:txBody>
        </p:sp>
        <p:grpSp>
          <p:nvGrpSpPr>
            <p:cNvPr id="18" name="object 19">
              <a:extLst>
                <a:ext uri="{FF2B5EF4-FFF2-40B4-BE49-F238E27FC236}">
                  <a16:creationId xmlns:a16="http://schemas.microsoft.com/office/drawing/2014/main" id="{3D59E6A4-D762-242A-73D1-9DE23D5CA941}"/>
                </a:ext>
              </a:extLst>
            </p:cNvPr>
            <p:cNvGrpSpPr/>
            <p:nvPr/>
          </p:nvGrpSpPr>
          <p:grpSpPr>
            <a:xfrm>
              <a:off x="6298726" y="6864376"/>
              <a:ext cx="1747940" cy="1531542"/>
              <a:chOff x="2864866" y="3120517"/>
              <a:chExt cx="795020" cy="696595"/>
            </a:xfrm>
          </p:grpSpPr>
          <p:sp>
            <p:nvSpPr>
              <p:cNvPr id="45" name="object 20">
                <a:extLst>
                  <a:ext uri="{FF2B5EF4-FFF2-40B4-BE49-F238E27FC236}">
                    <a16:creationId xmlns:a16="http://schemas.microsoft.com/office/drawing/2014/main" id="{77883B3A-09AC-9A37-84D5-4139408D37D6}"/>
                  </a:ext>
                </a:extLst>
              </p:cNvPr>
              <p:cNvSpPr/>
              <p:nvPr/>
            </p:nvSpPr>
            <p:spPr>
              <a:xfrm>
                <a:off x="2937891" y="3193542"/>
                <a:ext cx="648970" cy="550545"/>
              </a:xfrm>
              <a:custGeom>
                <a:avLst/>
                <a:gdLst/>
                <a:ahLst/>
                <a:cxnLst/>
                <a:rect l="l" t="t" r="r" b="b"/>
                <a:pathLst>
                  <a:path w="648970" h="550545">
                    <a:moveTo>
                      <a:pt x="324357" y="0"/>
                    </a:moveTo>
                    <a:lnTo>
                      <a:pt x="271779" y="3556"/>
                    </a:lnTo>
                    <a:lnTo>
                      <a:pt x="221869" y="13969"/>
                    </a:lnTo>
                    <a:lnTo>
                      <a:pt x="175259" y="30733"/>
                    </a:lnTo>
                    <a:lnTo>
                      <a:pt x="132841" y="53085"/>
                    </a:lnTo>
                    <a:lnTo>
                      <a:pt x="94995" y="80518"/>
                    </a:lnTo>
                    <a:lnTo>
                      <a:pt x="62610" y="112649"/>
                    </a:lnTo>
                    <a:lnTo>
                      <a:pt x="36194" y="148589"/>
                    </a:lnTo>
                    <a:lnTo>
                      <a:pt x="16509" y="188087"/>
                    </a:lnTo>
                    <a:lnTo>
                      <a:pt x="4190" y="230505"/>
                    </a:lnTo>
                    <a:lnTo>
                      <a:pt x="0" y="275081"/>
                    </a:lnTo>
                    <a:lnTo>
                      <a:pt x="1142" y="297560"/>
                    </a:lnTo>
                    <a:lnTo>
                      <a:pt x="9397" y="341121"/>
                    </a:lnTo>
                    <a:lnTo>
                      <a:pt x="25526" y="382142"/>
                    </a:lnTo>
                    <a:lnTo>
                      <a:pt x="48640" y="419988"/>
                    </a:lnTo>
                    <a:lnTo>
                      <a:pt x="78104" y="454151"/>
                    </a:lnTo>
                    <a:lnTo>
                      <a:pt x="113283" y="483996"/>
                    </a:lnTo>
                    <a:lnTo>
                      <a:pt x="153542" y="508888"/>
                    </a:lnTo>
                    <a:lnTo>
                      <a:pt x="198119" y="528573"/>
                    </a:lnTo>
                    <a:lnTo>
                      <a:pt x="246379" y="542163"/>
                    </a:lnTo>
                    <a:lnTo>
                      <a:pt x="297814" y="549274"/>
                    </a:lnTo>
                    <a:lnTo>
                      <a:pt x="324357" y="550163"/>
                    </a:lnTo>
                    <a:lnTo>
                      <a:pt x="351028" y="549274"/>
                    </a:lnTo>
                    <a:lnTo>
                      <a:pt x="402335" y="542163"/>
                    </a:lnTo>
                    <a:lnTo>
                      <a:pt x="450595" y="528573"/>
                    </a:lnTo>
                    <a:lnTo>
                      <a:pt x="495299" y="508888"/>
                    </a:lnTo>
                    <a:lnTo>
                      <a:pt x="535432" y="483996"/>
                    </a:lnTo>
                    <a:lnTo>
                      <a:pt x="570737" y="454151"/>
                    </a:lnTo>
                    <a:lnTo>
                      <a:pt x="600201" y="419988"/>
                    </a:lnTo>
                    <a:lnTo>
                      <a:pt x="623316" y="382142"/>
                    </a:lnTo>
                    <a:lnTo>
                      <a:pt x="639318" y="341121"/>
                    </a:lnTo>
                    <a:lnTo>
                      <a:pt x="647699" y="297560"/>
                    </a:lnTo>
                    <a:lnTo>
                      <a:pt x="648716" y="275081"/>
                    </a:lnTo>
                    <a:lnTo>
                      <a:pt x="647699" y="252475"/>
                    </a:lnTo>
                    <a:lnTo>
                      <a:pt x="639318" y="208914"/>
                    </a:lnTo>
                    <a:lnTo>
                      <a:pt x="623316" y="168020"/>
                    </a:lnTo>
                    <a:lnTo>
                      <a:pt x="600201" y="130175"/>
                    </a:lnTo>
                    <a:lnTo>
                      <a:pt x="570737" y="96012"/>
                    </a:lnTo>
                    <a:lnTo>
                      <a:pt x="535432" y="66166"/>
                    </a:lnTo>
                    <a:lnTo>
                      <a:pt x="495299" y="41147"/>
                    </a:lnTo>
                    <a:lnTo>
                      <a:pt x="450595" y="21589"/>
                    </a:lnTo>
                    <a:lnTo>
                      <a:pt x="402335" y="8000"/>
                    </a:lnTo>
                    <a:lnTo>
                      <a:pt x="351028" y="888"/>
                    </a:lnTo>
                    <a:lnTo>
                      <a:pt x="324357" y="0"/>
                    </a:lnTo>
                    <a:close/>
                  </a:path>
                </a:pathLst>
              </a:custGeom>
              <a:solidFill>
                <a:srgbClr val="FFFFFF"/>
              </a:solidFill>
            </p:spPr>
            <p:txBody>
              <a:bodyPr wrap="square" lIns="0" tIns="0" rIns="0" bIns="0" rtlCol="0"/>
              <a:lstStyle/>
              <a:p>
                <a:pPr defTabSz="554218">
                  <a:defRPr/>
                </a:pPr>
                <a:endParaRPr sz="1091" kern="0">
                  <a:solidFill>
                    <a:sysClr val="windowText" lastClr="000000"/>
                  </a:solidFill>
                </a:endParaRPr>
              </a:p>
            </p:txBody>
          </p:sp>
          <p:sp>
            <p:nvSpPr>
              <p:cNvPr id="46" name="object 21">
                <a:extLst>
                  <a:ext uri="{FF2B5EF4-FFF2-40B4-BE49-F238E27FC236}">
                    <a16:creationId xmlns:a16="http://schemas.microsoft.com/office/drawing/2014/main" id="{8E65EB9B-A7D3-FD83-28CF-8C9EFD5C7CC1}"/>
                  </a:ext>
                </a:extLst>
              </p:cNvPr>
              <p:cNvSpPr/>
              <p:nvPr/>
            </p:nvSpPr>
            <p:spPr>
              <a:xfrm>
                <a:off x="2937891" y="3193542"/>
                <a:ext cx="648970" cy="550545"/>
              </a:xfrm>
              <a:custGeom>
                <a:avLst/>
                <a:gdLst/>
                <a:ahLst/>
                <a:cxnLst/>
                <a:rect l="l" t="t" r="r" b="b"/>
                <a:pathLst>
                  <a:path w="648970" h="550545">
                    <a:moveTo>
                      <a:pt x="324357" y="550163"/>
                    </a:moveTo>
                    <a:lnTo>
                      <a:pt x="377062" y="546607"/>
                    </a:lnTo>
                    <a:lnTo>
                      <a:pt x="426973" y="536066"/>
                    </a:lnTo>
                    <a:lnTo>
                      <a:pt x="473456" y="519429"/>
                    </a:lnTo>
                    <a:lnTo>
                      <a:pt x="516000" y="497077"/>
                    </a:lnTo>
                    <a:lnTo>
                      <a:pt x="553719" y="469519"/>
                    </a:lnTo>
                    <a:lnTo>
                      <a:pt x="586232" y="437514"/>
                    </a:lnTo>
                    <a:lnTo>
                      <a:pt x="612520" y="401446"/>
                    </a:lnTo>
                    <a:lnTo>
                      <a:pt x="632206" y="361949"/>
                    </a:lnTo>
                    <a:lnTo>
                      <a:pt x="644524" y="319658"/>
                    </a:lnTo>
                    <a:lnTo>
                      <a:pt x="648716" y="275081"/>
                    </a:lnTo>
                    <a:lnTo>
                      <a:pt x="647699" y="252475"/>
                    </a:lnTo>
                    <a:lnTo>
                      <a:pt x="639318" y="208914"/>
                    </a:lnTo>
                    <a:lnTo>
                      <a:pt x="623316" y="168020"/>
                    </a:lnTo>
                    <a:lnTo>
                      <a:pt x="600201" y="130175"/>
                    </a:lnTo>
                    <a:lnTo>
                      <a:pt x="570737" y="96012"/>
                    </a:lnTo>
                    <a:lnTo>
                      <a:pt x="535432" y="66166"/>
                    </a:lnTo>
                    <a:lnTo>
                      <a:pt x="495299" y="41147"/>
                    </a:lnTo>
                    <a:lnTo>
                      <a:pt x="450595" y="21589"/>
                    </a:lnTo>
                    <a:lnTo>
                      <a:pt x="402335" y="8000"/>
                    </a:lnTo>
                    <a:lnTo>
                      <a:pt x="351028" y="888"/>
                    </a:lnTo>
                    <a:lnTo>
                      <a:pt x="324357" y="0"/>
                    </a:lnTo>
                    <a:lnTo>
                      <a:pt x="297814" y="888"/>
                    </a:lnTo>
                    <a:lnTo>
                      <a:pt x="246379" y="8000"/>
                    </a:lnTo>
                    <a:lnTo>
                      <a:pt x="198119" y="21589"/>
                    </a:lnTo>
                    <a:lnTo>
                      <a:pt x="153542" y="41147"/>
                    </a:lnTo>
                    <a:lnTo>
                      <a:pt x="113283" y="66166"/>
                    </a:lnTo>
                    <a:lnTo>
                      <a:pt x="78104" y="96012"/>
                    </a:lnTo>
                    <a:lnTo>
                      <a:pt x="48640" y="130175"/>
                    </a:lnTo>
                    <a:lnTo>
                      <a:pt x="25526" y="168020"/>
                    </a:lnTo>
                    <a:lnTo>
                      <a:pt x="9397" y="208914"/>
                    </a:lnTo>
                    <a:lnTo>
                      <a:pt x="1142" y="252475"/>
                    </a:lnTo>
                    <a:lnTo>
                      <a:pt x="0" y="275081"/>
                    </a:lnTo>
                    <a:lnTo>
                      <a:pt x="1142" y="297560"/>
                    </a:lnTo>
                    <a:lnTo>
                      <a:pt x="9397" y="341121"/>
                    </a:lnTo>
                    <a:lnTo>
                      <a:pt x="25526" y="382142"/>
                    </a:lnTo>
                    <a:lnTo>
                      <a:pt x="48640" y="419988"/>
                    </a:lnTo>
                    <a:lnTo>
                      <a:pt x="78104" y="454151"/>
                    </a:lnTo>
                    <a:lnTo>
                      <a:pt x="113283" y="483996"/>
                    </a:lnTo>
                    <a:lnTo>
                      <a:pt x="153542" y="508888"/>
                    </a:lnTo>
                    <a:lnTo>
                      <a:pt x="198119" y="528573"/>
                    </a:lnTo>
                    <a:lnTo>
                      <a:pt x="246379" y="542163"/>
                    </a:lnTo>
                    <a:lnTo>
                      <a:pt x="297814" y="549274"/>
                    </a:lnTo>
                    <a:lnTo>
                      <a:pt x="324357" y="550163"/>
                    </a:lnTo>
                    <a:close/>
                  </a:path>
                </a:pathLst>
              </a:custGeom>
              <a:ln w="146024">
                <a:solidFill>
                  <a:srgbClr val="0094D5"/>
                </a:solidFill>
              </a:ln>
            </p:spPr>
            <p:txBody>
              <a:bodyPr wrap="square" lIns="0" tIns="0" rIns="0" bIns="0" rtlCol="0"/>
              <a:lstStyle/>
              <a:p>
                <a:pPr defTabSz="554218">
                  <a:defRPr/>
                </a:pPr>
                <a:endParaRPr sz="1091" kern="0">
                  <a:solidFill>
                    <a:sysClr val="windowText" lastClr="000000"/>
                  </a:solidFill>
                </a:endParaRPr>
              </a:p>
            </p:txBody>
          </p:sp>
        </p:grpSp>
        <p:sp>
          <p:nvSpPr>
            <p:cNvPr id="19" name="object 22">
              <a:extLst>
                <a:ext uri="{FF2B5EF4-FFF2-40B4-BE49-F238E27FC236}">
                  <a16:creationId xmlns:a16="http://schemas.microsoft.com/office/drawing/2014/main" id="{EC1CEE08-3055-33BD-102C-69F5153235BF}"/>
                </a:ext>
              </a:extLst>
            </p:cNvPr>
            <p:cNvSpPr txBox="1"/>
            <p:nvPr/>
          </p:nvSpPr>
          <p:spPr>
            <a:xfrm>
              <a:off x="6743810" y="7741306"/>
              <a:ext cx="677118" cy="152025"/>
            </a:xfrm>
            <a:prstGeom prst="rect">
              <a:avLst/>
            </a:prstGeom>
          </p:spPr>
          <p:txBody>
            <a:bodyPr vert="horz" wrap="square" lIns="0" tIns="16076" rIns="0" bIns="0" rtlCol="0">
              <a:spAutoFit/>
            </a:bodyPr>
            <a:lstStyle/>
            <a:p>
              <a:pPr marL="16924" defTabSz="554218">
                <a:spcBef>
                  <a:spcPts val="127"/>
                </a:spcBef>
                <a:defRPr/>
              </a:pPr>
              <a:r>
                <a:rPr sz="533" b="1" kern="0" spc="-13" dirty="0">
                  <a:solidFill>
                    <a:srgbClr val="0094D5"/>
                  </a:solidFill>
                  <a:latin typeface="Verdana"/>
                  <a:cs typeface="Verdana"/>
                </a:rPr>
                <a:t>COMUNAL</a:t>
              </a:r>
              <a:endParaRPr sz="533" kern="0" dirty="0">
                <a:solidFill>
                  <a:sysClr val="windowText" lastClr="000000"/>
                </a:solidFill>
                <a:latin typeface="Verdana"/>
                <a:cs typeface="Verdana"/>
              </a:endParaRPr>
            </a:p>
          </p:txBody>
        </p:sp>
        <p:grpSp>
          <p:nvGrpSpPr>
            <p:cNvPr id="20" name="object 23">
              <a:extLst>
                <a:ext uri="{FF2B5EF4-FFF2-40B4-BE49-F238E27FC236}">
                  <a16:creationId xmlns:a16="http://schemas.microsoft.com/office/drawing/2014/main" id="{2E8AE36F-5C4A-2F25-B4FE-B8643DCD53C3}"/>
                </a:ext>
              </a:extLst>
            </p:cNvPr>
            <p:cNvGrpSpPr/>
            <p:nvPr/>
          </p:nvGrpSpPr>
          <p:grpSpPr>
            <a:xfrm>
              <a:off x="5311951" y="4923772"/>
              <a:ext cx="6325811" cy="2751749"/>
              <a:chOff x="2416048" y="2237867"/>
              <a:chExt cx="2877185" cy="1251585"/>
            </a:xfrm>
          </p:grpSpPr>
          <p:pic>
            <p:nvPicPr>
              <p:cNvPr id="43" name="object 24">
                <a:extLst>
                  <a:ext uri="{FF2B5EF4-FFF2-40B4-BE49-F238E27FC236}">
                    <a16:creationId xmlns:a16="http://schemas.microsoft.com/office/drawing/2014/main" id="{4D916E45-0897-551F-D5E4-35EDD0E42D8C}"/>
                  </a:ext>
                </a:extLst>
              </p:cNvPr>
              <p:cNvPicPr/>
              <p:nvPr/>
            </p:nvPicPr>
            <p:blipFill>
              <a:blip r:embed="rId3" cstate="print"/>
              <a:stretch>
                <a:fillRect/>
              </a:stretch>
            </p:blipFill>
            <p:spPr>
              <a:xfrm>
                <a:off x="3144393" y="3280664"/>
                <a:ext cx="234949" cy="208661"/>
              </a:xfrm>
              <a:prstGeom prst="rect">
                <a:avLst/>
              </a:prstGeom>
            </p:spPr>
          </p:pic>
          <p:sp>
            <p:nvSpPr>
              <p:cNvPr id="44" name="object 25">
                <a:extLst>
                  <a:ext uri="{FF2B5EF4-FFF2-40B4-BE49-F238E27FC236}">
                    <a16:creationId xmlns:a16="http://schemas.microsoft.com/office/drawing/2014/main" id="{2BEC4F60-79B6-B47E-7B6A-740D5357B112}"/>
                  </a:ext>
                </a:extLst>
              </p:cNvPr>
              <p:cNvSpPr/>
              <p:nvPr/>
            </p:nvSpPr>
            <p:spPr>
              <a:xfrm>
                <a:off x="2416048" y="2237866"/>
                <a:ext cx="2877185" cy="861060"/>
              </a:xfrm>
              <a:custGeom>
                <a:avLst/>
                <a:gdLst/>
                <a:ahLst/>
                <a:cxnLst/>
                <a:rect l="l" t="t" r="r" b="b"/>
                <a:pathLst>
                  <a:path w="2877185" h="861060">
                    <a:moveTo>
                      <a:pt x="2877058" y="390753"/>
                    </a:moveTo>
                    <a:lnTo>
                      <a:pt x="2723388" y="390753"/>
                    </a:lnTo>
                    <a:lnTo>
                      <a:pt x="2723388" y="82423"/>
                    </a:lnTo>
                    <a:lnTo>
                      <a:pt x="2719959" y="60579"/>
                    </a:lnTo>
                    <a:lnTo>
                      <a:pt x="2694940" y="24130"/>
                    </a:lnTo>
                    <a:lnTo>
                      <a:pt x="2652014" y="2921"/>
                    </a:lnTo>
                    <a:lnTo>
                      <a:pt x="2626106" y="0"/>
                    </a:lnTo>
                    <a:lnTo>
                      <a:pt x="1753108" y="0"/>
                    </a:lnTo>
                    <a:lnTo>
                      <a:pt x="1704086" y="11303"/>
                    </a:lnTo>
                    <a:lnTo>
                      <a:pt x="1669161" y="40767"/>
                    </a:lnTo>
                    <a:lnTo>
                      <a:pt x="1655953" y="82423"/>
                    </a:lnTo>
                    <a:lnTo>
                      <a:pt x="1655953" y="390753"/>
                    </a:lnTo>
                    <a:lnTo>
                      <a:pt x="0" y="390753"/>
                    </a:lnTo>
                    <a:lnTo>
                      <a:pt x="0" y="459486"/>
                    </a:lnTo>
                    <a:lnTo>
                      <a:pt x="1655953" y="459486"/>
                    </a:lnTo>
                    <a:lnTo>
                      <a:pt x="1655953" y="778510"/>
                    </a:lnTo>
                    <a:lnTo>
                      <a:pt x="1669161" y="820039"/>
                    </a:lnTo>
                    <a:lnTo>
                      <a:pt x="1704086" y="849630"/>
                    </a:lnTo>
                    <a:lnTo>
                      <a:pt x="1753108" y="860933"/>
                    </a:lnTo>
                    <a:lnTo>
                      <a:pt x="2626106" y="860933"/>
                    </a:lnTo>
                    <a:lnTo>
                      <a:pt x="2675255" y="849630"/>
                    </a:lnTo>
                    <a:lnTo>
                      <a:pt x="2710180" y="820039"/>
                    </a:lnTo>
                    <a:lnTo>
                      <a:pt x="2723388" y="778510"/>
                    </a:lnTo>
                    <a:lnTo>
                      <a:pt x="2723388" y="459486"/>
                    </a:lnTo>
                    <a:lnTo>
                      <a:pt x="2877058" y="459486"/>
                    </a:lnTo>
                    <a:lnTo>
                      <a:pt x="2877058" y="390753"/>
                    </a:lnTo>
                    <a:close/>
                  </a:path>
                </a:pathLst>
              </a:custGeom>
              <a:solidFill>
                <a:srgbClr val="0062AE"/>
              </a:solidFill>
            </p:spPr>
            <p:txBody>
              <a:bodyPr wrap="square" lIns="0" tIns="0" rIns="0" bIns="0" rtlCol="0"/>
              <a:lstStyle/>
              <a:p>
                <a:pPr defTabSz="554218">
                  <a:defRPr/>
                </a:pPr>
                <a:endParaRPr sz="1091" kern="0">
                  <a:solidFill>
                    <a:sysClr val="windowText" lastClr="000000"/>
                  </a:solidFill>
                </a:endParaRPr>
              </a:p>
            </p:txBody>
          </p:sp>
        </p:grpSp>
        <p:sp>
          <p:nvSpPr>
            <p:cNvPr id="21" name="object 26">
              <a:extLst>
                <a:ext uri="{FF2B5EF4-FFF2-40B4-BE49-F238E27FC236}">
                  <a16:creationId xmlns:a16="http://schemas.microsoft.com/office/drawing/2014/main" id="{296ADDBC-399D-7E55-78BE-5B2208657A7A}"/>
                </a:ext>
              </a:extLst>
            </p:cNvPr>
            <p:cNvSpPr txBox="1"/>
            <p:nvPr/>
          </p:nvSpPr>
          <p:spPr>
            <a:xfrm>
              <a:off x="9249561" y="5153016"/>
              <a:ext cx="1771674" cy="662359"/>
            </a:xfrm>
            <a:prstGeom prst="rect">
              <a:avLst/>
            </a:prstGeom>
          </p:spPr>
          <p:txBody>
            <a:bodyPr vert="horz" wrap="square" lIns="0" tIns="14384" rIns="0" bIns="0" rtlCol="0">
              <a:spAutoFit/>
            </a:bodyPr>
            <a:lstStyle/>
            <a:p>
              <a:pPr marL="16924" marR="6770" indent="-2538" algn="ctr" defTabSz="554218">
                <a:lnSpc>
                  <a:spcPct val="102800"/>
                </a:lnSpc>
                <a:spcBef>
                  <a:spcPts val="113"/>
                </a:spcBef>
                <a:defRPr/>
              </a:pPr>
              <a:r>
                <a:rPr sz="666" kern="0" spc="-13" dirty="0">
                  <a:solidFill>
                    <a:srgbClr val="FFFFFF"/>
                  </a:solidFill>
                  <a:latin typeface="Verdana"/>
                  <a:cs typeface="Verdana"/>
                </a:rPr>
                <a:t>Informar</a:t>
              </a:r>
              <a:r>
                <a:rPr sz="666" kern="0" spc="666" dirty="0">
                  <a:solidFill>
                    <a:srgbClr val="FFFFFF"/>
                  </a:solidFill>
                  <a:latin typeface="Verdana"/>
                  <a:cs typeface="Verdana"/>
                </a:rPr>
                <a:t> </a:t>
              </a:r>
              <a:r>
                <a:rPr sz="666" kern="0" spc="-13" dirty="0">
                  <a:solidFill>
                    <a:srgbClr val="FFFFFF"/>
                  </a:solidFill>
                  <a:latin typeface="Verdana"/>
                  <a:cs typeface="Verdana"/>
                </a:rPr>
                <a:t>semestralmente:</a:t>
              </a:r>
              <a:r>
                <a:rPr sz="666" kern="0" spc="666" dirty="0">
                  <a:solidFill>
                    <a:srgbClr val="FFFFFF"/>
                  </a:solidFill>
                  <a:latin typeface="Verdana"/>
                  <a:cs typeface="Verdana"/>
                </a:rPr>
                <a:t> </a:t>
              </a:r>
              <a:r>
                <a:rPr sz="666" kern="0" spc="-13" dirty="0">
                  <a:solidFill>
                    <a:srgbClr val="FFFFFF"/>
                  </a:solidFill>
                  <a:latin typeface="Verdana"/>
                  <a:cs typeface="Verdana"/>
                </a:rPr>
                <a:t>Disponibilidad</a:t>
              </a:r>
              <a:r>
                <a:rPr sz="666" kern="0" spc="-7" dirty="0">
                  <a:solidFill>
                    <a:srgbClr val="FFFFFF"/>
                  </a:solidFill>
                  <a:latin typeface="Verdana"/>
                  <a:cs typeface="Verdana"/>
                </a:rPr>
                <a:t> </a:t>
              </a:r>
              <a:r>
                <a:rPr sz="666" kern="0" dirty="0">
                  <a:solidFill>
                    <a:srgbClr val="FFFFFF"/>
                  </a:solidFill>
                  <a:latin typeface="Verdana"/>
                  <a:cs typeface="Verdana"/>
                </a:rPr>
                <a:t>de</a:t>
              </a:r>
              <a:r>
                <a:rPr sz="666" kern="0" spc="93" dirty="0">
                  <a:solidFill>
                    <a:srgbClr val="FFFFFF"/>
                  </a:solidFill>
                  <a:latin typeface="Verdana"/>
                  <a:cs typeface="Verdana"/>
                </a:rPr>
                <a:t> </a:t>
              </a:r>
              <a:r>
                <a:rPr sz="666" kern="0" spc="-13" dirty="0">
                  <a:solidFill>
                    <a:srgbClr val="FFFFFF"/>
                  </a:solidFill>
                  <a:latin typeface="Verdana"/>
                  <a:cs typeface="Verdana"/>
                </a:rPr>
                <a:t>oferta,</a:t>
              </a:r>
              <a:r>
                <a:rPr sz="666" kern="0" spc="666" dirty="0">
                  <a:solidFill>
                    <a:srgbClr val="FFFFFF"/>
                  </a:solidFill>
                  <a:latin typeface="Verdana"/>
                  <a:cs typeface="Verdana"/>
                </a:rPr>
                <a:t> </a:t>
              </a:r>
              <a:r>
                <a:rPr sz="666" kern="0" dirty="0">
                  <a:solidFill>
                    <a:srgbClr val="FFFFFF"/>
                  </a:solidFill>
                  <a:latin typeface="Verdana"/>
                  <a:cs typeface="Verdana"/>
                </a:rPr>
                <a:t>necesidades</a:t>
              </a:r>
              <a:r>
                <a:rPr sz="666" kern="0" spc="-33" dirty="0">
                  <a:solidFill>
                    <a:srgbClr val="FFFFFF"/>
                  </a:solidFill>
                  <a:latin typeface="Verdana"/>
                  <a:cs typeface="Verdana"/>
                </a:rPr>
                <a:t> </a:t>
              </a:r>
              <a:r>
                <a:rPr sz="666" kern="0" dirty="0">
                  <a:solidFill>
                    <a:srgbClr val="FFFFFF"/>
                  </a:solidFill>
                  <a:latin typeface="Verdana"/>
                  <a:cs typeface="Verdana"/>
                </a:rPr>
                <a:t>y</a:t>
              </a:r>
              <a:r>
                <a:rPr sz="666" kern="0" spc="-20" dirty="0">
                  <a:solidFill>
                    <a:srgbClr val="FFFFFF"/>
                  </a:solidFill>
                  <a:latin typeface="Verdana"/>
                  <a:cs typeface="Verdana"/>
                </a:rPr>
                <a:t> </a:t>
              </a:r>
              <a:r>
                <a:rPr sz="666" kern="0" dirty="0">
                  <a:solidFill>
                    <a:srgbClr val="FFFFFF"/>
                  </a:solidFill>
                  <a:latin typeface="Verdana"/>
                  <a:cs typeface="Verdana"/>
                </a:rPr>
                <a:t>brechas</a:t>
              </a:r>
              <a:r>
                <a:rPr sz="666" kern="0" spc="-33" dirty="0">
                  <a:solidFill>
                    <a:srgbClr val="FFFFFF"/>
                  </a:solidFill>
                  <a:latin typeface="Verdana"/>
                  <a:cs typeface="Verdana"/>
                </a:rPr>
                <a:t> </a:t>
              </a:r>
              <a:r>
                <a:rPr sz="666" kern="0" spc="-67" dirty="0">
                  <a:solidFill>
                    <a:srgbClr val="FFFFFF"/>
                  </a:solidFill>
                  <a:latin typeface="Verdana"/>
                  <a:cs typeface="Verdana"/>
                </a:rPr>
                <a:t>y</a:t>
              </a:r>
              <a:endParaRPr sz="666" kern="0">
                <a:solidFill>
                  <a:sysClr val="windowText" lastClr="000000"/>
                </a:solidFill>
                <a:latin typeface="Verdana"/>
                <a:cs typeface="Verdana"/>
              </a:endParaRPr>
            </a:p>
          </p:txBody>
        </p:sp>
        <p:sp>
          <p:nvSpPr>
            <p:cNvPr id="22" name="object 27">
              <a:extLst>
                <a:ext uri="{FF2B5EF4-FFF2-40B4-BE49-F238E27FC236}">
                  <a16:creationId xmlns:a16="http://schemas.microsoft.com/office/drawing/2014/main" id="{8B87E56C-9413-248A-CAB1-36B11115AEE5}"/>
                </a:ext>
              </a:extLst>
            </p:cNvPr>
            <p:cNvSpPr txBox="1"/>
            <p:nvPr/>
          </p:nvSpPr>
          <p:spPr>
            <a:xfrm>
              <a:off x="9252914" y="5844093"/>
              <a:ext cx="1760505" cy="184998"/>
            </a:xfrm>
            <a:prstGeom prst="rect">
              <a:avLst/>
            </a:prstGeom>
          </p:spPr>
          <p:txBody>
            <a:bodyPr vert="horz" wrap="square" lIns="0" tIns="16922" rIns="0" bIns="0" rtlCol="0">
              <a:spAutoFit/>
            </a:bodyPr>
            <a:lstStyle/>
            <a:p>
              <a:pPr marL="16924" defTabSz="554218">
                <a:spcBef>
                  <a:spcPts val="133"/>
                </a:spcBef>
                <a:defRPr/>
              </a:pPr>
              <a:r>
                <a:rPr sz="666" kern="0" dirty="0">
                  <a:solidFill>
                    <a:srgbClr val="FFFFFF"/>
                  </a:solidFill>
                  <a:latin typeface="Verdana"/>
                  <a:cs typeface="Verdana"/>
                </a:rPr>
                <a:t>compromisos</a:t>
              </a:r>
              <a:r>
                <a:rPr sz="666" kern="0" spc="-27" dirty="0">
                  <a:solidFill>
                    <a:srgbClr val="FFFFFF"/>
                  </a:solidFill>
                  <a:latin typeface="Verdana"/>
                  <a:cs typeface="Verdana"/>
                </a:rPr>
                <a:t> </a:t>
              </a:r>
              <a:r>
                <a:rPr sz="666" kern="0" spc="-13" dirty="0">
                  <a:solidFill>
                    <a:srgbClr val="FFFFFF"/>
                  </a:solidFill>
                  <a:latin typeface="Verdana"/>
                  <a:cs typeface="Verdana"/>
                </a:rPr>
                <a:t>adoptados</a:t>
              </a:r>
              <a:endParaRPr sz="666" kern="0">
                <a:solidFill>
                  <a:sysClr val="windowText" lastClr="000000"/>
                </a:solidFill>
                <a:latin typeface="Verdana"/>
                <a:cs typeface="Verdana"/>
              </a:endParaRPr>
            </a:p>
          </p:txBody>
        </p:sp>
        <p:sp>
          <p:nvSpPr>
            <p:cNvPr id="23" name="object 28">
              <a:extLst>
                <a:ext uri="{FF2B5EF4-FFF2-40B4-BE49-F238E27FC236}">
                  <a16:creationId xmlns:a16="http://schemas.microsoft.com/office/drawing/2014/main" id="{C4DDE658-9A2F-CE7B-C120-A93A2193C773}"/>
                </a:ext>
              </a:extLst>
            </p:cNvPr>
            <p:cNvSpPr txBox="1"/>
            <p:nvPr/>
          </p:nvSpPr>
          <p:spPr>
            <a:xfrm>
              <a:off x="9212704" y="6014977"/>
              <a:ext cx="1842876" cy="499039"/>
            </a:xfrm>
            <a:prstGeom prst="rect">
              <a:avLst/>
            </a:prstGeom>
          </p:spPr>
          <p:txBody>
            <a:bodyPr vert="horz" wrap="square" lIns="0" tIns="14384" rIns="0" bIns="0" rtlCol="0">
              <a:spAutoFit/>
            </a:bodyPr>
            <a:lstStyle/>
            <a:p>
              <a:pPr marL="16924" marR="6770" indent="-846" algn="ctr" defTabSz="554218">
                <a:lnSpc>
                  <a:spcPct val="103000"/>
                </a:lnSpc>
                <a:spcBef>
                  <a:spcPts val="113"/>
                </a:spcBef>
                <a:defRPr/>
              </a:pPr>
              <a:r>
                <a:rPr sz="666" kern="0" dirty="0">
                  <a:solidFill>
                    <a:srgbClr val="FFFFFF"/>
                  </a:solidFill>
                  <a:latin typeface="Verdana"/>
                  <a:cs typeface="Verdana"/>
                </a:rPr>
                <a:t>para</a:t>
              </a:r>
              <a:r>
                <a:rPr sz="666" kern="0" spc="-20" dirty="0">
                  <a:solidFill>
                    <a:srgbClr val="FFFFFF"/>
                  </a:solidFill>
                  <a:latin typeface="Verdana"/>
                  <a:cs typeface="Verdana"/>
                </a:rPr>
                <a:t> </a:t>
              </a:r>
              <a:r>
                <a:rPr sz="666" kern="0" dirty="0">
                  <a:solidFill>
                    <a:srgbClr val="FFFFFF"/>
                  </a:solidFill>
                  <a:latin typeface="Verdana"/>
                  <a:cs typeface="Verdana"/>
                </a:rPr>
                <a:t>la</a:t>
              </a:r>
              <a:r>
                <a:rPr sz="666" kern="0" spc="-20" dirty="0">
                  <a:solidFill>
                    <a:srgbClr val="FFFFFF"/>
                  </a:solidFill>
                  <a:latin typeface="Verdana"/>
                  <a:cs typeface="Verdana"/>
                </a:rPr>
                <a:t> </a:t>
              </a:r>
              <a:r>
                <a:rPr sz="666" kern="0" dirty="0">
                  <a:solidFill>
                    <a:srgbClr val="FFFFFF"/>
                  </a:solidFill>
                  <a:latin typeface="Verdana"/>
                  <a:cs typeface="Verdana"/>
                </a:rPr>
                <a:t>superación</a:t>
              </a:r>
              <a:r>
                <a:rPr sz="666" kern="0" spc="-40" dirty="0">
                  <a:solidFill>
                    <a:srgbClr val="FFFFFF"/>
                  </a:solidFill>
                  <a:latin typeface="Verdana"/>
                  <a:cs typeface="Verdana"/>
                </a:rPr>
                <a:t> </a:t>
              </a:r>
              <a:r>
                <a:rPr sz="666" kern="0" dirty="0">
                  <a:solidFill>
                    <a:srgbClr val="FFFFFF"/>
                  </a:solidFill>
                  <a:latin typeface="Verdana"/>
                  <a:cs typeface="Verdana"/>
                </a:rPr>
                <a:t>de </a:t>
              </a:r>
              <a:r>
                <a:rPr sz="666" kern="0" spc="-33" dirty="0">
                  <a:solidFill>
                    <a:srgbClr val="FFFFFF"/>
                  </a:solidFill>
                  <a:latin typeface="Verdana"/>
                  <a:cs typeface="Verdana"/>
                </a:rPr>
                <a:t>los</a:t>
              </a:r>
              <a:r>
                <a:rPr sz="666" kern="0" spc="666" dirty="0">
                  <a:solidFill>
                    <a:srgbClr val="FFFFFF"/>
                  </a:solidFill>
                  <a:latin typeface="Verdana"/>
                  <a:cs typeface="Verdana"/>
                </a:rPr>
                <a:t> </a:t>
              </a:r>
              <a:r>
                <a:rPr sz="666" kern="0" dirty="0">
                  <a:solidFill>
                    <a:srgbClr val="FFFFFF"/>
                  </a:solidFill>
                  <a:latin typeface="Verdana"/>
                  <a:cs typeface="Verdana"/>
                </a:rPr>
                <a:t>obstáculos</a:t>
              </a:r>
              <a:r>
                <a:rPr sz="666" kern="0" spc="-53" dirty="0">
                  <a:solidFill>
                    <a:srgbClr val="FFFFFF"/>
                  </a:solidFill>
                  <a:latin typeface="Verdana"/>
                  <a:cs typeface="Verdana"/>
                </a:rPr>
                <a:t> </a:t>
              </a:r>
              <a:r>
                <a:rPr sz="666" kern="0" dirty="0">
                  <a:solidFill>
                    <a:srgbClr val="FFFFFF"/>
                  </a:solidFill>
                  <a:latin typeface="Verdana"/>
                  <a:cs typeface="Verdana"/>
                </a:rPr>
                <a:t>que</a:t>
              </a:r>
              <a:r>
                <a:rPr sz="666" kern="0" spc="-13" dirty="0">
                  <a:solidFill>
                    <a:srgbClr val="FFFFFF"/>
                  </a:solidFill>
                  <a:latin typeface="Verdana"/>
                  <a:cs typeface="Verdana"/>
                </a:rPr>
                <a:t> </a:t>
              </a:r>
              <a:r>
                <a:rPr sz="666" kern="0" dirty="0">
                  <a:solidFill>
                    <a:srgbClr val="FFFFFF"/>
                  </a:solidFill>
                  <a:latin typeface="Verdana"/>
                  <a:cs typeface="Verdana"/>
                </a:rPr>
                <a:t>afecten</a:t>
              </a:r>
              <a:r>
                <a:rPr sz="666" kern="0" spc="-33" dirty="0">
                  <a:solidFill>
                    <a:srgbClr val="FFFFFF"/>
                  </a:solidFill>
                  <a:latin typeface="Verdana"/>
                  <a:cs typeface="Verdana"/>
                </a:rPr>
                <a:t> </a:t>
              </a:r>
              <a:r>
                <a:rPr sz="666" kern="0" spc="-47" dirty="0">
                  <a:solidFill>
                    <a:srgbClr val="FFFFFF"/>
                  </a:solidFill>
                  <a:latin typeface="Verdana"/>
                  <a:cs typeface="Verdana"/>
                </a:rPr>
                <a:t>la</a:t>
              </a:r>
              <a:r>
                <a:rPr sz="666" kern="0" spc="666" dirty="0">
                  <a:solidFill>
                    <a:srgbClr val="FFFFFF"/>
                  </a:solidFill>
                  <a:latin typeface="Verdana"/>
                  <a:cs typeface="Verdana"/>
                </a:rPr>
                <a:t> </a:t>
              </a:r>
              <a:r>
                <a:rPr sz="666" kern="0" dirty="0">
                  <a:solidFill>
                    <a:srgbClr val="FFFFFF"/>
                  </a:solidFill>
                  <a:latin typeface="Verdana"/>
                  <a:cs typeface="Verdana"/>
                </a:rPr>
                <a:t>protección</a:t>
              </a:r>
              <a:r>
                <a:rPr sz="666" kern="0" spc="-40" dirty="0">
                  <a:solidFill>
                    <a:srgbClr val="FFFFFF"/>
                  </a:solidFill>
                  <a:latin typeface="Verdana"/>
                  <a:cs typeface="Verdana"/>
                </a:rPr>
                <a:t> </a:t>
              </a:r>
              <a:r>
                <a:rPr sz="666" kern="0" spc="-13" dirty="0">
                  <a:solidFill>
                    <a:srgbClr val="FFFFFF"/>
                  </a:solidFill>
                  <a:latin typeface="Verdana"/>
                  <a:cs typeface="Verdana"/>
                </a:rPr>
                <a:t>integral</a:t>
              </a:r>
              <a:endParaRPr sz="666" kern="0">
                <a:solidFill>
                  <a:sysClr val="windowText" lastClr="000000"/>
                </a:solidFill>
                <a:latin typeface="Verdana"/>
                <a:cs typeface="Verdana"/>
              </a:endParaRPr>
            </a:p>
          </p:txBody>
        </p:sp>
        <p:sp>
          <p:nvSpPr>
            <p:cNvPr id="24" name="object 29">
              <a:extLst>
                <a:ext uri="{FF2B5EF4-FFF2-40B4-BE49-F238E27FC236}">
                  <a16:creationId xmlns:a16="http://schemas.microsoft.com/office/drawing/2014/main" id="{0D02F86B-11A7-4F4B-4C73-796F4F687EAF}"/>
                </a:ext>
              </a:extLst>
            </p:cNvPr>
            <p:cNvSpPr/>
            <p:nvPr/>
          </p:nvSpPr>
          <p:spPr>
            <a:xfrm>
              <a:off x="11426668" y="4911486"/>
              <a:ext cx="1544107" cy="1891740"/>
            </a:xfrm>
            <a:custGeom>
              <a:avLst/>
              <a:gdLst/>
              <a:ahLst/>
              <a:cxnLst/>
              <a:rect l="l" t="t" r="r" b="b"/>
              <a:pathLst>
                <a:path w="702310" h="860425">
                  <a:moveTo>
                    <a:pt x="578484" y="0"/>
                  </a:moveTo>
                  <a:lnTo>
                    <a:pt x="123698" y="0"/>
                  </a:lnTo>
                  <a:lnTo>
                    <a:pt x="90804" y="2920"/>
                  </a:lnTo>
                  <a:lnTo>
                    <a:pt x="36194" y="24129"/>
                  </a:lnTo>
                  <a:lnTo>
                    <a:pt x="4317" y="60578"/>
                  </a:lnTo>
                  <a:lnTo>
                    <a:pt x="0" y="82422"/>
                  </a:lnTo>
                  <a:lnTo>
                    <a:pt x="0" y="777747"/>
                  </a:lnTo>
                  <a:lnTo>
                    <a:pt x="16890" y="819276"/>
                  </a:lnTo>
                  <a:lnTo>
                    <a:pt x="61213" y="848868"/>
                  </a:lnTo>
                  <a:lnTo>
                    <a:pt x="123698" y="860044"/>
                  </a:lnTo>
                  <a:lnTo>
                    <a:pt x="578484" y="860044"/>
                  </a:lnTo>
                  <a:lnTo>
                    <a:pt x="640968" y="848868"/>
                  </a:lnTo>
                  <a:lnTo>
                    <a:pt x="685418" y="819276"/>
                  </a:lnTo>
                  <a:lnTo>
                    <a:pt x="702309" y="777747"/>
                  </a:lnTo>
                  <a:lnTo>
                    <a:pt x="702309" y="82422"/>
                  </a:lnTo>
                  <a:lnTo>
                    <a:pt x="685418" y="40893"/>
                  </a:lnTo>
                  <a:lnTo>
                    <a:pt x="640968" y="11302"/>
                  </a:lnTo>
                  <a:lnTo>
                    <a:pt x="578484" y="0"/>
                  </a:lnTo>
                  <a:close/>
                </a:path>
              </a:pathLst>
            </a:custGeom>
            <a:solidFill>
              <a:srgbClr val="0062AE"/>
            </a:solidFill>
          </p:spPr>
          <p:txBody>
            <a:bodyPr wrap="square" lIns="0" tIns="0" rIns="0" bIns="0" rtlCol="0"/>
            <a:lstStyle/>
            <a:p>
              <a:pPr defTabSz="554218">
                <a:defRPr/>
              </a:pPr>
              <a:endParaRPr sz="1091" kern="0">
                <a:solidFill>
                  <a:sysClr val="windowText" lastClr="000000"/>
                </a:solidFill>
              </a:endParaRPr>
            </a:p>
          </p:txBody>
        </p:sp>
        <p:sp>
          <p:nvSpPr>
            <p:cNvPr id="25" name="object 30">
              <a:extLst>
                <a:ext uri="{FF2B5EF4-FFF2-40B4-BE49-F238E27FC236}">
                  <a16:creationId xmlns:a16="http://schemas.microsoft.com/office/drawing/2014/main" id="{8268D7CE-D825-0A2E-AC5D-FC3D21A7B774}"/>
                </a:ext>
              </a:extLst>
            </p:cNvPr>
            <p:cNvSpPr txBox="1"/>
            <p:nvPr/>
          </p:nvSpPr>
          <p:spPr>
            <a:xfrm>
              <a:off x="11757825" y="5296536"/>
              <a:ext cx="887932" cy="825677"/>
            </a:xfrm>
            <a:prstGeom prst="rect">
              <a:avLst/>
            </a:prstGeom>
          </p:spPr>
          <p:txBody>
            <a:bodyPr vert="horz" wrap="square" lIns="0" tIns="14384" rIns="0" bIns="0" rtlCol="0">
              <a:spAutoFit/>
            </a:bodyPr>
            <a:lstStyle/>
            <a:p>
              <a:pPr marL="16924" marR="6770" indent="-3384" algn="ctr" defTabSz="554218">
                <a:lnSpc>
                  <a:spcPct val="103000"/>
                </a:lnSpc>
                <a:spcBef>
                  <a:spcPts val="113"/>
                </a:spcBef>
                <a:defRPr/>
              </a:pPr>
              <a:r>
                <a:rPr sz="666" kern="0" spc="-13" dirty="0">
                  <a:solidFill>
                    <a:srgbClr val="FFFFFF"/>
                  </a:solidFill>
                  <a:latin typeface="Verdana"/>
                  <a:cs typeface="Verdana"/>
                </a:rPr>
                <a:t>Informar</a:t>
              </a:r>
              <a:r>
                <a:rPr sz="666" kern="0" spc="666" dirty="0">
                  <a:solidFill>
                    <a:srgbClr val="FFFFFF"/>
                  </a:solidFill>
                  <a:latin typeface="Verdana"/>
                  <a:cs typeface="Verdana"/>
                </a:rPr>
                <a:t> </a:t>
              </a:r>
              <a:r>
                <a:rPr sz="666" kern="0" spc="-13" dirty="0">
                  <a:solidFill>
                    <a:srgbClr val="FFFFFF"/>
                  </a:solidFill>
                  <a:latin typeface="Verdana"/>
                  <a:cs typeface="Verdana"/>
                </a:rPr>
                <a:t>resultados</a:t>
              </a:r>
              <a:r>
                <a:rPr sz="666" kern="0" spc="666" dirty="0">
                  <a:solidFill>
                    <a:srgbClr val="FFFFFF"/>
                  </a:solidFill>
                  <a:latin typeface="Verdana"/>
                  <a:cs typeface="Verdana"/>
                </a:rPr>
                <a:t> </a:t>
              </a:r>
              <a:r>
                <a:rPr sz="666" kern="0" dirty="0">
                  <a:solidFill>
                    <a:srgbClr val="FFFFFF"/>
                  </a:solidFill>
                  <a:latin typeface="Verdana"/>
                  <a:cs typeface="Verdana"/>
                </a:rPr>
                <a:t>del</a:t>
              </a:r>
              <a:r>
                <a:rPr sz="666" kern="0" spc="-20" dirty="0">
                  <a:solidFill>
                    <a:srgbClr val="FFFFFF"/>
                  </a:solidFill>
                  <a:latin typeface="Verdana"/>
                  <a:cs typeface="Verdana"/>
                </a:rPr>
                <a:t> </a:t>
              </a:r>
              <a:r>
                <a:rPr sz="666" kern="0" spc="-13" dirty="0">
                  <a:solidFill>
                    <a:srgbClr val="FFFFFF"/>
                  </a:solidFill>
                  <a:latin typeface="Verdana"/>
                  <a:cs typeface="Verdana"/>
                </a:rPr>
                <a:t>análisis</a:t>
              </a:r>
              <a:r>
                <a:rPr sz="666" kern="0" spc="666" dirty="0">
                  <a:solidFill>
                    <a:srgbClr val="FFFFFF"/>
                  </a:solidFill>
                  <a:latin typeface="Verdana"/>
                  <a:cs typeface="Verdana"/>
                </a:rPr>
                <a:t> </a:t>
              </a:r>
              <a:r>
                <a:rPr sz="666" kern="0" dirty="0">
                  <a:solidFill>
                    <a:srgbClr val="FFFFFF"/>
                  </a:solidFill>
                  <a:latin typeface="Verdana"/>
                  <a:cs typeface="Verdana"/>
                </a:rPr>
                <a:t>de</a:t>
              </a:r>
              <a:r>
                <a:rPr sz="666" kern="0" spc="-7" dirty="0">
                  <a:solidFill>
                    <a:srgbClr val="FFFFFF"/>
                  </a:solidFill>
                  <a:latin typeface="Verdana"/>
                  <a:cs typeface="Verdana"/>
                </a:rPr>
                <a:t> </a:t>
              </a:r>
              <a:r>
                <a:rPr sz="666" kern="0" spc="-33" dirty="0">
                  <a:solidFill>
                    <a:srgbClr val="FFFFFF"/>
                  </a:solidFill>
                  <a:latin typeface="Verdana"/>
                  <a:cs typeface="Verdana"/>
                </a:rPr>
                <a:t>la</a:t>
              </a:r>
              <a:r>
                <a:rPr sz="666" kern="0" spc="666" dirty="0">
                  <a:solidFill>
                    <a:srgbClr val="FFFFFF"/>
                  </a:solidFill>
                  <a:latin typeface="Verdana"/>
                  <a:cs typeface="Verdana"/>
                </a:rPr>
                <a:t> </a:t>
              </a:r>
              <a:r>
                <a:rPr sz="666" kern="0" spc="-13" dirty="0">
                  <a:solidFill>
                    <a:srgbClr val="FFFFFF"/>
                  </a:solidFill>
                  <a:latin typeface="Verdana"/>
                  <a:cs typeface="Verdana"/>
                </a:rPr>
                <a:t>información</a:t>
              </a:r>
              <a:endParaRPr sz="666" kern="0" dirty="0">
                <a:solidFill>
                  <a:sysClr val="windowText" lastClr="000000"/>
                </a:solidFill>
                <a:latin typeface="Verdana"/>
                <a:cs typeface="Verdana"/>
              </a:endParaRPr>
            </a:p>
          </p:txBody>
        </p:sp>
        <p:grpSp>
          <p:nvGrpSpPr>
            <p:cNvPr id="26" name="object 31">
              <a:extLst>
                <a:ext uri="{FF2B5EF4-FFF2-40B4-BE49-F238E27FC236}">
                  <a16:creationId xmlns:a16="http://schemas.microsoft.com/office/drawing/2014/main" id="{160192DB-1B03-51C4-46C5-E8F569AD1ACB}"/>
                </a:ext>
              </a:extLst>
            </p:cNvPr>
            <p:cNvGrpSpPr/>
            <p:nvPr/>
          </p:nvGrpSpPr>
          <p:grpSpPr>
            <a:xfrm>
              <a:off x="5517738" y="4231406"/>
              <a:ext cx="6785134" cy="3199903"/>
              <a:chOff x="2509647" y="1922957"/>
              <a:chExt cx="3086100" cy="1455420"/>
            </a:xfrm>
          </p:grpSpPr>
          <p:sp>
            <p:nvSpPr>
              <p:cNvPr id="41" name="object 32">
                <a:extLst>
                  <a:ext uri="{FF2B5EF4-FFF2-40B4-BE49-F238E27FC236}">
                    <a16:creationId xmlns:a16="http://schemas.microsoft.com/office/drawing/2014/main" id="{B0B6134E-E6CD-E9B2-FE40-58491897517E}"/>
                  </a:ext>
                </a:extLst>
              </p:cNvPr>
              <p:cNvSpPr/>
              <p:nvPr/>
            </p:nvSpPr>
            <p:spPr>
              <a:xfrm>
                <a:off x="4484243" y="1953513"/>
                <a:ext cx="1111250" cy="1424940"/>
              </a:xfrm>
              <a:custGeom>
                <a:avLst/>
                <a:gdLst/>
                <a:ahLst/>
                <a:cxnLst/>
                <a:rect l="l" t="t" r="r" b="b"/>
                <a:pathLst>
                  <a:path w="1111250" h="1424939">
                    <a:moveTo>
                      <a:pt x="243840" y="111125"/>
                    </a:moveTo>
                    <a:lnTo>
                      <a:pt x="121920" y="0"/>
                    </a:lnTo>
                    <a:lnTo>
                      <a:pt x="0" y="111125"/>
                    </a:lnTo>
                    <a:lnTo>
                      <a:pt x="81407" y="111125"/>
                    </a:lnTo>
                    <a:lnTo>
                      <a:pt x="81407" y="284607"/>
                    </a:lnTo>
                    <a:lnTo>
                      <a:pt x="162458" y="284607"/>
                    </a:lnTo>
                    <a:lnTo>
                      <a:pt x="162458" y="111125"/>
                    </a:lnTo>
                    <a:lnTo>
                      <a:pt x="243840" y="111125"/>
                    </a:lnTo>
                    <a:close/>
                  </a:path>
                  <a:path w="1111250" h="1424939">
                    <a:moveTo>
                      <a:pt x="1110996" y="1313307"/>
                    </a:moveTo>
                    <a:lnTo>
                      <a:pt x="1029614" y="1313307"/>
                    </a:lnTo>
                    <a:lnTo>
                      <a:pt x="1029614" y="1139913"/>
                    </a:lnTo>
                    <a:lnTo>
                      <a:pt x="948563" y="1139913"/>
                    </a:lnTo>
                    <a:lnTo>
                      <a:pt x="948563" y="1313307"/>
                    </a:lnTo>
                    <a:lnTo>
                      <a:pt x="867156" y="1313307"/>
                    </a:lnTo>
                    <a:lnTo>
                      <a:pt x="989076" y="1424559"/>
                    </a:lnTo>
                    <a:lnTo>
                      <a:pt x="1110996" y="1313307"/>
                    </a:lnTo>
                    <a:close/>
                  </a:path>
                </a:pathLst>
              </a:custGeom>
              <a:solidFill>
                <a:srgbClr val="0062AE"/>
              </a:solidFill>
            </p:spPr>
            <p:txBody>
              <a:bodyPr wrap="square" lIns="0" tIns="0" rIns="0" bIns="0" rtlCol="0"/>
              <a:lstStyle/>
              <a:p>
                <a:pPr defTabSz="554218">
                  <a:defRPr/>
                </a:pPr>
                <a:endParaRPr sz="1091" kern="0">
                  <a:solidFill>
                    <a:sysClr val="windowText" lastClr="000000"/>
                  </a:solidFill>
                </a:endParaRPr>
              </a:p>
            </p:txBody>
          </p:sp>
          <p:pic>
            <p:nvPicPr>
              <p:cNvPr id="42" name="object 33">
                <a:extLst>
                  <a:ext uri="{FF2B5EF4-FFF2-40B4-BE49-F238E27FC236}">
                    <a16:creationId xmlns:a16="http://schemas.microsoft.com/office/drawing/2014/main" id="{FCE39FDC-DAC1-50A2-F32C-B18721BAAEF2}"/>
                  </a:ext>
                </a:extLst>
              </p:cNvPr>
              <p:cNvPicPr/>
              <p:nvPr/>
            </p:nvPicPr>
            <p:blipFill>
              <a:blip r:embed="rId4" cstate="print"/>
              <a:stretch>
                <a:fillRect/>
              </a:stretch>
            </p:blipFill>
            <p:spPr>
              <a:xfrm>
                <a:off x="2509647" y="1922957"/>
                <a:ext cx="1505330" cy="1170508"/>
              </a:xfrm>
              <a:prstGeom prst="rect">
                <a:avLst/>
              </a:prstGeom>
            </p:spPr>
          </p:pic>
        </p:grpSp>
        <p:sp>
          <p:nvSpPr>
            <p:cNvPr id="27" name="object 34">
              <a:extLst>
                <a:ext uri="{FF2B5EF4-FFF2-40B4-BE49-F238E27FC236}">
                  <a16:creationId xmlns:a16="http://schemas.microsoft.com/office/drawing/2014/main" id="{B72D2E4A-09B8-F5F7-1103-BCCD28DEB387}"/>
                </a:ext>
              </a:extLst>
            </p:cNvPr>
            <p:cNvSpPr txBox="1"/>
            <p:nvPr/>
          </p:nvSpPr>
          <p:spPr>
            <a:xfrm>
              <a:off x="6125327" y="5695826"/>
              <a:ext cx="2224016" cy="184998"/>
            </a:xfrm>
            <a:prstGeom prst="rect">
              <a:avLst/>
            </a:prstGeom>
          </p:spPr>
          <p:txBody>
            <a:bodyPr vert="horz" wrap="square" lIns="0" tIns="16922" rIns="0" bIns="0" rtlCol="0">
              <a:spAutoFit/>
            </a:bodyPr>
            <a:lstStyle/>
            <a:p>
              <a:pPr marL="16924" defTabSz="554218">
                <a:spcBef>
                  <a:spcPts val="133"/>
                </a:spcBef>
                <a:defRPr/>
              </a:pPr>
              <a:r>
                <a:rPr sz="666" kern="0" dirty="0">
                  <a:solidFill>
                    <a:srgbClr val="FFFFFF"/>
                  </a:solidFill>
                  <a:latin typeface="Verdana"/>
                  <a:cs typeface="Verdana"/>
                </a:rPr>
                <a:t>SESIONA</a:t>
              </a:r>
              <a:r>
                <a:rPr sz="666" kern="0" spc="-60" dirty="0">
                  <a:solidFill>
                    <a:srgbClr val="FFFFFF"/>
                  </a:solidFill>
                  <a:latin typeface="Verdana"/>
                  <a:cs typeface="Verdana"/>
                </a:rPr>
                <a:t> </a:t>
              </a:r>
              <a:r>
                <a:rPr sz="666" kern="0" dirty="0">
                  <a:solidFill>
                    <a:srgbClr val="FFFFFF"/>
                  </a:solidFill>
                  <a:latin typeface="Verdana"/>
                  <a:cs typeface="Verdana"/>
                </a:rPr>
                <a:t>AL</a:t>
              </a:r>
              <a:r>
                <a:rPr sz="666" kern="0" spc="-20" dirty="0">
                  <a:solidFill>
                    <a:srgbClr val="FFFFFF"/>
                  </a:solidFill>
                  <a:latin typeface="Verdana"/>
                  <a:cs typeface="Verdana"/>
                </a:rPr>
                <a:t> </a:t>
              </a:r>
              <a:r>
                <a:rPr sz="666" kern="0" dirty="0">
                  <a:solidFill>
                    <a:srgbClr val="FFFFFF"/>
                  </a:solidFill>
                  <a:latin typeface="Verdana"/>
                  <a:cs typeface="Verdana"/>
                </a:rPr>
                <a:t>MENOS</a:t>
              </a:r>
              <a:r>
                <a:rPr sz="666" kern="0" spc="-13" dirty="0">
                  <a:solidFill>
                    <a:srgbClr val="FFFFFF"/>
                  </a:solidFill>
                  <a:latin typeface="Verdana"/>
                  <a:cs typeface="Verdana"/>
                </a:rPr>
                <a:t> </a:t>
              </a:r>
              <a:r>
                <a:rPr sz="666" b="1" kern="0" dirty="0">
                  <a:solidFill>
                    <a:srgbClr val="FFFFFF"/>
                  </a:solidFill>
                  <a:latin typeface="Verdana"/>
                  <a:cs typeface="Verdana"/>
                </a:rPr>
                <a:t>1</a:t>
              </a:r>
              <a:r>
                <a:rPr sz="666" b="1" kern="0" spc="-13" dirty="0">
                  <a:solidFill>
                    <a:srgbClr val="FFFFFF"/>
                  </a:solidFill>
                  <a:latin typeface="Verdana"/>
                  <a:cs typeface="Verdana"/>
                </a:rPr>
                <a:t> </a:t>
              </a:r>
              <a:r>
                <a:rPr sz="666" b="1" kern="0" dirty="0">
                  <a:solidFill>
                    <a:srgbClr val="FFFFFF"/>
                  </a:solidFill>
                  <a:latin typeface="Verdana"/>
                  <a:cs typeface="Verdana"/>
                </a:rPr>
                <a:t>VEZ</a:t>
              </a:r>
              <a:r>
                <a:rPr sz="666" b="1" kern="0" spc="-7" dirty="0">
                  <a:solidFill>
                    <a:srgbClr val="FFFFFF"/>
                  </a:solidFill>
                  <a:latin typeface="Verdana"/>
                  <a:cs typeface="Verdana"/>
                </a:rPr>
                <a:t> </a:t>
              </a:r>
              <a:r>
                <a:rPr sz="666" b="1" kern="0" spc="-33" dirty="0">
                  <a:solidFill>
                    <a:srgbClr val="FFFFFF"/>
                  </a:solidFill>
                  <a:latin typeface="Verdana"/>
                  <a:cs typeface="Verdana"/>
                </a:rPr>
                <a:t>AL</a:t>
              </a:r>
              <a:endParaRPr sz="666" kern="0">
                <a:solidFill>
                  <a:sysClr val="windowText" lastClr="000000"/>
                </a:solidFill>
                <a:latin typeface="Verdana"/>
                <a:cs typeface="Verdana"/>
              </a:endParaRPr>
            </a:p>
          </p:txBody>
        </p:sp>
        <p:sp>
          <p:nvSpPr>
            <p:cNvPr id="28" name="object 35">
              <a:extLst>
                <a:ext uri="{FF2B5EF4-FFF2-40B4-BE49-F238E27FC236}">
                  <a16:creationId xmlns:a16="http://schemas.microsoft.com/office/drawing/2014/main" id="{35D8A470-EA09-3BED-16E3-5428DB72CCA6}"/>
                </a:ext>
              </a:extLst>
            </p:cNvPr>
            <p:cNvSpPr txBox="1"/>
            <p:nvPr/>
          </p:nvSpPr>
          <p:spPr>
            <a:xfrm>
              <a:off x="6755256" y="5863359"/>
              <a:ext cx="968905" cy="184998"/>
            </a:xfrm>
            <a:prstGeom prst="rect">
              <a:avLst/>
            </a:prstGeom>
          </p:spPr>
          <p:txBody>
            <a:bodyPr vert="horz" wrap="square" lIns="0" tIns="16922" rIns="0" bIns="0" rtlCol="0">
              <a:spAutoFit/>
            </a:bodyPr>
            <a:lstStyle/>
            <a:p>
              <a:pPr marL="16924" defTabSz="554218">
                <a:spcBef>
                  <a:spcPts val="133"/>
                </a:spcBef>
                <a:defRPr/>
              </a:pPr>
              <a:r>
                <a:rPr sz="666" b="1" kern="0" spc="-13" dirty="0">
                  <a:solidFill>
                    <a:srgbClr val="FFFFFF"/>
                  </a:solidFill>
                  <a:latin typeface="Verdana"/>
                  <a:cs typeface="Verdana"/>
                </a:rPr>
                <a:t>TRIMESTRE</a:t>
              </a:r>
              <a:endParaRPr sz="666" kern="0">
                <a:solidFill>
                  <a:sysClr val="windowText" lastClr="000000"/>
                </a:solidFill>
                <a:latin typeface="Verdana"/>
                <a:cs typeface="Verdana"/>
              </a:endParaRPr>
            </a:p>
          </p:txBody>
        </p:sp>
        <p:sp>
          <p:nvSpPr>
            <p:cNvPr id="29" name="object 36">
              <a:extLst>
                <a:ext uri="{FF2B5EF4-FFF2-40B4-BE49-F238E27FC236}">
                  <a16:creationId xmlns:a16="http://schemas.microsoft.com/office/drawing/2014/main" id="{8F998456-0C3D-C8D5-BED1-05C261ABC7A0}"/>
                </a:ext>
              </a:extLst>
            </p:cNvPr>
            <p:cNvSpPr txBox="1"/>
            <p:nvPr/>
          </p:nvSpPr>
          <p:spPr>
            <a:xfrm>
              <a:off x="5776856" y="6087854"/>
              <a:ext cx="2799216" cy="343554"/>
            </a:xfrm>
            <a:prstGeom prst="rect">
              <a:avLst/>
            </a:prstGeom>
          </p:spPr>
          <p:txBody>
            <a:bodyPr vert="horz" wrap="square" lIns="0" tIns="16922" rIns="0" bIns="0" rtlCol="0">
              <a:spAutoFit/>
            </a:bodyPr>
            <a:lstStyle/>
            <a:p>
              <a:pPr marL="676946" marR="6770" indent="-660023" defTabSz="554218">
                <a:spcBef>
                  <a:spcPts val="133"/>
                </a:spcBef>
                <a:defRPr/>
              </a:pPr>
              <a:r>
                <a:rPr sz="666" kern="0" dirty="0">
                  <a:solidFill>
                    <a:srgbClr val="FFFFFF"/>
                  </a:solidFill>
                  <a:latin typeface="Verdana"/>
                  <a:cs typeface="Verdana"/>
                </a:rPr>
                <a:t>Preside:</a:t>
              </a:r>
              <a:r>
                <a:rPr sz="666" kern="0" spc="-27" dirty="0">
                  <a:solidFill>
                    <a:srgbClr val="FFFFFF"/>
                  </a:solidFill>
                  <a:latin typeface="Verdana"/>
                  <a:cs typeface="Verdana"/>
                </a:rPr>
                <a:t> </a:t>
              </a:r>
              <a:r>
                <a:rPr sz="666" b="1" kern="0" dirty="0">
                  <a:solidFill>
                    <a:srgbClr val="FFFFFF"/>
                  </a:solidFill>
                  <a:latin typeface="Verdana"/>
                  <a:cs typeface="Verdana"/>
                </a:rPr>
                <a:t>SEREMI</a:t>
              </a:r>
              <a:r>
                <a:rPr sz="666" b="1" kern="0" spc="-53" dirty="0">
                  <a:solidFill>
                    <a:srgbClr val="FFFFFF"/>
                  </a:solidFill>
                  <a:latin typeface="Verdana"/>
                  <a:cs typeface="Verdana"/>
                </a:rPr>
                <a:t> </a:t>
              </a:r>
              <a:r>
                <a:rPr sz="666" b="1" kern="0" dirty="0">
                  <a:solidFill>
                    <a:srgbClr val="FFFFFF"/>
                  </a:solidFill>
                  <a:latin typeface="Verdana"/>
                  <a:cs typeface="Verdana"/>
                </a:rPr>
                <a:t>Desarrollo</a:t>
              </a:r>
              <a:r>
                <a:rPr sz="666" b="1" kern="0" spc="-20" dirty="0">
                  <a:solidFill>
                    <a:srgbClr val="FFFFFF"/>
                  </a:solidFill>
                  <a:latin typeface="Verdana"/>
                  <a:cs typeface="Verdana"/>
                </a:rPr>
                <a:t> </a:t>
              </a:r>
              <a:r>
                <a:rPr sz="666" b="1" kern="0" dirty="0">
                  <a:solidFill>
                    <a:srgbClr val="FFFFFF"/>
                  </a:solidFill>
                  <a:latin typeface="Verdana"/>
                  <a:cs typeface="Verdana"/>
                </a:rPr>
                <a:t>Social </a:t>
              </a:r>
              <a:r>
                <a:rPr sz="666" b="1" kern="0" spc="-67" dirty="0">
                  <a:solidFill>
                    <a:srgbClr val="FFFFFF"/>
                  </a:solidFill>
                  <a:latin typeface="Verdana"/>
                  <a:cs typeface="Verdana"/>
                </a:rPr>
                <a:t>y</a:t>
              </a:r>
              <a:r>
                <a:rPr sz="666" b="1" kern="0" spc="666" dirty="0">
                  <a:solidFill>
                    <a:srgbClr val="FFFFFF"/>
                  </a:solidFill>
                  <a:latin typeface="Verdana"/>
                  <a:cs typeface="Verdana"/>
                </a:rPr>
                <a:t> </a:t>
              </a:r>
              <a:r>
                <a:rPr sz="666" b="1" kern="0" spc="-13" dirty="0">
                  <a:solidFill>
                    <a:srgbClr val="FFFFFF"/>
                  </a:solidFill>
                  <a:latin typeface="Verdana"/>
                  <a:cs typeface="Verdana"/>
                </a:rPr>
                <a:t>Familia</a:t>
              </a:r>
              <a:endParaRPr sz="666" kern="0">
                <a:solidFill>
                  <a:sysClr val="windowText" lastClr="000000"/>
                </a:solidFill>
                <a:latin typeface="Verdana"/>
                <a:cs typeface="Verdana"/>
              </a:endParaRPr>
            </a:p>
          </p:txBody>
        </p:sp>
        <p:sp>
          <p:nvSpPr>
            <p:cNvPr id="30" name="object 37">
              <a:extLst>
                <a:ext uri="{FF2B5EF4-FFF2-40B4-BE49-F238E27FC236}">
                  <a16:creationId xmlns:a16="http://schemas.microsoft.com/office/drawing/2014/main" id="{AE6B52A8-C991-3445-CD82-D0F2906507A0}"/>
                </a:ext>
              </a:extLst>
            </p:cNvPr>
            <p:cNvSpPr txBox="1"/>
            <p:nvPr/>
          </p:nvSpPr>
          <p:spPr>
            <a:xfrm>
              <a:off x="6749953" y="5023732"/>
              <a:ext cx="716209" cy="152025"/>
            </a:xfrm>
            <a:prstGeom prst="rect">
              <a:avLst/>
            </a:prstGeom>
          </p:spPr>
          <p:txBody>
            <a:bodyPr vert="horz" wrap="square" lIns="0" tIns="16076" rIns="0" bIns="0" rtlCol="0">
              <a:spAutoFit/>
            </a:bodyPr>
            <a:lstStyle/>
            <a:p>
              <a:pPr marL="16924" defTabSz="554218">
                <a:spcBef>
                  <a:spcPts val="127"/>
                </a:spcBef>
                <a:defRPr/>
              </a:pPr>
              <a:r>
                <a:rPr sz="533" b="1" kern="0" spc="-13" dirty="0">
                  <a:solidFill>
                    <a:srgbClr val="0062AE"/>
                  </a:solidFill>
                  <a:latin typeface="Verdana"/>
                  <a:cs typeface="Verdana"/>
                </a:rPr>
                <a:t>REGIONAL</a:t>
              </a:r>
              <a:endParaRPr sz="533" kern="0" dirty="0">
                <a:solidFill>
                  <a:sysClr val="windowText" lastClr="000000"/>
                </a:solidFill>
                <a:latin typeface="Verdana"/>
                <a:cs typeface="Verdana"/>
              </a:endParaRPr>
            </a:p>
          </p:txBody>
        </p:sp>
        <p:pic>
          <p:nvPicPr>
            <p:cNvPr id="31" name="object 38">
              <a:extLst>
                <a:ext uri="{FF2B5EF4-FFF2-40B4-BE49-F238E27FC236}">
                  <a16:creationId xmlns:a16="http://schemas.microsoft.com/office/drawing/2014/main" id="{B8CC1182-12A4-1E3D-FE94-5F5D25BB7348}"/>
                </a:ext>
              </a:extLst>
            </p:cNvPr>
            <p:cNvPicPr/>
            <p:nvPr/>
          </p:nvPicPr>
          <p:blipFill>
            <a:blip r:embed="rId5" cstate="print"/>
            <a:stretch>
              <a:fillRect/>
            </a:stretch>
          </p:blipFill>
          <p:spPr>
            <a:xfrm>
              <a:off x="3308243" y="2172049"/>
              <a:ext cx="2070135" cy="7350282"/>
            </a:xfrm>
            <a:prstGeom prst="rect">
              <a:avLst/>
            </a:prstGeom>
          </p:spPr>
        </p:pic>
        <p:sp>
          <p:nvSpPr>
            <p:cNvPr id="32" name="object 39">
              <a:extLst>
                <a:ext uri="{FF2B5EF4-FFF2-40B4-BE49-F238E27FC236}">
                  <a16:creationId xmlns:a16="http://schemas.microsoft.com/office/drawing/2014/main" id="{C2B9C9F4-F0F0-0B48-9701-E15AAABEE708}"/>
                </a:ext>
              </a:extLst>
            </p:cNvPr>
            <p:cNvSpPr txBox="1"/>
            <p:nvPr/>
          </p:nvSpPr>
          <p:spPr>
            <a:xfrm>
              <a:off x="4824921" y="3418152"/>
              <a:ext cx="183811" cy="5334567"/>
            </a:xfrm>
            <a:prstGeom prst="rect">
              <a:avLst/>
            </a:prstGeom>
          </p:spPr>
          <p:txBody>
            <a:bodyPr vert="vert270" wrap="square" lIns="0" tIns="16922" rIns="0" bIns="0" rtlCol="0">
              <a:spAutoFit/>
            </a:bodyPr>
            <a:lstStyle/>
            <a:p>
              <a:pPr marL="16924" defTabSz="554218">
                <a:spcBef>
                  <a:spcPts val="133"/>
                </a:spcBef>
                <a:defRPr/>
              </a:pPr>
              <a:r>
                <a:rPr sz="799" b="1" kern="0" dirty="0">
                  <a:solidFill>
                    <a:srgbClr val="FFFFFF"/>
                  </a:solidFill>
                  <a:latin typeface="Verdana"/>
                  <a:cs typeface="Verdana"/>
                </a:rPr>
                <a:t>MESAS</a:t>
              </a:r>
              <a:r>
                <a:rPr sz="799" b="1" kern="0" spc="7" dirty="0">
                  <a:solidFill>
                    <a:srgbClr val="FFFFFF"/>
                  </a:solidFill>
                  <a:latin typeface="Verdana"/>
                  <a:cs typeface="Verdana"/>
                </a:rPr>
                <a:t> </a:t>
              </a:r>
              <a:r>
                <a:rPr sz="799" b="1" kern="0" dirty="0">
                  <a:solidFill>
                    <a:srgbClr val="FFFFFF"/>
                  </a:solidFill>
                  <a:latin typeface="Verdana"/>
                  <a:cs typeface="Verdana"/>
                </a:rPr>
                <a:t>DE</a:t>
              </a:r>
              <a:r>
                <a:rPr sz="799" b="1" kern="0" spc="33" dirty="0">
                  <a:solidFill>
                    <a:srgbClr val="FFFFFF"/>
                  </a:solidFill>
                  <a:latin typeface="Verdana"/>
                  <a:cs typeface="Verdana"/>
                </a:rPr>
                <a:t> </a:t>
              </a:r>
              <a:r>
                <a:rPr sz="799" b="1" kern="0" spc="-13" dirty="0">
                  <a:solidFill>
                    <a:srgbClr val="FFFFFF"/>
                  </a:solidFill>
                  <a:latin typeface="Verdana"/>
                  <a:cs typeface="Verdana"/>
                </a:rPr>
                <a:t>ARTICULACIÓN</a:t>
              </a:r>
              <a:r>
                <a:rPr sz="799" b="1" kern="0" spc="47" dirty="0">
                  <a:solidFill>
                    <a:srgbClr val="FFFFFF"/>
                  </a:solidFill>
                  <a:latin typeface="Verdana"/>
                  <a:cs typeface="Verdana"/>
                </a:rPr>
                <a:t> </a:t>
              </a:r>
              <a:r>
                <a:rPr sz="799" b="1" kern="0" spc="-13" dirty="0">
                  <a:solidFill>
                    <a:srgbClr val="FFFFFF"/>
                  </a:solidFill>
                  <a:latin typeface="Verdana"/>
                  <a:cs typeface="Verdana"/>
                </a:rPr>
                <a:t>INTERINSTITUCIONAL</a:t>
              </a:r>
              <a:r>
                <a:rPr sz="799" b="1" kern="0" spc="93" dirty="0">
                  <a:solidFill>
                    <a:srgbClr val="FFFFFF"/>
                  </a:solidFill>
                  <a:latin typeface="Verdana"/>
                  <a:cs typeface="Verdana"/>
                </a:rPr>
                <a:t> </a:t>
              </a:r>
              <a:r>
                <a:rPr sz="799" b="1" kern="0" spc="-27" dirty="0">
                  <a:solidFill>
                    <a:srgbClr val="FFFFFF"/>
                  </a:solidFill>
                  <a:latin typeface="Verdana"/>
                  <a:cs typeface="Verdana"/>
                </a:rPr>
                <a:t>(MAI)</a:t>
              </a:r>
              <a:endParaRPr sz="799" kern="0">
                <a:solidFill>
                  <a:sysClr val="windowText" lastClr="000000"/>
                </a:solidFill>
                <a:latin typeface="Verdana"/>
                <a:cs typeface="Verdana"/>
              </a:endParaRPr>
            </a:p>
          </p:txBody>
        </p:sp>
        <p:grpSp>
          <p:nvGrpSpPr>
            <p:cNvPr id="33" name="object 40">
              <a:extLst>
                <a:ext uri="{FF2B5EF4-FFF2-40B4-BE49-F238E27FC236}">
                  <a16:creationId xmlns:a16="http://schemas.microsoft.com/office/drawing/2014/main" id="{A5D17858-A5E3-CCC6-04CB-BDB31A659358}"/>
                </a:ext>
              </a:extLst>
            </p:cNvPr>
            <p:cNvGrpSpPr/>
            <p:nvPr/>
          </p:nvGrpSpPr>
          <p:grpSpPr>
            <a:xfrm>
              <a:off x="5675221" y="2801390"/>
              <a:ext cx="2994673" cy="5721292"/>
              <a:chOff x="2581275" y="1272539"/>
              <a:chExt cx="1362075" cy="2602230"/>
            </a:xfrm>
          </p:grpSpPr>
          <p:sp>
            <p:nvSpPr>
              <p:cNvPr id="35" name="object 41">
                <a:extLst>
                  <a:ext uri="{FF2B5EF4-FFF2-40B4-BE49-F238E27FC236}">
                    <a16:creationId xmlns:a16="http://schemas.microsoft.com/office/drawing/2014/main" id="{9828D2AC-3167-1EBE-4BB1-EF926D81858E}"/>
                  </a:ext>
                </a:extLst>
              </p:cNvPr>
              <p:cNvSpPr/>
              <p:nvPr/>
            </p:nvSpPr>
            <p:spPr>
              <a:xfrm>
                <a:off x="2621661" y="1286255"/>
                <a:ext cx="1293495" cy="0"/>
              </a:xfrm>
              <a:custGeom>
                <a:avLst/>
                <a:gdLst/>
                <a:ahLst/>
                <a:cxnLst/>
                <a:rect l="l" t="t" r="r" b="b"/>
                <a:pathLst>
                  <a:path w="1293495">
                    <a:moveTo>
                      <a:pt x="0" y="0"/>
                    </a:moveTo>
                    <a:lnTo>
                      <a:pt x="1293240" y="0"/>
                    </a:lnTo>
                  </a:path>
                </a:pathLst>
              </a:custGeom>
              <a:ln w="14599">
                <a:solidFill>
                  <a:srgbClr val="FFFFFF"/>
                </a:solidFill>
                <a:prstDash val="dot"/>
              </a:ln>
            </p:spPr>
            <p:txBody>
              <a:bodyPr wrap="square" lIns="0" tIns="0" rIns="0" bIns="0" rtlCol="0"/>
              <a:lstStyle/>
              <a:p>
                <a:pPr defTabSz="554218">
                  <a:defRPr/>
                </a:pPr>
                <a:endParaRPr sz="1091" kern="0">
                  <a:solidFill>
                    <a:sysClr val="windowText" lastClr="000000"/>
                  </a:solidFill>
                </a:endParaRPr>
              </a:p>
            </p:txBody>
          </p:sp>
          <p:sp>
            <p:nvSpPr>
              <p:cNvPr id="36" name="object 42">
                <a:extLst>
                  <a:ext uri="{FF2B5EF4-FFF2-40B4-BE49-F238E27FC236}">
                    <a16:creationId xmlns:a16="http://schemas.microsoft.com/office/drawing/2014/main" id="{E8D6877B-A531-7A2B-05AD-9A3A8CAA3F4B}"/>
                  </a:ext>
                </a:extLst>
              </p:cNvPr>
              <p:cNvSpPr/>
              <p:nvPr/>
            </p:nvSpPr>
            <p:spPr>
              <a:xfrm>
                <a:off x="2581275" y="1272539"/>
                <a:ext cx="1362075" cy="117475"/>
              </a:xfrm>
              <a:custGeom>
                <a:avLst/>
                <a:gdLst/>
                <a:ahLst/>
                <a:cxnLst/>
                <a:rect l="l" t="t" r="r" b="b"/>
                <a:pathLst>
                  <a:path w="1362075" h="117475">
                    <a:moveTo>
                      <a:pt x="20320" y="113919"/>
                    </a:moveTo>
                    <a:lnTo>
                      <a:pt x="19177" y="111506"/>
                    </a:lnTo>
                    <a:lnTo>
                      <a:pt x="16256" y="110490"/>
                    </a:lnTo>
                    <a:lnTo>
                      <a:pt x="13335" y="111506"/>
                    </a:lnTo>
                    <a:lnTo>
                      <a:pt x="12192" y="113919"/>
                    </a:lnTo>
                    <a:lnTo>
                      <a:pt x="13335" y="116332"/>
                    </a:lnTo>
                    <a:lnTo>
                      <a:pt x="16256" y="117348"/>
                    </a:lnTo>
                    <a:lnTo>
                      <a:pt x="19177" y="116332"/>
                    </a:lnTo>
                    <a:lnTo>
                      <a:pt x="20320" y="113919"/>
                    </a:lnTo>
                    <a:close/>
                  </a:path>
                  <a:path w="1362075" h="117475">
                    <a:moveTo>
                      <a:pt x="32512" y="13716"/>
                    </a:moveTo>
                    <a:lnTo>
                      <a:pt x="31242" y="8382"/>
                    </a:lnTo>
                    <a:lnTo>
                      <a:pt x="27686" y="4064"/>
                    </a:lnTo>
                    <a:lnTo>
                      <a:pt x="22606" y="1016"/>
                    </a:lnTo>
                    <a:lnTo>
                      <a:pt x="16256" y="0"/>
                    </a:lnTo>
                    <a:lnTo>
                      <a:pt x="9906" y="1016"/>
                    </a:lnTo>
                    <a:lnTo>
                      <a:pt x="4826" y="4064"/>
                    </a:lnTo>
                    <a:lnTo>
                      <a:pt x="1270" y="8382"/>
                    </a:lnTo>
                    <a:lnTo>
                      <a:pt x="0" y="13716"/>
                    </a:lnTo>
                    <a:lnTo>
                      <a:pt x="1270" y="19050"/>
                    </a:lnTo>
                    <a:lnTo>
                      <a:pt x="4826" y="23495"/>
                    </a:lnTo>
                    <a:lnTo>
                      <a:pt x="9906" y="26416"/>
                    </a:lnTo>
                    <a:lnTo>
                      <a:pt x="16256" y="27559"/>
                    </a:lnTo>
                    <a:lnTo>
                      <a:pt x="22606" y="26416"/>
                    </a:lnTo>
                    <a:lnTo>
                      <a:pt x="27686" y="23495"/>
                    </a:lnTo>
                    <a:lnTo>
                      <a:pt x="31242" y="19050"/>
                    </a:lnTo>
                    <a:lnTo>
                      <a:pt x="32512" y="13716"/>
                    </a:lnTo>
                    <a:close/>
                  </a:path>
                  <a:path w="1362075" h="117475">
                    <a:moveTo>
                      <a:pt x="1349756" y="113919"/>
                    </a:moveTo>
                    <a:lnTo>
                      <a:pt x="1348613" y="111506"/>
                    </a:lnTo>
                    <a:lnTo>
                      <a:pt x="1345692" y="110490"/>
                    </a:lnTo>
                    <a:lnTo>
                      <a:pt x="1342898" y="111506"/>
                    </a:lnTo>
                    <a:lnTo>
                      <a:pt x="1341628" y="113919"/>
                    </a:lnTo>
                    <a:lnTo>
                      <a:pt x="1342898" y="116332"/>
                    </a:lnTo>
                    <a:lnTo>
                      <a:pt x="1345692" y="117348"/>
                    </a:lnTo>
                    <a:lnTo>
                      <a:pt x="1348613" y="116332"/>
                    </a:lnTo>
                    <a:lnTo>
                      <a:pt x="1349756" y="113919"/>
                    </a:lnTo>
                    <a:close/>
                  </a:path>
                  <a:path w="1362075" h="117475">
                    <a:moveTo>
                      <a:pt x="1361948" y="13716"/>
                    </a:moveTo>
                    <a:lnTo>
                      <a:pt x="1360678" y="8382"/>
                    </a:lnTo>
                    <a:lnTo>
                      <a:pt x="1357249" y="4064"/>
                    </a:lnTo>
                    <a:lnTo>
                      <a:pt x="1352042" y="1016"/>
                    </a:lnTo>
                    <a:lnTo>
                      <a:pt x="1345692" y="0"/>
                    </a:lnTo>
                    <a:lnTo>
                      <a:pt x="1339469" y="1016"/>
                    </a:lnTo>
                    <a:lnTo>
                      <a:pt x="1334262" y="4064"/>
                    </a:lnTo>
                    <a:lnTo>
                      <a:pt x="1330833" y="8382"/>
                    </a:lnTo>
                    <a:lnTo>
                      <a:pt x="1329563" y="13716"/>
                    </a:lnTo>
                    <a:lnTo>
                      <a:pt x="1330833" y="19050"/>
                    </a:lnTo>
                    <a:lnTo>
                      <a:pt x="1334262" y="23495"/>
                    </a:lnTo>
                    <a:lnTo>
                      <a:pt x="1339469" y="26416"/>
                    </a:lnTo>
                    <a:lnTo>
                      <a:pt x="1345692" y="27559"/>
                    </a:lnTo>
                    <a:lnTo>
                      <a:pt x="1352042" y="26416"/>
                    </a:lnTo>
                    <a:lnTo>
                      <a:pt x="1357249" y="23495"/>
                    </a:lnTo>
                    <a:lnTo>
                      <a:pt x="1360678" y="19050"/>
                    </a:lnTo>
                    <a:lnTo>
                      <a:pt x="1361948" y="13716"/>
                    </a:lnTo>
                    <a:close/>
                  </a:path>
                </a:pathLst>
              </a:custGeom>
              <a:solidFill>
                <a:srgbClr val="FFFFFF"/>
              </a:solidFill>
            </p:spPr>
            <p:txBody>
              <a:bodyPr wrap="square" lIns="0" tIns="0" rIns="0" bIns="0" rtlCol="0"/>
              <a:lstStyle/>
              <a:p>
                <a:pPr defTabSz="554218">
                  <a:defRPr/>
                </a:pPr>
                <a:endParaRPr sz="1091" kern="0">
                  <a:solidFill>
                    <a:sysClr val="windowText" lastClr="000000"/>
                  </a:solidFill>
                </a:endParaRPr>
              </a:p>
            </p:txBody>
          </p:sp>
          <p:sp>
            <p:nvSpPr>
              <p:cNvPr id="37" name="object 43">
                <a:extLst>
                  <a:ext uri="{FF2B5EF4-FFF2-40B4-BE49-F238E27FC236}">
                    <a16:creationId xmlns:a16="http://schemas.microsoft.com/office/drawing/2014/main" id="{1213481E-07C0-E667-9897-1C439AD5541D}"/>
                  </a:ext>
                </a:extLst>
              </p:cNvPr>
              <p:cNvSpPr/>
              <p:nvPr/>
            </p:nvSpPr>
            <p:spPr>
              <a:xfrm>
                <a:off x="2621661" y="2534919"/>
                <a:ext cx="1293495" cy="0"/>
              </a:xfrm>
              <a:custGeom>
                <a:avLst/>
                <a:gdLst/>
                <a:ahLst/>
                <a:cxnLst/>
                <a:rect l="l" t="t" r="r" b="b"/>
                <a:pathLst>
                  <a:path w="1293495">
                    <a:moveTo>
                      <a:pt x="0" y="0"/>
                    </a:moveTo>
                    <a:lnTo>
                      <a:pt x="1293240" y="0"/>
                    </a:lnTo>
                  </a:path>
                </a:pathLst>
              </a:custGeom>
              <a:ln w="14599">
                <a:solidFill>
                  <a:srgbClr val="FFFFFF"/>
                </a:solidFill>
                <a:prstDash val="dot"/>
              </a:ln>
            </p:spPr>
            <p:txBody>
              <a:bodyPr wrap="square" lIns="0" tIns="0" rIns="0" bIns="0" rtlCol="0"/>
              <a:lstStyle/>
              <a:p>
                <a:pPr defTabSz="554218">
                  <a:defRPr/>
                </a:pPr>
                <a:endParaRPr sz="1091" kern="0">
                  <a:solidFill>
                    <a:sysClr val="windowText" lastClr="000000"/>
                  </a:solidFill>
                </a:endParaRPr>
              </a:p>
            </p:txBody>
          </p:sp>
          <p:sp>
            <p:nvSpPr>
              <p:cNvPr id="38" name="object 44">
                <a:extLst>
                  <a:ext uri="{FF2B5EF4-FFF2-40B4-BE49-F238E27FC236}">
                    <a16:creationId xmlns:a16="http://schemas.microsoft.com/office/drawing/2014/main" id="{2B4773B2-4DCE-649A-2CF4-29785F8F0234}"/>
                  </a:ext>
                </a:extLst>
              </p:cNvPr>
              <p:cNvSpPr/>
              <p:nvPr/>
            </p:nvSpPr>
            <p:spPr>
              <a:xfrm>
                <a:off x="2581275" y="2521076"/>
                <a:ext cx="1362075" cy="117475"/>
              </a:xfrm>
              <a:custGeom>
                <a:avLst/>
                <a:gdLst/>
                <a:ahLst/>
                <a:cxnLst/>
                <a:rect l="l" t="t" r="r" b="b"/>
                <a:pathLst>
                  <a:path w="1362075" h="117475">
                    <a:moveTo>
                      <a:pt x="20320" y="114046"/>
                    </a:moveTo>
                    <a:lnTo>
                      <a:pt x="19177" y="111633"/>
                    </a:lnTo>
                    <a:lnTo>
                      <a:pt x="16256" y="110617"/>
                    </a:lnTo>
                    <a:lnTo>
                      <a:pt x="13335" y="111633"/>
                    </a:lnTo>
                    <a:lnTo>
                      <a:pt x="12192" y="114046"/>
                    </a:lnTo>
                    <a:lnTo>
                      <a:pt x="13335" y="116459"/>
                    </a:lnTo>
                    <a:lnTo>
                      <a:pt x="16256" y="117475"/>
                    </a:lnTo>
                    <a:lnTo>
                      <a:pt x="19177" y="116459"/>
                    </a:lnTo>
                    <a:lnTo>
                      <a:pt x="20320" y="114046"/>
                    </a:lnTo>
                    <a:close/>
                  </a:path>
                  <a:path w="1362075" h="117475">
                    <a:moveTo>
                      <a:pt x="32512" y="13843"/>
                    </a:moveTo>
                    <a:lnTo>
                      <a:pt x="31242" y="8382"/>
                    </a:lnTo>
                    <a:lnTo>
                      <a:pt x="27686" y="4064"/>
                    </a:lnTo>
                    <a:lnTo>
                      <a:pt x="22606" y="1143"/>
                    </a:lnTo>
                    <a:lnTo>
                      <a:pt x="16256" y="0"/>
                    </a:lnTo>
                    <a:lnTo>
                      <a:pt x="9906" y="1143"/>
                    </a:lnTo>
                    <a:lnTo>
                      <a:pt x="4826" y="4064"/>
                    </a:lnTo>
                    <a:lnTo>
                      <a:pt x="1270" y="8382"/>
                    </a:lnTo>
                    <a:lnTo>
                      <a:pt x="0" y="13843"/>
                    </a:lnTo>
                    <a:lnTo>
                      <a:pt x="1270" y="19177"/>
                    </a:lnTo>
                    <a:lnTo>
                      <a:pt x="4826" y="23495"/>
                    </a:lnTo>
                    <a:lnTo>
                      <a:pt x="9906" y="26416"/>
                    </a:lnTo>
                    <a:lnTo>
                      <a:pt x="16256" y="27559"/>
                    </a:lnTo>
                    <a:lnTo>
                      <a:pt x="22606" y="26416"/>
                    </a:lnTo>
                    <a:lnTo>
                      <a:pt x="27686" y="23495"/>
                    </a:lnTo>
                    <a:lnTo>
                      <a:pt x="31242" y="19177"/>
                    </a:lnTo>
                    <a:lnTo>
                      <a:pt x="32512" y="13843"/>
                    </a:lnTo>
                    <a:close/>
                  </a:path>
                  <a:path w="1362075" h="117475">
                    <a:moveTo>
                      <a:pt x="475488" y="13843"/>
                    </a:moveTo>
                    <a:lnTo>
                      <a:pt x="474218" y="8509"/>
                    </a:lnTo>
                    <a:lnTo>
                      <a:pt x="470789" y="4191"/>
                    </a:lnTo>
                    <a:lnTo>
                      <a:pt x="465582" y="1270"/>
                    </a:lnTo>
                    <a:lnTo>
                      <a:pt x="459359" y="127"/>
                    </a:lnTo>
                    <a:lnTo>
                      <a:pt x="453136" y="1270"/>
                    </a:lnTo>
                    <a:lnTo>
                      <a:pt x="448056" y="4191"/>
                    </a:lnTo>
                    <a:lnTo>
                      <a:pt x="444500" y="8509"/>
                    </a:lnTo>
                    <a:lnTo>
                      <a:pt x="443230" y="13843"/>
                    </a:lnTo>
                    <a:lnTo>
                      <a:pt x="444500" y="19177"/>
                    </a:lnTo>
                    <a:lnTo>
                      <a:pt x="448056" y="23495"/>
                    </a:lnTo>
                    <a:lnTo>
                      <a:pt x="453136" y="26416"/>
                    </a:lnTo>
                    <a:lnTo>
                      <a:pt x="459359" y="27432"/>
                    </a:lnTo>
                    <a:lnTo>
                      <a:pt x="465582" y="26416"/>
                    </a:lnTo>
                    <a:lnTo>
                      <a:pt x="470789" y="23495"/>
                    </a:lnTo>
                    <a:lnTo>
                      <a:pt x="474218" y="19177"/>
                    </a:lnTo>
                    <a:lnTo>
                      <a:pt x="475488" y="13843"/>
                    </a:lnTo>
                    <a:close/>
                  </a:path>
                  <a:path w="1362075" h="117475">
                    <a:moveTo>
                      <a:pt x="918718" y="13843"/>
                    </a:moveTo>
                    <a:lnTo>
                      <a:pt x="917448" y="8509"/>
                    </a:lnTo>
                    <a:lnTo>
                      <a:pt x="914019" y="4191"/>
                    </a:lnTo>
                    <a:lnTo>
                      <a:pt x="908939" y="1270"/>
                    </a:lnTo>
                    <a:lnTo>
                      <a:pt x="902589" y="127"/>
                    </a:lnTo>
                    <a:lnTo>
                      <a:pt x="896366" y="1270"/>
                    </a:lnTo>
                    <a:lnTo>
                      <a:pt x="891286" y="4191"/>
                    </a:lnTo>
                    <a:lnTo>
                      <a:pt x="887857" y="8509"/>
                    </a:lnTo>
                    <a:lnTo>
                      <a:pt x="886587" y="13843"/>
                    </a:lnTo>
                    <a:lnTo>
                      <a:pt x="887857" y="19177"/>
                    </a:lnTo>
                    <a:lnTo>
                      <a:pt x="891286" y="23495"/>
                    </a:lnTo>
                    <a:lnTo>
                      <a:pt x="896366" y="26416"/>
                    </a:lnTo>
                    <a:lnTo>
                      <a:pt x="902589" y="27432"/>
                    </a:lnTo>
                    <a:lnTo>
                      <a:pt x="908939" y="26416"/>
                    </a:lnTo>
                    <a:lnTo>
                      <a:pt x="914019" y="23495"/>
                    </a:lnTo>
                    <a:lnTo>
                      <a:pt x="917448" y="19177"/>
                    </a:lnTo>
                    <a:lnTo>
                      <a:pt x="918718" y="13843"/>
                    </a:lnTo>
                    <a:close/>
                  </a:path>
                  <a:path w="1362075" h="117475">
                    <a:moveTo>
                      <a:pt x="1349756" y="114046"/>
                    </a:moveTo>
                    <a:lnTo>
                      <a:pt x="1348613" y="111633"/>
                    </a:lnTo>
                    <a:lnTo>
                      <a:pt x="1345692" y="110617"/>
                    </a:lnTo>
                    <a:lnTo>
                      <a:pt x="1342898" y="111633"/>
                    </a:lnTo>
                    <a:lnTo>
                      <a:pt x="1341628" y="114046"/>
                    </a:lnTo>
                    <a:lnTo>
                      <a:pt x="1342898" y="116459"/>
                    </a:lnTo>
                    <a:lnTo>
                      <a:pt x="1345692" y="117475"/>
                    </a:lnTo>
                    <a:lnTo>
                      <a:pt x="1348613" y="116459"/>
                    </a:lnTo>
                    <a:lnTo>
                      <a:pt x="1349756" y="114046"/>
                    </a:lnTo>
                    <a:close/>
                  </a:path>
                  <a:path w="1362075" h="117475">
                    <a:moveTo>
                      <a:pt x="1361948" y="13843"/>
                    </a:moveTo>
                    <a:lnTo>
                      <a:pt x="1360678" y="8382"/>
                    </a:lnTo>
                    <a:lnTo>
                      <a:pt x="1357249" y="4064"/>
                    </a:lnTo>
                    <a:lnTo>
                      <a:pt x="1352042" y="1143"/>
                    </a:lnTo>
                    <a:lnTo>
                      <a:pt x="1345692" y="0"/>
                    </a:lnTo>
                    <a:lnTo>
                      <a:pt x="1339469" y="1143"/>
                    </a:lnTo>
                    <a:lnTo>
                      <a:pt x="1334262" y="4064"/>
                    </a:lnTo>
                    <a:lnTo>
                      <a:pt x="1330833" y="8382"/>
                    </a:lnTo>
                    <a:lnTo>
                      <a:pt x="1329563" y="13843"/>
                    </a:lnTo>
                    <a:lnTo>
                      <a:pt x="1330833" y="19177"/>
                    </a:lnTo>
                    <a:lnTo>
                      <a:pt x="1334262" y="23495"/>
                    </a:lnTo>
                    <a:lnTo>
                      <a:pt x="1339469" y="26416"/>
                    </a:lnTo>
                    <a:lnTo>
                      <a:pt x="1345692" y="27559"/>
                    </a:lnTo>
                    <a:lnTo>
                      <a:pt x="1352042" y="26416"/>
                    </a:lnTo>
                    <a:lnTo>
                      <a:pt x="1357249" y="23495"/>
                    </a:lnTo>
                    <a:lnTo>
                      <a:pt x="1360678" y="19177"/>
                    </a:lnTo>
                    <a:lnTo>
                      <a:pt x="1361948" y="13843"/>
                    </a:lnTo>
                    <a:close/>
                  </a:path>
                </a:pathLst>
              </a:custGeom>
              <a:solidFill>
                <a:srgbClr val="FFFFFF"/>
              </a:solidFill>
            </p:spPr>
            <p:txBody>
              <a:bodyPr wrap="square" lIns="0" tIns="0" rIns="0" bIns="0" rtlCol="0"/>
              <a:lstStyle/>
              <a:p>
                <a:pPr defTabSz="554218">
                  <a:defRPr/>
                </a:pPr>
                <a:endParaRPr sz="1091" kern="0">
                  <a:solidFill>
                    <a:sysClr val="windowText" lastClr="000000"/>
                  </a:solidFill>
                </a:endParaRPr>
              </a:p>
            </p:txBody>
          </p:sp>
          <p:sp>
            <p:nvSpPr>
              <p:cNvPr id="39" name="object 45">
                <a:extLst>
                  <a:ext uri="{FF2B5EF4-FFF2-40B4-BE49-F238E27FC236}">
                    <a16:creationId xmlns:a16="http://schemas.microsoft.com/office/drawing/2014/main" id="{673EB5B9-7CC2-731E-E36B-F71ECBC7AF99}"/>
                  </a:ext>
                </a:extLst>
              </p:cNvPr>
              <p:cNvSpPr/>
              <p:nvPr/>
            </p:nvSpPr>
            <p:spPr>
              <a:xfrm>
                <a:off x="2621661" y="3770883"/>
                <a:ext cx="1293495" cy="0"/>
              </a:xfrm>
              <a:custGeom>
                <a:avLst/>
                <a:gdLst/>
                <a:ahLst/>
                <a:cxnLst/>
                <a:rect l="l" t="t" r="r" b="b"/>
                <a:pathLst>
                  <a:path w="1293495">
                    <a:moveTo>
                      <a:pt x="0" y="0"/>
                    </a:moveTo>
                    <a:lnTo>
                      <a:pt x="1293240" y="0"/>
                    </a:lnTo>
                  </a:path>
                </a:pathLst>
              </a:custGeom>
              <a:ln w="14599">
                <a:solidFill>
                  <a:srgbClr val="FFFFFF"/>
                </a:solidFill>
                <a:prstDash val="dot"/>
              </a:ln>
            </p:spPr>
            <p:txBody>
              <a:bodyPr wrap="square" lIns="0" tIns="0" rIns="0" bIns="0" rtlCol="0"/>
              <a:lstStyle/>
              <a:p>
                <a:pPr defTabSz="554218">
                  <a:defRPr/>
                </a:pPr>
                <a:endParaRPr sz="1091" kern="0">
                  <a:solidFill>
                    <a:sysClr val="windowText" lastClr="000000"/>
                  </a:solidFill>
                </a:endParaRPr>
              </a:p>
            </p:txBody>
          </p:sp>
          <p:sp>
            <p:nvSpPr>
              <p:cNvPr id="40" name="object 46">
                <a:extLst>
                  <a:ext uri="{FF2B5EF4-FFF2-40B4-BE49-F238E27FC236}">
                    <a16:creationId xmlns:a16="http://schemas.microsoft.com/office/drawing/2014/main" id="{F4D3668E-9BF7-ADD1-3211-3DE657C5DA3C}"/>
                  </a:ext>
                </a:extLst>
              </p:cNvPr>
              <p:cNvSpPr/>
              <p:nvPr/>
            </p:nvSpPr>
            <p:spPr>
              <a:xfrm>
                <a:off x="2581275" y="3757040"/>
                <a:ext cx="1362075" cy="117475"/>
              </a:xfrm>
              <a:custGeom>
                <a:avLst/>
                <a:gdLst/>
                <a:ahLst/>
                <a:cxnLst/>
                <a:rect l="l" t="t" r="r" b="b"/>
                <a:pathLst>
                  <a:path w="1362075" h="117475">
                    <a:moveTo>
                      <a:pt x="20320" y="114046"/>
                    </a:moveTo>
                    <a:lnTo>
                      <a:pt x="19177" y="111633"/>
                    </a:lnTo>
                    <a:lnTo>
                      <a:pt x="16256" y="110617"/>
                    </a:lnTo>
                    <a:lnTo>
                      <a:pt x="13335" y="111633"/>
                    </a:lnTo>
                    <a:lnTo>
                      <a:pt x="12192" y="114046"/>
                    </a:lnTo>
                    <a:lnTo>
                      <a:pt x="13335" y="116459"/>
                    </a:lnTo>
                    <a:lnTo>
                      <a:pt x="16256" y="117449"/>
                    </a:lnTo>
                    <a:lnTo>
                      <a:pt x="19177" y="116459"/>
                    </a:lnTo>
                    <a:lnTo>
                      <a:pt x="20320" y="114046"/>
                    </a:lnTo>
                    <a:close/>
                  </a:path>
                  <a:path w="1362075" h="117475">
                    <a:moveTo>
                      <a:pt x="32512" y="13843"/>
                    </a:moveTo>
                    <a:lnTo>
                      <a:pt x="31242" y="8382"/>
                    </a:lnTo>
                    <a:lnTo>
                      <a:pt x="27686" y="4064"/>
                    </a:lnTo>
                    <a:lnTo>
                      <a:pt x="22606" y="1143"/>
                    </a:lnTo>
                    <a:lnTo>
                      <a:pt x="16256" y="0"/>
                    </a:lnTo>
                    <a:lnTo>
                      <a:pt x="9906" y="1143"/>
                    </a:lnTo>
                    <a:lnTo>
                      <a:pt x="4826" y="4064"/>
                    </a:lnTo>
                    <a:lnTo>
                      <a:pt x="1270" y="8382"/>
                    </a:lnTo>
                    <a:lnTo>
                      <a:pt x="0" y="13843"/>
                    </a:lnTo>
                    <a:lnTo>
                      <a:pt x="1270" y="19177"/>
                    </a:lnTo>
                    <a:lnTo>
                      <a:pt x="4826" y="23495"/>
                    </a:lnTo>
                    <a:lnTo>
                      <a:pt x="9906" y="26416"/>
                    </a:lnTo>
                    <a:lnTo>
                      <a:pt x="16256" y="27559"/>
                    </a:lnTo>
                    <a:lnTo>
                      <a:pt x="22606" y="26416"/>
                    </a:lnTo>
                    <a:lnTo>
                      <a:pt x="27686" y="23495"/>
                    </a:lnTo>
                    <a:lnTo>
                      <a:pt x="31242" y="19177"/>
                    </a:lnTo>
                    <a:lnTo>
                      <a:pt x="32512" y="13843"/>
                    </a:lnTo>
                    <a:close/>
                  </a:path>
                  <a:path w="1362075" h="117475">
                    <a:moveTo>
                      <a:pt x="475488" y="13843"/>
                    </a:moveTo>
                    <a:lnTo>
                      <a:pt x="474218" y="8509"/>
                    </a:lnTo>
                    <a:lnTo>
                      <a:pt x="470789" y="4191"/>
                    </a:lnTo>
                    <a:lnTo>
                      <a:pt x="465582" y="1270"/>
                    </a:lnTo>
                    <a:lnTo>
                      <a:pt x="459359" y="127"/>
                    </a:lnTo>
                    <a:lnTo>
                      <a:pt x="453136" y="1270"/>
                    </a:lnTo>
                    <a:lnTo>
                      <a:pt x="448056" y="4191"/>
                    </a:lnTo>
                    <a:lnTo>
                      <a:pt x="444500" y="8509"/>
                    </a:lnTo>
                    <a:lnTo>
                      <a:pt x="443230" y="13843"/>
                    </a:lnTo>
                    <a:lnTo>
                      <a:pt x="444500" y="19050"/>
                    </a:lnTo>
                    <a:lnTo>
                      <a:pt x="448056" y="23368"/>
                    </a:lnTo>
                    <a:lnTo>
                      <a:pt x="453136" y="26289"/>
                    </a:lnTo>
                    <a:lnTo>
                      <a:pt x="459359" y="27432"/>
                    </a:lnTo>
                    <a:lnTo>
                      <a:pt x="465582" y="26289"/>
                    </a:lnTo>
                    <a:lnTo>
                      <a:pt x="470789" y="23368"/>
                    </a:lnTo>
                    <a:lnTo>
                      <a:pt x="474218" y="19050"/>
                    </a:lnTo>
                    <a:lnTo>
                      <a:pt x="475488" y="13843"/>
                    </a:lnTo>
                    <a:close/>
                  </a:path>
                  <a:path w="1362075" h="117475">
                    <a:moveTo>
                      <a:pt x="918718" y="13843"/>
                    </a:moveTo>
                    <a:lnTo>
                      <a:pt x="917448" y="8509"/>
                    </a:lnTo>
                    <a:lnTo>
                      <a:pt x="914019" y="4191"/>
                    </a:lnTo>
                    <a:lnTo>
                      <a:pt x="908939" y="1270"/>
                    </a:lnTo>
                    <a:lnTo>
                      <a:pt x="902589" y="127"/>
                    </a:lnTo>
                    <a:lnTo>
                      <a:pt x="896366" y="1270"/>
                    </a:lnTo>
                    <a:lnTo>
                      <a:pt x="891286" y="4191"/>
                    </a:lnTo>
                    <a:lnTo>
                      <a:pt x="887857" y="8509"/>
                    </a:lnTo>
                    <a:lnTo>
                      <a:pt x="886587" y="13843"/>
                    </a:lnTo>
                    <a:lnTo>
                      <a:pt x="887857" y="19050"/>
                    </a:lnTo>
                    <a:lnTo>
                      <a:pt x="891286" y="23368"/>
                    </a:lnTo>
                    <a:lnTo>
                      <a:pt x="896366" y="26289"/>
                    </a:lnTo>
                    <a:lnTo>
                      <a:pt x="902589" y="27432"/>
                    </a:lnTo>
                    <a:lnTo>
                      <a:pt x="908939" y="26289"/>
                    </a:lnTo>
                    <a:lnTo>
                      <a:pt x="914019" y="23368"/>
                    </a:lnTo>
                    <a:lnTo>
                      <a:pt x="917448" y="19050"/>
                    </a:lnTo>
                    <a:lnTo>
                      <a:pt x="918718" y="13843"/>
                    </a:lnTo>
                    <a:close/>
                  </a:path>
                  <a:path w="1362075" h="117475">
                    <a:moveTo>
                      <a:pt x="1349756" y="114046"/>
                    </a:moveTo>
                    <a:lnTo>
                      <a:pt x="1348613" y="111633"/>
                    </a:lnTo>
                    <a:lnTo>
                      <a:pt x="1345692" y="110617"/>
                    </a:lnTo>
                    <a:lnTo>
                      <a:pt x="1342898" y="111633"/>
                    </a:lnTo>
                    <a:lnTo>
                      <a:pt x="1341628" y="114046"/>
                    </a:lnTo>
                    <a:lnTo>
                      <a:pt x="1342898" y="116459"/>
                    </a:lnTo>
                    <a:lnTo>
                      <a:pt x="1345692" y="117449"/>
                    </a:lnTo>
                    <a:lnTo>
                      <a:pt x="1348613" y="116459"/>
                    </a:lnTo>
                    <a:lnTo>
                      <a:pt x="1349756" y="114046"/>
                    </a:lnTo>
                    <a:close/>
                  </a:path>
                  <a:path w="1362075" h="117475">
                    <a:moveTo>
                      <a:pt x="1361948" y="13843"/>
                    </a:moveTo>
                    <a:lnTo>
                      <a:pt x="1360678" y="8382"/>
                    </a:lnTo>
                    <a:lnTo>
                      <a:pt x="1357249" y="4064"/>
                    </a:lnTo>
                    <a:lnTo>
                      <a:pt x="1352042" y="1143"/>
                    </a:lnTo>
                    <a:lnTo>
                      <a:pt x="1345692" y="0"/>
                    </a:lnTo>
                    <a:lnTo>
                      <a:pt x="1339469" y="1143"/>
                    </a:lnTo>
                    <a:lnTo>
                      <a:pt x="1334262" y="4064"/>
                    </a:lnTo>
                    <a:lnTo>
                      <a:pt x="1330833" y="8382"/>
                    </a:lnTo>
                    <a:lnTo>
                      <a:pt x="1329563" y="13843"/>
                    </a:lnTo>
                    <a:lnTo>
                      <a:pt x="1330833" y="19177"/>
                    </a:lnTo>
                    <a:lnTo>
                      <a:pt x="1334262" y="23495"/>
                    </a:lnTo>
                    <a:lnTo>
                      <a:pt x="1339469" y="26416"/>
                    </a:lnTo>
                    <a:lnTo>
                      <a:pt x="1345692" y="27559"/>
                    </a:lnTo>
                    <a:lnTo>
                      <a:pt x="1352042" y="26416"/>
                    </a:lnTo>
                    <a:lnTo>
                      <a:pt x="1357249" y="23495"/>
                    </a:lnTo>
                    <a:lnTo>
                      <a:pt x="1360678" y="19177"/>
                    </a:lnTo>
                    <a:lnTo>
                      <a:pt x="1361948" y="13843"/>
                    </a:lnTo>
                    <a:close/>
                  </a:path>
                </a:pathLst>
              </a:custGeom>
              <a:solidFill>
                <a:srgbClr val="FFFFFF"/>
              </a:solidFill>
            </p:spPr>
            <p:txBody>
              <a:bodyPr wrap="square" lIns="0" tIns="0" rIns="0" bIns="0" rtlCol="0"/>
              <a:lstStyle/>
              <a:p>
                <a:pPr defTabSz="554218">
                  <a:defRPr/>
                </a:pPr>
                <a:endParaRPr sz="1091" kern="0">
                  <a:solidFill>
                    <a:sysClr val="windowText" lastClr="000000"/>
                  </a:solidFill>
                </a:endParaRPr>
              </a:p>
            </p:txBody>
          </p:sp>
        </p:grpSp>
        <p:sp>
          <p:nvSpPr>
            <p:cNvPr id="34" name="object 47">
              <a:extLst>
                <a:ext uri="{FF2B5EF4-FFF2-40B4-BE49-F238E27FC236}">
                  <a16:creationId xmlns:a16="http://schemas.microsoft.com/office/drawing/2014/main" id="{60356802-E009-7664-D9B1-D75C7EB8FC8D}"/>
                </a:ext>
              </a:extLst>
            </p:cNvPr>
            <p:cNvSpPr txBox="1"/>
            <p:nvPr/>
          </p:nvSpPr>
          <p:spPr>
            <a:xfrm>
              <a:off x="11791890" y="2652845"/>
              <a:ext cx="908871" cy="825677"/>
            </a:xfrm>
            <a:prstGeom prst="rect">
              <a:avLst/>
            </a:prstGeom>
          </p:spPr>
          <p:txBody>
            <a:bodyPr vert="horz" wrap="square" lIns="0" tIns="14384" rIns="0" bIns="0" rtlCol="0">
              <a:spAutoFit/>
            </a:bodyPr>
            <a:lstStyle/>
            <a:p>
              <a:pPr marL="16077" marR="6770" indent="846" algn="ctr" defTabSz="554218">
                <a:lnSpc>
                  <a:spcPct val="103000"/>
                </a:lnSpc>
                <a:spcBef>
                  <a:spcPts val="113"/>
                </a:spcBef>
                <a:defRPr/>
              </a:pPr>
              <a:r>
                <a:rPr sz="666" kern="0" spc="-13" dirty="0">
                  <a:solidFill>
                    <a:srgbClr val="FFFFFF"/>
                  </a:solidFill>
                  <a:latin typeface="Verdana"/>
                  <a:cs typeface="Verdana"/>
                </a:rPr>
                <a:t>Informar</a:t>
              </a:r>
              <a:r>
                <a:rPr sz="666" kern="0" spc="666" dirty="0">
                  <a:solidFill>
                    <a:srgbClr val="FFFFFF"/>
                  </a:solidFill>
                  <a:latin typeface="Verdana"/>
                  <a:cs typeface="Verdana"/>
                </a:rPr>
                <a:t> </a:t>
              </a:r>
              <a:r>
                <a:rPr sz="666" kern="0" spc="-13" dirty="0">
                  <a:solidFill>
                    <a:srgbClr val="FFFFFF"/>
                  </a:solidFill>
                  <a:latin typeface="Verdana"/>
                  <a:cs typeface="Verdana"/>
                </a:rPr>
                <a:t>resultados</a:t>
              </a:r>
              <a:r>
                <a:rPr sz="666" kern="0" spc="666" dirty="0">
                  <a:solidFill>
                    <a:srgbClr val="FFFFFF"/>
                  </a:solidFill>
                  <a:latin typeface="Verdana"/>
                  <a:cs typeface="Verdana"/>
                </a:rPr>
                <a:t> </a:t>
              </a:r>
              <a:r>
                <a:rPr sz="666" kern="0" dirty="0">
                  <a:solidFill>
                    <a:srgbClr val="FFFFFF"/>
                  </a:solidFill>
                  <a:latin typeface="Verdana"/>
                  <a:cs typeface="Verdana"/>
                </a:rPr>
                <a:t>del</a:t>
              </a:r>
              <a:r>
                <a:rPr sz="666" kern="0" spc="-20" dirty="0">
                  <a:solidFill>
                    <a:srgbClr val="FFFFFF"/>
                  </a:solidFill>
                  <a:latin typeface="Verdana"/>
                  <a:cs typeface="Verdana"/>
                </a:rPr>
                <a:t> </a:t>
              </a:r>
              <a:r>
                <a:rPr sz="666" kern="0" spc="-13" dirty="0">
                  <a:solidFill>
                    <a:srgbClr val="FFFFFF"/>
                  </a:solidFill>
                  <a:latin typeface="Verdana"/>
                  <a:cs typeface="Verdana"/>
                </a:rPr>
                <a:t>Análisis</a:t>
              </a:r>
              <a:r>
                <a:rPr sz="666" kern="0" spc="666" dirty="0">
                  <a:solidFill>
                    <a:srgbClr val="FFFFFF"/>
                  </a:solidFill>
                  <a:latin typeface="Verdana"/>
                  <a:cs typeface="Verdana"/>
                </a:rPr>
                <a:t> </a:t>
              </a:r>
              <a:r>
                <a:rPr sz="666" kern="0" spc="-33" dirty="0">
                  <a:solidFill>
                    <a:srgbClr val="FFFFFF"/>
                  </a:solidFill>
                  <a:latin typeface="Verdana"/>
                  <a:cs typeface="Verdana"/>
                </a:rPr>
                <a:t>de</a:t>
              </a:r>
              <a:r>
                <a:rPr sz="666" kern="0" spc="666" dirty="0">
                  <a:solidFill>
                    <a:srgbClr val="FFFFFF"/>
                  </a:solidFill>
                  <a:latin typeface="Verdana"/>
                  <a:cs typeface="Verdana"/>
                </a:rPr>
                <a:t> </a:t>
              </a:r>
              <a:r>
                <a:rPr sz="666" kern="0" spc="-13" dirty="0">
                  <a:solidFill>
                    <a:srgbClr val="FFFFFF"/>
                  </a:solidFill>
                  <a:latin typeface="Verdana"/>
                  <a:cs typeface="Verdana"/>
                </a:rPr>
                <a:t>Información</a:t>
              </a:r>
              <a:endParaRPr sz="666" kern="0">
                <a:solidFill>
                  <a:sysClr val="windowText" lastClr="000000"/>
                </a:solidFill>
                <a:latin typeface="Verdana"/>
                <a:cs typeface="Verdana"/>
              </a:endParaRPr>
            </a:p>
          </p:txBody>
        </p:sp>
      </p:grpSp>
      <p:sp>
        <p:nvSpPr>
          <p:cNvPr id="49" name="object 48">
            <a:extLst>
              <a:ext uri="{FF2B5EF4-FFF2-40B4-BE49-F238E27FC236}">
                <a16:creationId xmlns:a16="http://schemas.microsoft.com/office/drawing/2014/main" id="{281A8925-CFB2-3291-8C00-A4562F5DBF47}"/>
              </a:ext>
            </a:extLst>
          </p:cNvPr>
          <p:cNvSpPr txBox="1"/>
          <p:nvPr/>
        </p:nvSpPr>
        <p:spPr>
          <a:xfrm>
            <a:off x="7250545" y="3017243"/>
            <a:ext cx="4572000" cy="911863"/>
          </a:xfrm>
          <a:prstGeom prst="rect">
            <a:avLst/>
          </a:prstGeom>
        </p:spPr>
        <p:txBody>
          <a:bodyPr vert="horz" wrap="square" lIns="0" tIns="16076" rIns="0" bIns="0" rtlCol="0">
            <a:spAutoFit/>
          </a:bodyPr>
          <a:lstStyle/>
          <a:p>
            <a:pPr marL="16924" marR="6770" indent="846" algn="ctr" defTabSz="554218">
              <a:spcBef>
                <a:spcPts val="127"/>
              </a:spcBef>
              <a:defRPr/>
            </a:pPr>
            <a:r>
              <a:rPr lang="es-ES" sz="1940" kern="0" dirty="0">
                <a:solidFill>
                  <a:srgbClr val="0D5BDC"/>
                </a:solidFill>
                <a:latin typeface="Trebuchet MS"/>
                <a:cs typeface="Trebuchet MS"/>
              </a:rPr>
              <a:t>En marco de L</a:t>
            </a:r>
            <a:r>
              <a:rPr sz="1940" kern="0" spc="-33" dirty="0" err="1">
                <a:solidFill>
                  <a:srgbClr val="0D5BDC"/>
                </a:solidFill>
                <a:latin typeface="Trebuchet MS"/>
                <a:cs typeface="Trebuchet MS"/>
              </a:rPr>
              <a:t>ey</a:t>
            </a:r>
            <a:r>
              <a:rPr sz="1940" kern="0" spc="-33" dirty="0">
                <a:solidFill>
                  <a:srgbClr val="0D5BDC"/>
                </a:solidFill>
                <a:latin typeface="Trebuchet MS"/>
                <a:cs typeface="Trebuchet MS"/>
              </a:rPr>
              <a:t> </a:t>
            </a:r>
            <a:r>
              <a:rPr sz="1940" kern="0" dirty="0">
                <a:solidFill>
                  <a:srgbClr val="0D5BDC"/>
                </a:solidFill>
                <a:latin typeface="Trebuchet MS"/>
                <a:cs typeface="Trebuchet MS"/>
              </a:rPr>
              <a:t>de</a:t>
            </a:r>
            <a:r>
              <a:rPr sz="1940" kern="0" spc="-100" dirty="0">
                <a:solidFill>
                  <a:srgbClr val="0D5BDC"/>
                </a:solidFill>
                <a:latin typeface="Trebuchet MS"/>
                <a:cs typeface="Trebuchet MS"/>
              </a:rPr>
              <a:t> </a:t>
            </a:r>
            <a:r>
              <a:rPr lang="es-CL" sz="1940" kern="0" spc="-100" dirty="0">
                <a:solidFill>
                  <a:srgbClr val="0D5BDC"/>
                </a:solidFill>
                <a:latin typeface="Trebuchet MS"/>
                <a:cs typeface="Trebuchet MS"/>
              </a:rPr>
              <a:t>G</a:t>
            </a:r>
            <a:r>
              <a:rPr sz="1940" kern="0" dirty="0" err="1">
                <a:solidFill>
                  <a:srgbClr val="0D5BDC"/>
                </a:solidFill>
                <a:latin typeface="Trebuchet MS"/>
                <a:cs typeface="Trebuchet MS"/>
              </a:rPr>
              <a:t>arantías</a:t>
            </a:r>
            <a:r>
              <a:rPr sz="1940" kern="0" spc="-20" dirty="0">
                <a:solidFill>
                  <a:srgbClr val="0D5BDC"/>
                </a:solidFill>
                <a:latin typeface="Trebuchet MS"/>
                <a:cs typeface="Trebuchet MS"/>
              </a:rPr>
              <a:t> </a:t>
            </a:r>
            <a:r>
              <a:rPr sz="1940" kern="0" spc="-67" dirty="0">
                <a:solidFill>
                  <a:srgbClr val="0D5BDC"/>
                </a:solidFill>
                <a:latin typeface="Trebuchet MS"/>
                <a:cs typeface="Trebuchet MS"/>
              </a:rPr>
              <a:t>y </a:t>
            </a:r>
            <a:r>
              <a:rPr lang="es-CL" sz="1940" kern="0" spc="-13" dirty="0">
                <a:solidFill>
                  <a:srgbClr val="0D5BDC"/>
                </a:solidFill>
                <a:latin typeface="Trebuchet MS"/>
                <a:cs typeface="Trebuchet MS"/>
              </a:rPr>
              <a:t>P</a:t>
            </a:r>
            <a:r>
              <a:rPr sz="1940" kern="0" spc="-13" dirty="0" err="1">
                <a:solidFill>
                  <a:srgbClr val="0D5BDC"/>
                </a:solidFill>
                <a:latin typeface="Trebuchet MS"/>
                <a:cs typeface="Trebuchet MS"/>
              </a:rPr>
              <a:t>rotección</a:t>
            </a:r>
            <a:r>
              <a:rPr sz="1940" kern="0" spc="-93" dirty="0">
                <a:solidFill>
                  <a:srgbClr val="0D5BDC"/>
                </a:solidFill>
                <a:latin typeface="Trebuchet MS"/>
                <a:cs typeface="Trebuchet MS"/>
              </a:rPr>
              <a:t> </a:t>
            </a:r>
            <a:r>
              <a:rPr lang="es-CL" sz="1940" kern="0" spc="-53" dirty="0">
                <a:solidFill>
                  <a:srgbClr val="0D5BDC"/>
                </a:solidFill>
                <a:latin typeface="Trebuchet MS"/>
                <a:cs typeface="Trebuchet MS"/>
              </a:rPr>
              <a:t>I</a:t>
            </a:r>
            <a:r>
              <a:rPr sz="1940" kern="0" spc="-53" dirty="0" err="1">
                <a:solidFill>
                  <a:srgbClr val="0D5BDC"/>
                </a:solidFill>
                <a:latin typeface="Trebuchet MS"/>
                <a:cs typeface="Trebuchet MS"/>
              </a:rPr>
              <a:t>ntegral</a:t>
            </a:r>
            <a:r>
              <a:rPr sz="1940" kern="0" spc="-73" dirty="0">
                <a:solidFill>
                  <a:srgbClr val="0D5BDC"/>
                </a:solidFill>
                <a:latin typeface="Trebuchet MS"/>
                <a:cs typeface="Trebuchet MS"/>
              </a:rPr>
              <a:t> </a:t>
            </a:r>
            <a:r>
              <a:rPr sz="1940" kern="0" spc="-33" dirty="0">
                <a:solidFill>
                  <a:srgbClr val="0D5BDC"/>
                </a:solidFill>
                <a:latin typeface="Trebuchet MS"/>
                <a:cs typeface="Trebuchet MS"/>
              </a:rPr>
              <a:t>de </a:t>
            </a:r>
            <a:r>
              <a:rPr lang="es-CL" sz="1940" kern="0" spc="-33" dirty="0">
                <a:solidFill>
                  <a:srgbClr val="0D5BDC"/>
                </a:solidFill>
                <a:latin typeface="Trebuchet MS"/>
                <a:cs typeface="Trebuchet MS"/>
              </a:rPr>
              <a:t>D</a:t>
            </a:r>
            <a:r>
              <a:rPr sz="1940" kern="0" dirty="0" err="1">
                <a:solidFill>
                  <a:srgbClr val="0D5BDC"/>
                </a:solidFill>
                <a:latin typeface="Trebuchet MS"/>
                <a:cs typeface="Trebuchet MS"/>
              </a:rPr>
              <a:t>erechos</a:t>
            </a:r>
            <a:r>
              <a:rPr sz="1940" kern="0" spc="-73" dirty="0">
                <a:solidFill>
                  <a:srgbClr val="0D5BDC"/>
                </a:solidFill>
                <a:latin typeface="Trebuchet MS"/>
                <a:cs typeface="Trebuchet MS"/>
              </a:rPr>
              <a:t> </a:t>
            </a:r>
            <a:r>
              <a:rPr sz="1940" kern="0" dirty="0">
                <a:solidFill>
                  <a:srgbClr val="0D5BDC"/>
                </a:solidFill>
                <a:latin typeface="Trebuchet MS"/>
                <a:cs typeface="Trebuchet MS"/>
              </a:rPr>
              <a:t>de</a:t>
            </a:r>
            <a:r>
              <a:rPr sz="1940" kern="0" spc="-100" dirty="0">
                <a:solidFill>
                  <a:srgbClr val="0D5BDC"/>
                </a:solidFill>
                <a:latin typeface="Trebuchet MS"/>
                <a:cs typeface="Trebuchet MS"/>
              </a:rPr>
              <a:t> </a:t>
            </a:r>
            <a:r>
              <a:rPr lang="es-CL" sz="1940" kern="0" spc="-27" dirty="0">
                <a:solidFill>
                  <a:srgbClr val="0D5BDC"/>
                </a:solidFill>
                <a:latin typeface="Trebuchet MS"/>
                <a:cs typeface="Trebuchet MS"/>
              </a:rPr>
              <a:t>l</a:t>
            </a:r>
            <a:r>
              <a:rPr sz="1940" kern="0" spc="-27" dirty="0">
                <a:solidFill>
                  <a:srgbClr val="0D5BDC"/>
                </a:solidFill>
                <a:latin typeface="Trebuchet MS"/>
                <a:cs typeface="Trebuchet MS"/>
              </a:rPr>
              <a:t>a</a:t>
            </a:r>
            <a:r>
              <a:rPr sz="1940" kern="0" spc="-93" dirty="0">
                <a:solidFill>
                  <a:srgbClr val="0D5BDC"/>
                </a:solidFill>
                <a:latin typeface="Trebuchet MS"/>
                <a:cs typeface="Trebuchet MS"/>
              </a:rPr>
              <a:t> </a:t>
            </a:r>
            <a:r>
              <a:rPr lang="es-ES" sz="1940" kern="0" spc="-93" dirty="0">
                <a:solidFill>
                  <a:srgbClr val="0D5BDC"/>
                </a:solidFill>
                <a:latin typeface="Trebuchet MS"/>
                <a:cs typeface="Trebuchet MS"/>
              </a:rPr>
              <a:t>N</a:t>
            </a:r>
            <a:r>
              <a:rPr sz="1940" kern="0" spc="-27" dirty="0" err="1">
                <a:solidFill>
                  <a:srgbClr val="0D5BDC"/>
                </a:solidFill>
                <a:latin typeface="Trebuchet MS"/>
                <a:cs typeface="Trebuchet MS"/>
              </a:rPr>
              <a:t>iñez</a:t>
            </a:r>
            <a:r>
              <a:rPr sz="1940" kern="0" spc="-60" dirty="0">
                <a:solidFill>
                  <a:srgbClr val="0D5BDC"/>
                </a:solidFill>
                <a:latin typeface="Trebuchet MS"/>
                <a:cs typeface="Trebuchet MS"/>
              </a:rPr>
              <a:t> </a:t>
            </a:r>
            <a:r>
              <a:rPr sz="1940" kern="0" spc="-67" dirty="0">
                <a:solidFill>
                  <a:srgbClr val="0D5BDC"/>
                </a:solidFill>
                <a:latin typeface="Trebuchet MS"/>
                <a:cs typeface="Trebuchet MS"/>
              </a:rPr>
              <a:t>y </a:t>
            </a:r>
            <a:r>
              <a:rPr lang="es-CL" sz="1940" kern="0" spc="-13" dirty="0">
                <a:solidFill>
                  <a:srgbClr val="0D5BDC"/>
                </a:solidFill>
                <a:latin typeface="Trebuchet MS"/>
                <a:cs typeface="Trebuchet MS"/>
              </a:rPr>
              <a:t>A</a:t>
            </a:r>
            <a:r>
              <a:rPr sz="1940" kern="0" spc="-13" dirty="0" err="1">
                <a:solidFill>
                  <a:srgbClr val="0D5BDC"/>
                </a:solidFill>
                <a:latin typeface="Trebuchet MS"/>
                <a:cs typeface="Trebuchet MS"/>
              </a:rPr>
              <a:t>dolescencia</a:t>
            </a:r>
            <a:r>
              <a:rPr sz="1940" kern="0" spc="-13" dirty="0">
                <a:solidFill>
                  <a:srgbClr val="0D5BDC"/>
                </a:solidFill>
                <a:latin typeface="Trebuchet MS"/>
                <a:cs typeface="Trebuchet MS"/>
              </a:rPr>
              <a:t>.</a:t>
            </a:r>
            <a:endParaRPr sz="1940" kern="0" dirty="0">
              <a:solidFill>
                <a:sysClr val="windowText" lastClr="000000"/>
              </a:solidFill>
              <a:latin typeface="Trebuchet MS"/>
              <a:cs typeface="Trebuchet MS"/>
            </a:endParaRPr>
          </a:p>
        </p:txBody>
      </p:sp>
      <p:sp>
        <p:nvSpPr>
          <p:cNvPr id="51" name="object 49">
            <a:extLst>
              <a:ext uri="{FF2B5EF4-FFF2-40B4-BE49-F238E27FC236}">
                <a16:creationId xmlns:a16="http://schemas.microsoft.com/office/drawing/2014/main" id="{5219B770-9FBD-F3E1-54B6-B6F2563E5796}"/>
              </a:ext>
            </a:extLst>
          </p:cNvPr>
          <p:cNvSpPr txBox="1"/>
          <p:nvPr/>
        </p:nvSpPr>
        <p:spPr>
          <a:xfrm>
            <a:off x="8548183" y="1939809"/>
            <a:ext cx="1633035" cy="613320"/>
          </a:xfrm>
          <a:prstGeom prst="rect">
            <a:avLst/>
          </a:prstGeom>
        </p:spPr>
        <p:txBody>
          <a:bodyPr vert="horz" wrap="square" lIns="0" tIns="16076" rIns="0" bIns="0" rtlCol="0">
            <a:spAutoFit/>
          </a:bodyPr>
          <a:lstStyle/>
          <a:p>
            <a:pPr marL="237777" marR="6770" indent="-221700" defTabSz="554218">
              <a:spcBef>
                <a:spcPts val="127"/>
              </a:spcBef>
              <a:defRPr/>
            </a:pPr>
            <a:r>
              <a:rPr sz="1940" kern="0" spc="-13" dirty="0">
                <a:solidFill>
                  <a:srgbClr val="0D5BDC"/>
                </a:solidFill>
                <a:latin typeface="Trebuchet MS"/>
                <a:cs typeface="Trebuchet MS"/>
              </a:rPr>
              <a:t>Coordinación multinivel</a:t>
            </a:r>
            <a:endParaRPr sz="1940" kern="0" dirty="0">
              <a:solidFill>
                <a:sysClr val="windowText" lastClr="000000"/>
              </a:solidFill>
              <a:latin typeface="Trebuchet MS"/>
              <a:cs typeface="Trebuchet MS"/>
            </a:endParaRPr>
          </a:p>
        </p:txBody>
      </p:sp>
      <p:sp>
        <p:nvSpPr>
          <p:cNvPr id="52" name="object 29">
            <a:extLst>
              <a:ext uri="{FF2B5EF4-FFF2-40B4-BE49-F238E27FC236}">
                <a16:creationId xmlns:a16="http://schemas.microsoft.com/office/drawing/2014/main" id="{508EE48A-463C-C500-07BF-C4FEE0CA5AE1}"/>
              </a:ext>
            </a:extLst>
          </p:cNvPr>
          <p:cNvSpPr/>
          <p:nvPr/>
        </p:nvSpPr>
        <p:spPr>
          <a:xfrm>
            <a:off x="6043202" y="4968484"/>
            <a:ext cx="935822" cy="1146509"/>
          </a:xfrm>
          <a:custGeom>
            <a:avLst/>
            <a:gdLst/>
            <a:ahLst/>
            <a:cxnLst/>
            <a:rect l="l" t="t" r="r" b="b"/>
            <a:pathLst>
              <a:path w="702310" h="860425">
                <a:moveTo>
                  <a:pt x="578484" y="0"/>
                </a:moveTo>
                <a:lnTo>
                  <a:pt x="123698" y="0"/>
                </a:lnTo>
                <a:lnTo>
                  <a:pt x="90804" y="2920"/>
                </a:lnTo>
                <a:lnTo>
                  <a:pt x="36194" y="24129"/>
                </a:lnTo>
                <a:lnTo>
                  <a:pt x="4317" y="60578"/>
                </a:lnTo>
                <a:lnTo>
                  <a:pt x="0" y="82422"/>
                </a:lnTo>
                <a:lnTo>
                  <a:pt x="0" y="777747"/>
                </a:lnTo>
                <a:lnTo>
                  <a:pt x="16890" y="819276"/>
                </a:lnTo>
                <a:lnTo>
                  <a:pt x="61213" y="848868"/>
                </a:lnTo>
                <a:lnTo>
                  <a:pt x="123698" y="860044"/>
                </a:lnTo>
                <a:lnTo>
                  <a:pt x="578484" y="860044"/>
                </a:lnTo>
                <a:lnTo>
                  <a:pt x="640968" y="848868"/>
                </a:lnTo>
                <a:lnTo>
                  <a:pt x="685418" y="819276"/>
                </a:lnTo>
                <a:lnTo>
                  <a:pt x="702309" y="777747"/>
                </a:lnTo>
                <a:lnTo>
                  <a:pt x="702309" y="82422"/>
                </a:lnTo>
                <a:lnTo>
                  <a:pt x="685418" y="40893"/>
                </a:lnTo>
                <a:lnTo>
                  <a:pt x="640968" y="11302"/>
                </a:lnTo>
                <a:lnTo>
                  <a:pt x="578484" y="0"/>
                </a:lnTo>
                <a:close/>
              </a:path>
            </a:pathLst>
          </a:custGeom>
          <a:solidFill>
            <a:srgbClr val="0094D5"/>
          </a:solidFill>
        </p:spPr>
        <p:txBody>
          <a:bodyPr wrap="square" lIns="0" tIns="0" rIns="0" bIns="0" rtlCol="0"/>
          <a:lstStyle/>
          <a:p>
            <a:pPr defTabSz="554218">
              <a:defRPr/>
            </a:pPr>
            <a:endParaRPr sz="1091" kern="0">
              <a:solidFill>
                <a:sysClr val="windowText" lastClr="000000"/>
              </a:solidFill>
            </a:endParaRPr>
          </a:p>
        </p:txBody>
      </p:sp>
      <p:sp>
        <p:nvSpPr>
          <p:cNvPr id="53" name="object 30">
            <a:extLst>
              <a:ext uri="{FF2B5EF4-FFF2-40B4-BE49-F238E27FC236}">
                <a16:creationId xmlns:a16="http://schemas.microsoft.com/office/drawing/2014/main" id="{3B6812F6-9E3C-628F-D782-CB3BC7AEFDD9}"/>
              </a:ext>
            </a:extLst>
          </p:cNvPr>
          <p:cNvSpPr txBox="1"/>
          <p:nvPr/>
        </p:nvSpPr>
        <p:spPr>
          <a:xfrm>
            <a:off x="6203415" y="5262622"/>
            <a:ext cx="538140" cy="322494"/>
          </a:xfrm>
          <a:prstGeom prst="rect">
            <a:avLst/>
          </a:prstGeom>
        </p:spPr>
        <p:txBody>
          <a:bodyPr vert="horz" wrap="square" lIns="0" tIns="14384" rIns="0" bIns="0" rtlCol="0">
            <a:spAutoFit/>
          </a:bodyPr>
          <a:lstStyle/>
          <a:p>
            <a:pPr marL="16924" marR="6770" indent="-3384" algn="ctr" defTabSz="554218">
              <a:lnSpc>
                <a:spcPct val="103000"/>
              </a:lnSpc>
              <a:spcBef>
                <a:spcPts val="113"/>
              </a:spcBef>
              <a:defRPr/>
            </a:pPr>
            <a:r>
              <a:rPr lang="es-ES" sz="666" kern="0" spc="-13" dirty="0">
                <a:solidFill>
                  <a:srgbClr val="FFFFFF"/>
                </a:solidFill>
                <a:latin typeface="Verdana"/>
                <a:cs typeface="Verdana"/>
              </a:rPr>
              <a:t>Gestiona la información recibida</a:t>
            </a:r>
            <a:endParaRPr lang="es-ES" sz="666" kern="0" dirty="0">
              <a:solidFill>
                <a:sysClr val="windowText" lastClr="000000"/>
              </a:solidFill>
              <a:latin typeface="Verdana"/>
              <a:cs typeface="Verdana"/>
            </a:endParaRPr>
          </a:p>
        </p:txBody>
      </p:sp>
      <p:sp>
        <p:nvSpPr>
          <p:cNvPr id="50" name="CuadroTexto 49">
            <a:extLst>
              <a:ext uri="{FF2B5EF4-FFF2-40B4-BE49-F238E27FC236}">
                <a16:creationId xmlns:a16="http://schemas.microsoft.com/office/drawing/2014/main" id="{86352423-1417-2DA9-3587-30CE89EA789C}"/>
              </a:ext>
            </a:extLst>
          </p:cNvPr>
          <p:cNvSpPr txBox="1"/>
          <p:nvPr/>
        </p:nvSpPr>
        <p:spPr>
          <a:xfrm>
            <a:off x="7618130" y="553273"/>
            <a:ext cx="3836830" cy="89255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sz="2600" b="1" dirty="0"/>
              <a:t>Mesas de Articulación Interinstitucional (MAIS)</a:t>
            </a:r>
            <a:endParaRPr lang="es-CL" sz="2600" b="1" dirty="0"/>
          </a:p>
        </p:txBody>
      </p:sp>
    </p:spTree>
    <p:extLst>
      <p:ext uri="{BB962C8B-B14F-4D97-AF65-F5344CB8AC3E}">
        <p14:creationId xmlns:p14="http://schemas.microsoft.com/office/powerpoint/2010/main" val="3983647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36587" y="5801818"/>
            <a:ext cx="1754039" cy="563301"/>
            <a:chOff x="16564178" y="637133"/>
            <a:chExt cx="2894164" cy="929446"/>
          </a:xfrm>
        </p:grpSpPr>
        <p:sp>
          <p:nvSpPr>
            <p:cNvPr id="3" name="object 3"/>
            <p:cNvSpPr/>
            <p:nvPr/>
          </p:nvSpPr>
          <p:spPr>
            <a:xfrm>
              <a:off x="17387151" y="637133"/>
              <a:ext cx="678180" cy="356870"/>
            </a:xfrm>
            <a:custGeom>
              <a:avLst/>
              <a:gdLst/>
              <a:ahLst/>
              <a:cxnLst/>
              <a:rect l="l" t="t" r="r" b="b"/>
              <a:pathLst>
                <a:path w="678180" h="356869">
                  <a:moveTo>
                    <a:pt x="273278" y="319328"/>
                  </a:moveTo>
                  <a:lnTo>
                    <a:pt x="247967" y="254050"/>
                  </a:lnTo>
                  <a:lnTo>
                    <a:pt x="228803" y="265912"/>
                  </a:lnTo>
                  <a:lnTo>
                    <a:pt x="206984" y="275742"/>
                  </a:lnTo>
                  <a:lnTo>
                    <a:pt x="183642" y="282435"/>
                  </a:lnTo>
                  <a:lnTo>
                    <a:pt x="159918" y="284911"/>
                  </a:lnTo>
                  <a:lnTo>
                    <a:pt x="127000" y="278688"/>
                  </a:lnTo>
                  <a:lnTo>
                    <a:pt x="103428" y="259422"/>
                  </a:lnTo>
                  <a:lnTo>
                    <a:pt x="89255" y="226199"/>
                  </a:lnTo>
                  <a:lnTo>
                    <a:pt x="84518" y="178142"/>
                  </a:lnTo>
                  <a:lnTo>
                    <a:pt x="89344" y="132194"/>
                  </a:lnTo>
                  <a:lnTo>
                    <a:pt x="103746" y="100203"/>
                  </a:lnTo>
                  <a:lnTo>
                    <a:pt x="127647" y="81495"/>
                  </a:lnTo>
                  <a:lnTo>
                    <a:pt x="160934" y="75399"/>
                  </a:lnTo>
                  <a:lnTo>
                    <a:pt x="186550" y="77177"/>
                  </a:lnTo>
                  <a:lnTo>
                    <a:pt x="209130" y="82042"/>
                  </a:lnTo>
                  <a:lnTo>
                    <a:pt x="228117" y="89281"/>
                  </a:lnTo>
                  <a:lnTo>
                    <a:pt x="242925" y="98171"/>
                  </a:lnTo>
                  <a:lnTo>
                    <a:pt x="272770" y="33909"/>
                  </a:lnTo>
                  <a:lnTo>
                    <a:pt x="248246" y="21209"/>
                  </a:lnTo>
                  <a:lnTo>
                    <a:pt x="219265" y="12026"/>
                  </a:lnTo>
                  <a:lnTo>
                    <a:pt x="186664" y="6438"/>
                  </a:lnTo>
                  <a:lnTo>
                    <a:pt x="151320" y="4559"/>
                  </a:lnTo>
                  <a:lnTo>
                    <a:pt x="104787" y="10210"/>
                  </a:lnTo>
                  <a:lnTo>
                    <a:pt x="66878" y="26517"/>
                  </a:lnTo>
                  <a:lnTo>
                    <a:pt x="37515" y="52501"/>
                  </a:lnTo>
                  <a:lnTo>
                    <a:pt x="16637" y="87172"/>
                  </a:lnTo>
                  <a:lnTo>
                    <a:pt x="4152" y="129552"/>
                  </a:lnTo>
                  <a:lnTo>
                    <a:pt x="0" y="178650"/>
                  </a:lnTo>
                  <a:lnTo>
                    <a:pt x="4470" y="232397"/>
                  </a:lnTo>
                  <a:lnTo>
                    <a:pt x="17640" y="276656"/>
                  </a:lnTo>
                  <a:lnTo>
                    <a:pt x="39230" y="311289"/>
                  </a:lnTo>
                  <a:lnTo>
                    <a:pt x="68897" y="336194"/>
                  </a:lnTo>
                  <a:lnTo>
                    <a:pt x="106375" y="351231"/>
                  </a:lnTo>
                  <a:lnTo>
                    <a:pt x="151320" y="356273"/>
                  </a:lnTo>
                  <a:lnTo>
                    <a:pt x="184467" y="353987"/>
                  </a:lnTo>
                  <a:lnTo>
                    <a:pt x="215709" y="347091"/>
                  </a:lnTo>
                  <a:lnTo>
                    <a:pt x="245249" y="335559"/>
                  </a:lnTo>
                  <a:lnTo>
                    <a:pt x="273278" y="319328"/>
                  </a:lnTo>
                  <a:close/>
                </a:path>
                <a:path w="678180" h="356869">
                  <a:moveTo>
                    <a:pt x="538937" y="199390"/>
                  </a:moveTo>
                  <a:lnTo>
                    <a:pt x="535063" y="156895"/>
                  </a:lnTo>
                  <a:lnTo>
                    <a:pt x="520788" y="125056"/>
                  </a:lnTo>
                  <a:lnTo>
                    <a:pt x="492188" y="105092"/>
                  </a:lnTo>
                  <a:lnTo>
                    <a:pt x="445312" y="98171"/>
                  </a:lnTo>
                  <a:lnTo>
                    <a:pt x="422668" y="100749"/>
                  </a:lnTo>
                  <a:lnTo>
                    <a:pt x="403885" y="107797"/>
                  </a:lnTo>
                  <a:lnTo>
                    <a:pt x="388594" y="118249"/>
                  </a:lnTo>
                  <a:lnTo>
                    <a:pt x="376491" y="131064"/>
                  </a:lnTo>
                  <a:lnTo>
                    <a:pt x="379895" y="121335"/>
                  </a:lnTo>
                  <a:lnTo>
                    <a:pt x="382435" y="111277"/>
                  </a:lnTo>
                  <a:lnTo>
                    <a:pt x="384035" y="99974"/>
                  </a:lnTo>
                  <a:lnTo>
                    <a:pt x="384594" y="86537"/>
                  </a:lnTo>
                  <a:lnTo>
                    <a:pt x="384594" y="2019"/>
                  </a:lnTo>
                  <a:lnTo>
                    <a:pt x="304647" y="2019"/>
                  </a:lnTo>
                  <a:lnTo>
                    <a:pt x="304647" y="351205"/>
                  </a:lnTo>
                  <a:lnTo>
                    <a:pt x="384594" y="351205"/>
                  </a:lnTo>
                  <a:lnTo>
                    <a:pt x="384594" y="167513"/>
                  </a:lnTo>
                  <a:lnTo>
                    <a:pt x="392328" y="164249"/>
                  </a:lnTo>
                  <a:lnTo>
                    <a:pt x="400964" y="161493"/>
                  </a:lnTo>
                  <a:lnTo>
                    <a:pt x="410273" y="159613"/>
                  </a:lnTo>
                  <a:lnTo>
                    <a:pt x="420001" y="158902"/>
                  </a:lnTo>
                  <a:lnTo>
                    <a:pt x="436397" y="161544"/>
                  </a:lnTo>
                  <a:lnTo>
                    <a:pt x="448284" y="169786"/>
                  </a:lnTo>
                  <a:lnTo>
                    <a:pt x="455523" y="184099"/>
                  </a:lnTo>
                  <a:lnTo>
                    <a:pt x="457974" y="204952"/>
                  </a:lnTo>
                  <a:lnTo>
                    <a:pt x="457974" y="351205"/>
                  </a:lnTo>
                  <a:lnTo>
                    <a:pt x="538937" y="351205"/>
                  </a:lnTo>
                  <a:lnTo>
                    <a:pt x="538937" y="199390"/>
                  </a:lnTo>
                  <a:close/>
                </a:path>
                <a:path w="678180" h="356869">
                  <a:moveTo>
                    <a:pt x="678091" y="0"/>
                  </a:moveTo>
                  <a:lnTo>
                    <a:pt x="598131" y="0"/>
                  </a:lnTo>
                  <a:lnTo>
                    <a:pt x="598131" y="69837"/>
                  </a:lnTo>
                  <a:lnTo>
                    <a:pt x="678091" y="69837"/>
                  </a:lnTo>
                  <a:lnTo>
                    <a:pt x="678091" y="0"/>
                  </a:lnTo>
                  <a:close/>
                </a:path>
              </a:pathLst>
            </a:custGeom>
            <a:solidFill>
              <a:srgbClr val="0065B3"/>
            </a:solidFill>
          </p:spPr>
          <p:txBody>
            <a:bodyPr wrap="square" lIns="0" tIns="0" rIns="0" bIns="0" rtlCol="0"/>
            <a:lstStyle/>
            <a:p>
              <a:pPr defTabSz="554218">
                <a:defRPr/>
              </a:pPr>
              <a:endParaRPr sz="1091">
                <a:solidFill>
                  <a:prstClr val="black"/>
                </a:solidFill>
                <a:latin typeface="Calibri"/>
              </a:endParaRPr>
            </a:p>
          </p:txBody>
        </p:sp>
        <p:pic>
          <p:nvPicPr>
            <p:cNvPr id="4" name="object 4"/>
            <p:cNvPicPr/>
            <p:nvPr/>
          </p:nvPicPr>
          <p:blipFill>
            <a:blip r:embed="rId2" cstate="print"/>
            <a:stretch>
              <a:fillRect/>
            </a:stretch>
          </p:blipFill>
          <p:spPr>
            <a:xfrm>
              <a:off x="17957457" y="740380"/>
              <a:ext cx="108800" cy="247954"/>
            </a:xfrm>
            <a:prstGeom prst="rect">
              <a:avLst/>
            </a:prstGeom>
          </p:spPr>
        </p:pic>
        <p:sp>
          <p:nvSpPr>
            <p:cNvPr id="5" name="object 5"/>
            <p:cNvSpPr/>
            <p:nvPr/>
          </p:nvSpPr>
          <p:spPr>
            <a:xfrm>
              <a:off x="18110275" y="639149"/>
              <a:ext cx="116839" cy="354330"/>
            </a:xfrm>
            <a:custGeom>
              <a:avLst/>
              <a:gdLst/>
              <a:ahLst/>
              <a:cxnLst/>
              <a:rect l="l" t="t" r="r" b="b"/>
              <a:pathLst>
                <a:path w="116840" h="354330">
                  <a:moveTo>
                    <a:pt x="79451" y="0"/>
                  </a:moveTo>
                  <a:lnTo>
                    <a:pt x="0" y="0"/>
                  </a:lnTo>
                  <a:lnTo>
                    <a:pt x="0" y="284913"/>
                  </a:lnTo>
                  <a:lnTo>
                    <a:pt x="4508" y="313691"/>
                  </a:lnTo>
                  <a:lnTo>
                    <a:pt x="18211" y="335535"/>
                  </a:lnTo>
                  <a:lnTo>
                    <a:pt x="41414" y="349402"/>
                  </a:lnTo>
                  <a:lnTo>
                    <a:pt x="74383" y="354255"/>
                  </a:lnTo>
                  <a:lnTo>
                    <a:pt x="86144" y="354190"/>
                  </a:lnTo>
                  <a:lnTo>
                    <a:pt x="94437" y="353682"/>
                  </a:lnTo>
                  <a:lnTo>
                    <a:pt x="103212" y="352337"/>
                  </a:lnTo>
                  <a:lnTo>
                    <a:pt x="116395" y="349694"/>
                  </a:lnTo>
                  <a:lnTo>
                    <a:pt x="116395" y="293014"/>
                  </a:lnTo>
                  <a:lnTo>
                    <a:pt x="79451" y="272275"/>
                  </a:lnTo>
                  <a:lnTo>
                    <a:pt x="79451" y="0"/>
                  </a:lnTo>
                  <a:close/>
                </a:path>
              </a:pathLst>
            </a:custGeom>
            <a:solidFill>
              <a:srgbClr val="0065B3"/>
            </a:solidFill>
          </p:spPr>
          <p:txBody>
            <a:bodyPr wrap="square" lIns="0" tIns="0" rIns="0" bIns="0" rtlCol="0"/>
            <a:lstStyle/>
            <a:p>
              <a:pPr defTabSz="554218">
                <a:defRPr/>
              </a:pPr>
              <a:endParaRPr sz="1091">
                <a:solidFill>
                  <a:prstClr val="black"/>
                </a:solidFill>
                <a:latin typeface="Calibri"/>
              </a:endParaRPr>
            </a:p>
          </p:txBody>
        </p:sp>
        <p:pic>
          <p:nvPicPr>
            <p:cNvPr id="6" name="object 6"/>
            <p:cNvPicPr/>
            <p:nvPr/>
          </p:nvPicPr>
          <p:blipFill>
            <a:blip r:embed="rId3" cstate="print"/>
            <a:stretch>
              <a:fillRect/>
            </a:stretch>
          </p:blipFill>
          <p:spPr>
            <a:xfrm>
              <a:off x="18245391" y="741587"/>
              <a:ext cx="228231" cy="251816"/>
            </a:xfrm>
            <a:prstGeom prst="rect">
              <a:avLst/>
            </a:prstGeom>
          </p:spPr>
        </p:pic>
        <p:pic>
          <p:nvPicPr>
            <p:cNvPr id="7" name="object 7"/>
            <p:cNvPicPr/>
            <p:nvPr/>
          </p:nvPicPr>
          <p:blipFill>
            <a:blip r:embed="rId4" cstate="print"/>
            <a:stretch>
              <a:fillRect/>
            </a:stretch>
          </p:blipFill>
          <p:spPr>
            <a:xfrm>
              <a:off x="17387163" y="1015181"/>
              <a:ext cx="2071179" cy="551398"/>
            </a:xfrm>
            <a:prstGeom prst="rect">
              <a:avLst/>
            </a:prstGeom>
          </p:spPr>
        </p:pic>
        <p:pic>
          <p:nvPicPr>
            <p:cNvPr id="8" name="object 8"/>
            <p:cNvPicPr/>
            <p:nvPr/>
          </p:nvPicPr>
          <p:blipFill>
            <a:blip r:embed="rId5" cstate="print"/>
            <a:stretch>
              <a:fillRect/>
            </a:stretch>
          </p:blipFill>
          <p:spPr>
            <a:xfrm>
              <a:off x="16564178" y="637489"/>
              <a:ext cx="748409" cy="748014"/>
            </a:xfrm>
            <a:prstGeom prst="rect">
              <a:avLst/>
            </a:prstGeom>
          </p:spPr>
        </p:pic>
      </p:grpSp>
      <p:sp>
        <p:nvSpPr>
          <p:cNvPr id="87" name="object 87"/>
          <p:cNvSpPr txBox="1"/>
          <p:nvPr/>
        </p:nvSpPr>
        <p:spPr>
          <a:xfrm>
            <a:off x="565321" y="526620"/>
            <a:ext cx="7394493" cy="422822"/>
          </a:xfrm>
          <a:prstGeom prst="rect">
            <a:avLst/>
          </a:prstGeom>
        </p:spPr>
        <p:style>
          <a:lnRef idx="3">
            <a:schemeClr val="lt1"/>
          </a:lnRef>
          <a:fillRef idx="1">
            <a:schemeClr val="accent1"/>
          </a:fillRef>
          <a:effectRef idx="1">
            <a:schemeClr val="accent1"/>
          </a:effectRef>
          <a:fontRef idx="minor">
            <a:schemeClr val="lt1"/>
          </a:fontRef>
        </p:style>
        <p:txBody>
          <a:bodyPr vert="horz" wrap="square" lIns="0" tIns="7697" rIns="0" bIns="0" rtlCol="0">
            <a:spAutoFit/>
          </a:bodyPr>
          <a:lstStyle/>
          <a:p>
            <a:pPr marL="7697" marR="3079" algn="ctr" defTabSz="554218" fontAlgn="base">
              <a:spcBef>
                <a:spcPts val="61"/>
              </a:spcBef>
              <a:defRPr/>
            </a:pPr>
            <a:r>
              <a:rPr lang="es-CL" sz="2697" b="1" kern="0" dirty="0">
                <a:solidFill>
                  <a:schemeClr val="bg1"/>
                </a:solidFill>
                <a:latin typeface="Aptos Display" panose="020B0004020202020204" pitchFamily="34" charset="0"/>
                <a:ea typeface="+mj-ea"/>
              </a:rPr>
              <a:t>Composición y funcionamiento MAIR</a:t>
            </a:r>
            <a:endParaRPr sz="2697" b="1" kern="0" dirty="0">
              <a:solidFill>
                <a:schemeClr val="bg1"/>
              </a:solidFill>
              <a:latin typeface="Aptos Display" panose="020B0004020202020204" pitchFamily="34" charset="0"/>
              <a:ea typeface="+mj-ea"/>
            </a:endParaRPr>
          </a:p>
        </p:txBody>
      </p:sp>
      <p:sp>
        <p:nvSpPr>
          <p:cNvPr id="11" name="CuadroTexto 10">
            <a:extLst>
              <a:ext uri="{FF2B5EF4-FFF2-40B4-BE49-F238E27FC236}">
                <a16:creationId xmlns:a16="http://schemas.microsoft.com/office/drawing/2014/main" id="{41E4A83D-FD2E-B45A-3B42-CF24749FBE46}"/>
              </a:ext>
            </a:extLst>
          </p:cNvPr>
          <p:cNvSpPr txBox="1"/>
          <p:nvPr/>
        </p:nvSpPr>
        <p:spPr>
          <a:xfrm>
            <a:off x="8599011" y="2467689"/>
            <a:ext cx="3078464" cy="181588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173193" indent="-173193" defTabSz="554218">
              <a:buFont typeface="Wingdings" panose="05000000000000000000" pitchFamily="2" charset="2"/>
              <a:buChar char="ü"/>
              <a:defRPr/>
            </a:pPr>
            <a:r>
              <a:rPr lang="es-CL" sz="1600" b="1" kern="0" dirty="0">
                <a:solidFill>
                  <a:schemeClr val="bg1"/>
                </a:solidFill>
              </a:rPr>
              <a:t>100% de las MAIR constituidas</a:t>
            </a:r>
          </a:p>
          <a:p>
            <a:pPr marL="173193" indent="-173193" defTabSz="554218">
              <a:buFont typeface="Wingdings" panose="05000000000000000000" pitchFamily="2" charset="2"/>
              <a:buChar char="ü"/>
              <a:defRPr/>
            </a:pPr>
            <a:endParaRPr lang="es-CL" sz="1600" b="1" kern="0" dirty="0">
              <a:solidFill>
                <a:schemeClr val="bg1"/>
              </a:solidFill>
            </a:endParaRPr>
          </a:p>
          <a:p>
            <a:pPr marL="173193" indent="-173193" defTabSz="554218">
              <a:buFont typeface="Wingdings" panose="05000000000000000000" pitchFamily="2" charset="2"/>
              <a:buChar char="ü"/>
              <a:defRPr/>
            </a:pPr>
            <a:r>
              <a:rPr lang="es-CL" sz="1600" b="1" kern="0" dirty="0">
                <a:solidFill>
                  <a:schemeClr val="bg1"/>
                </a:solidFill>
              </a:rPr>
              <a:t>Integradas por 24 instituciones públicas</a:t>
            </a:r>
          </a:p>
          <a:p>
            <a:pPr marL="173193" indent="-173193" defTabSz="554218">
              <a:buFont typeface="Wingdings" panose="05000000000000000000" pitchFamily="2" charset="2"/>
              <a:buChar char="ü"/>
              <a:defRPr/>
            </a:pPr>
            <a:endParaRPr lang="es-CL" sz="1600" b="1" kern="0" dirty="0">
              <a:solidFill>
                <a:schemeClr val="bg1"/>
              </a:solidFill>
            </a:endParaRPr>
          </a:p>
          <a:p>
            <a:pPr marL="173193" indent="-173193" defTabSz="554218">
              <a:buFont typeface="Wingdings" panose="05000000000000000000" pitchFamily="2" charset="2"/>
              <a:buChar char="ü"/>
              <a:defRPr/>
            </a:pPr>
            <a:r>
              <a:rPr lang="es-CL" sz="1600" b="1" kern="0" dirty="0">
                <a:solidFill>
                  <a:schemeClr val="bg1"/>
                </a:solidFill>
              </a:rPr>
              <a:t>Reuniones trimestrales</a:t>
            </a:r>
          </a:p>
          <a:p>
            <a:pPr defTabSz="554218">
              <a:defRPr/>
            </a:pPr>
            <a:endParaRPr lang="es-CL" sz="1600" b="1" kern="0" dirty="0">
              <a:solidFill>
                <a:schemeClr val="bg1"/>
              </a:solidFill>
            </a:endParaRPr>
          </a:p>
        </p:txBody>
      </p:sp>
      <p:graphicFrame>
        <p:nvGraphicFramePr>
          <p:cNvPr id="12" name="Tabla 11">
            <a:extLst>
              <a:ext uri="{FF2B5EF4-FFF2-40B4-BE49-F238E27FC236}">
                <a16:creationId xmlns:a16="http://schemas.microsoft.com/office/drawing/2014/main" id="{EC7DBC3B-8530-350C-B8D4-152D231F47AC}"/>
              </a:ext>
            </a:extLst>
          </p:cNvPr>
          <p:cNvGraphicFramePr>
            <a:graphicFrameLocks noGrp="1"/>
          </p:cNvGraphicFramePr>
          <p:nvPr/>
        </p:nvGraphicFramePr>
        <p:xfrm>
          <a:off x="514525" y="1133070"/>
          <a:ext cx="7394493" cy="4485120"/>
        </p:xfrm>
        <a:graphic>
          <a:graphicData uri="http://schemas.openxmlformats.org/drawingml/2006/table">
            <a:tbl>
              <a:tblPr>
                <a:tableStyleId>{5C22544A-7EE6-4342-B048-85BDC9FD1C3A}</a:tableStyleId>
              </a:tblPr>
              <a:tblGrid>
                <a:gridCol w="7394493">
                  <a:extLst>
                    <a:ext uri="{9D8B030D-6E8A-4147-A177-3AD203B41FA5}">
                      <a16:colId xmlns:a16="http://schemas.microsoft.com/office/drawing/2014/main" val="1639007320"/>
                    </a:ext>
                  </a:extLst>
                </a:gridCol>
              </a:tblGrid>
              <a:tr h="186880">
                <a:tc>
                  <a:txBody>
                    <a:bodyPr/>
                    <a:lstStyle/>
                    <a:p>
                      <a:pPr algn="just" fontAlgn="ctr"/>
                      <a:r>
                        <a:rPr lang="es-ES" sz="1200" u="none" strike="noStrike">
                          <a:effectLst/>
                          <a:highlight>
                            <a:srgbClr val="D9E2F3"/>
                          </a:highlight>
                        </a:rPr>
                        <a:t>  1. La Secretaría Regional Ministerial de Desarrollo Social y Familia</a:t>
                      </a:r>
                      <a:endParaRPr lang="es-ES" sz="1200" b="0" i="0" u="none" strike="noStrike">
                        <a:solidFill>
                          <a:srgbClr val="000000"/>
                        </a:solidFill>
                        <a:effectLst/>
                        <a:highlight>
                          <a:srgbClr val="D9E2F3"/>
                        </a:highlight>
                        <a:latin typeface="Calibri Light" panose="020F0302020204030204" pitchFamily="34" charset="0"/>
                      </a:endParaRPr>
                    </a:p>
                  </a:txBody>
                  <a:tcPr marL="2153" marR="2153" marT="2153" marB="0" anchor="ctr"/>
                </a:tc>
                <a:extLst>
                  <a:ext uri="{0D108BD9-81ED-4DB2-BD59-A6C34878D82A}">
                    <a16:rowId xmlns:a16="http://schemas.microsoft.com/office/drawing/2014/main" val="2823485049"/>
                  </a:ext>
                </a:extLst>
              </a:tr>
              <a:tr h="186880">
                <a:tc>
                  <a:txBody>
                    <a:bodyPr/>
                    <a:lstStyle/>
                    <a:p>
                      <a:pPr algn="just" fontAlgn="ctr"/>
                      <a:r>
                        <a:rPr lang="es-ES" sz="1200" u="none" strike="noStrike">
                          <a:effectLst/>
                        </a:rPr>
                        <a:t>    2. La Secretaría Regional Ministerial de Justicia y Derechos Humanos</a:t>
                      </a:r>
                      <a:endParaRPr lang="es-ES" sz="1200" b="0" i="0" u="none" strike="noStrike">
                        <a:solidFill>
                          <a:srgbClr val="000000"/>
                        </a:solidFill>
                        <a:effectLst/>
                        <a:latin typeface="Calibri Light" panose="020F0302020204030204" pitchFamily="34" charset="0"/>
                      </a:endParaRPr>
                    </a:p>
                  </a:txBody>
                  <a:tcPr marL="2153" marR="2153" marT="2153" marB="0" anchor="ctr"/>
                </a:tc>
                <a:extLst>
                  <a:ext uri="{0D108BD9-81ED-4DB2-BD59-A6C34878D82A}">
                    <a16:rowId xmlns:a16="http://schemas.microsoft.com/office/drawing/2014/main" val="1967612107"/>
                  </a:ext>
                </a:extLst>
              </a:tr>
              <a:tr h="186880">
                <a:tc>
                  <a:txBody>
                    <a:bodyPr/>
                    <a:lstStyle/>
                    <a:p>
                      <a:pPr algn="just" fontAlgn="ctr"/>
                      <a:r>
                        <a:rPr lang="es-ES" sz="1200" u="none" strike="noStrike" dirty="0">
                          <a:effectLst/>
                          <a:highlight>
                            <a:srgbClr val="D9E2F3"/>
                          </a:highlight>
                        </a:rPr>
                        <a:t>    3. La Secretaría Regional Ministerial de Educación</a:t>
                      </a:r>
                      <a:endParaRPr lang="es-ES" sz="1200" b="0" i="0" u="none" strike="noStrike" dirty="0">
                        <a:solidFill>
                          <a:srgbClr val="000000"/>
                        </a:solidFill>
                        <a:effectLst/>
                        <a:highlight>
                          <a:srgbClr val="D9E2F3"/>
                        </a:highlight>
                        <a:latin typeface="Calibri Light" panose="020F0302020204030204" pitchFamily="34" charset="0"/>
                      </a:endParaRPr>
                    </a:p>
                  </a:txBody>
                  <a:tcPr marL="2153" marR="2153" marT="2153" marB="0" anchor="ctr"/>
                </a:tc>
                <a:extLst>
                  <a:ext uri="{0D108BD9-81ED-4DB2-BD59-A6C34878D82A}">
                    <a16:rowId xmlns:a16="http://schemas.microsoft.com/office/drawing/2014/main" val="1453188584"/>
                  </a:ext>
                </a:extLst>
              </a:tr>
              <a:tr h="186880">
                <a:tc>
                  <a:txBody>
                    <a:bodyPr/>
                    <a:lstStyle/>
                    <a:p>
                      <a:pPr algn="just" fontAlgn="ctr"/>
                      <a:r>
                        <a:rPr lang="es-ES" sz="1200" u="none" strike="noStrike">
                          <a:effectLst/>
                        </a:rPr>
                        <a:t>    4. La Secretaría Regional Ministerial de Salud</a:t>
                      </a:r>
                      <a:endParaRPr lang="es-ES" sz="1200" b="0" i="0" u="none" strike="noStrike">
                        <a:solidFill>
                          <a:srgbClr val="000000"/>
                        </a:solidFill>
                        <a:effectLst/>
                        <a:latin typeface="Calibri Light" panose="020F0302020204030204" pitchFamily="34" charset="0"/>
                      </a:endParaRPr>
                    </a:p>
                  </a:txBody>
                  <a:tcPr marL="2153" marR="2153" marT="2153" marB="0" anchor="ctr"/>
                </a:tc>
                <a:extLst>
                  <a:ext uri="{0D108BD9-81ED-4DB2-BD59-A6C34878D82A}">
                    <a16:rowId xmlns:a16="http://schemas.microsoft.com/office/drawing/2014/main" val="1350995666"/>
                  </a:ext>
                </a:extLst>
              </a:tr>
              <a:tr h="186880">
                <a:tc>
                  <a:txBody>
                    <a:bodyPr/>
                    <a:lstStyle/>
                    <a:p>
                      <a:pPr algn="just" fontAlgn="ctr"/>
                      <a:r>
                        <a:rPr lang="es-ES" sz="1200" u="none" strike="noStrike">
                          <a:effectLst/>
                          <a:highlight>
                            <a:srgbClr val="D9E2F3"/>
                          </a:highlight>
                        </a:rPr>
                        <a:t>    5. La Dirección Regional del Servicio Nacional de Protección Especializada a la Niñez y Adolescencia,</a:t>
                      </a:r>
                      <a:endParaRPr lang="es-ES" sz="1200" b="0" i="0" u="none" strike="noStrike">
                        <a:solidFill>
                          <a:srgbClr val="000000"/>
                        </a:solidFill>
                        <a:effectLst/>
                        <a:highlight>
                          <a:srgbClr val="D9E2F3"/>
                        </a:highlight>
                        <a:latin typeface="Calibri Light" panose="020F0302020204030204" pitchFamily="34" charset="0"/>
                      </a:endParaRPr>
                    </a:p>
                  </a:txBody>
                  <a:tcPr marL="2153" marR="2153" marT="2153" marB="0" anchor="ctr"/>
                </a:tc>
                <a:extLst>
                  <a:ext uri="{0D108BD9-81ED-4DB2-BD59-A6C34878D82A}">
                    <a16:rowId xmlns:a16="http://schemas.microsoft.com/office/drawing/2014/main" val="2411270810"/>
                  </a:ext>
                </a:extLst>
              </a:tr>
              <a:tr h="186880">
                <a:tc>
                  <a:txBody>
                    <a:bodyPr/>
                    <a:lstStyle/>
                    <a:p>
                      <a:pPr algn="just" fontAlgn="ctr"/>
                      <a:r>
                        <a:rPr lang="es-ES" sz="1200" u="none" strike="noStrike">
                          <a:effectLst/>
                        </a:rPr>
                        <a:t>    6. La Dirección Regional del Servicio Nacional de Reinserción Social Juvenil</a:t>
                      </a:r>
                      <a:endParaRPr lang="es-ES" sz="1200" b="0" i="0" u="none" strike="noStrike">
                        <a:solidFill>
                          <a:srgbClr val="000000"/>
                        </a:solidFill>
                        <a:effectLst/>
                        <a:latin typeface="Calibri Light" panose="020F0302020204030204" pitchFamily="34" charset="0"/>
                      </a:endParaRPr>
                    </a:p>
                  </a:txBody>
                  <a:tcPr marL="2153" marR="2153" marT="2153" marB="0" anchor="ctr"/>
                </a:tc>
                <a:extLst>
                  <a:ext uri="{0D108BD9-81ED-4DB2-BD59-A6C34878D82A}">
                    <a16:rowId xmlns:a16="http://schemas.microsoft.com/office/drawing/2014/main" val="4196708232"/>
                  </a:ext>
                </a:extLst>
              </a:tr>
              <a:tr h="186880">
                <a:tc>
                  <a:txBody>
                    <a:bodyPr/>
                    <a:lstStyle/>
                    <a:p>
                      <a:pPr algn="just" fontAlgn="ctr"/>
                      <a:r>
                        <a:rPr lang="es-ES" sz="1200" u="none" strike="noStrike">
                          <a:effectLst/>
                          <a:highlight>
                            <a:srgbClr val="D9E2F3"/>
                          </a:highlight>
                        </a:rPr>
                        <a:t>    7. Dos representantes del Gobierno Regional, designados directamente por el o la gobernadora regional.</a:t>
                      </a:r>
                      <a:endParaRPr lang="es-ES" sz="1200" b="0" i="0" u="none" strike="noStrike">
                        <a:solidFill>
                          <a:srgbClr val="000000"/>
                        </a:solidFill>
                        <a:effectLst/>
                        <a:highlight>
                          <a:srgbClr val="D9E2F3"/>
                        </a:highlight>
                        <a:latin typeface="Calibri Light" panose="020F0302020204030204" pitchFamily="34" charset="0"/>
                      </a:endParaRPr>
                    </a:p>
                  </a:txBody>
                  <a:tcPr marL="2153" marR="2153" marT="2153" marB="0" anchor="ctr"/>
                </a:tc>
                <a:extLst>
                  <a:ext uri="{0D108BD9-81ED-4DB2-BD59-A6C34878D82A}">
                    <a16:rowId xmlns:a16="http://schemas.microsoft.com/office/drawing/2014/main" val="3252936214"/>
                  </a:ext>
                </a:extLst>
              </a:tr>
              <a:tr h="186880">
                <a:tc>
                  <a:txBody>
                    <a:bodyPr/>
                    <a:lstStyle/>
                    <a:p>
                      <a:pPr algn="just" fontAlgn="ctr"/>
                      <a:r>
                        <a:rPr lang="es-ES" sz="1200" u="none" strike="noStrike">
                          <a:effectLst/>
                        </a:rPr>
                        <a:t>    8. La Secretaría Regional Ministerial de Gobierno,</a:t>
                      </a:r>
                      <a:endParaRPr lang="es-ES" sz="1200" b="0" i="0" u="none" strike="noStrike">
                        <a:solidFill>
                          <a:srgbClr val="000000"/>
                        </a:solidFill>
                        <a:effectLst/>
                        <a:latin typeface="Calibri Light" panose="020F0302020204030204" pitchFamily="34" charset="0"/>
                      </a:endParaRPr>
                    </a:p>
                  </a:txBody>
                  <a:tcPr marL="2153" marR="2153" marT="2153" marB="0" anchor="ctr"/>
                </a:tc>
                <a:extLst>
                  <a:ext uri="{0D108BD9-81ED-4DB2-BD59-A6C34878D82A}">
                    <a16:rowId xmlns:a16="http://schemas.microsoft.com/office/drawing/2014/main" val="4186954737"/>
                  </a:ext>
                </a:extLst>
              </a:tr>
              <a:tr h="186880">
                <a:tc>
                  <a:txBody>
                    <a:bodyPr/>
                    <a:lstStyle/>
                    <a:p>
                      <a:pPr algn="just" fontAlgn="ctr"/>
                      <a:r>
                        <a:rPr lang="es-ES" sz="1200" u="none" strike="noStrike" dirty="0">
                          <a:effectLst/>
                          <a:highlight>
                            <a:srgbClr val="D9E2F3"/>
                          </a:highlight>
                        </a:rPr>
                        <a:t>    9. La Secretaría Regional Ministerial de Vivienda y Urbanismo</a:t>
                      </a:r>
                      <a:endParaRPr lang="es-ES" sz="1200" b="0" i="0" u="none" strike="noStrike" dirty="0">
                        <a:solidFill>
                          <a:srgbClr val="000000"/>
                        </a:solidFill>
                        <a:effectLst/>
                        <a:highlight>
                          <a:srgbClr val="D9E2F3"/>
                        </a:highlight>
                        <a:latin typeface="Calibri Light" panose="020F0302020204030204" pitchFamily="34" charset="0"/>
                      </a:endParaRPr>
                    </a:p>
                  </a:txBody>
                  <a:tcPr marL="2153" marR="2153" marT="2153" marB="0" anchor="ctr"/>
                </a:tc>
                <a:extLst>
                  <a:ext uri="{0D108BD9-81ED-4DB2-BD59-A6C34878D82A}">
                    <a16:rowId xmlns:a16="http://schemas.microsoft.com/office/drawing/2014/main" val="2455606322"/>
                  </a:ext>
                </a:extLst>
              </a:tr>
              <a:tr h="186880">
                <a:tc>
                  <a:txBody>
                    <a:bodyPr/>
                    <a:lstStyle/>
                    <a:p>
                      <a:pPr algn="just" fontAlgn="ctr"/>
                      <a:r>
                        <a:rPr lang="es-ES" sz="1200" u="none" strike="noStrike" dirty="0">
                          <a:effectLst/>
                        </a:rPr>
                        <a:t>    10. La Secretaría Regional Ministerial del Deporte</a:t>
                      </a:r>
                      <a:endParaRPr lang="es-ES" sz="1200" b="0" i="0" u="none" strike="noStrike" dirty="0">
                        <a:solidFill>
                          <a:srgbClr val="000000"/>
                        </a:solidFill>
                        <a:effectLst/>
                        <a:latin typeface="Calibri Light" panose="020F0302020204030204" pitchFamily="34" charset="0"/>
                      </a:endParaRPr>
                    </a:p>
                  </a:txBody>
                  <a:tcPr marL="2153" marR="2153" marT="2153" marB="0" anchor="ctr"/>
                </a:tc>
                <a:extLst>
                  <a:ext uri="{0D108BD9-81ED-4DB2-BD59-A6C34878D82A}">
                    <a16:rowId xmlns:a16="http://schemas.microsoft.com/office/drawing/2014/main" val="1122509026"/>
                  </a:ext>
                </a:extLst>
              </a:tr>
              <a:tr h="186880">
                <a:tc>
                  <a:txBody>
                    <a:bodyPr/>
                    <a:lstStyle/>
                    <a:p>
                      <a:pPr algn="just" fontAlgn="ctr"/>
                      <a:r>
                        <a:rPr lang="es-ES" sz="1200" u="none" strike="noStrike" dirty="0">
                          <a:effectLst/>
                          <a:highlight>
                            <a:srgbClr val="D9E2F3"/>
                          </a:highlight>
                        </a:rPr>
                        <a:t>    11. La Secretaría Regional Ministerial de las Culturas, las Artes y el Patrimonio,</a:t>
                      </a:r>
                      <a:endParaRPr lang="es-ES" sz="1200" b="0" i="0" u="none" strike="noStrike" dirty="0">
                        <a:solidFill>
                          <a:srgbClr val="000000"/>
                        </a:solidFill>
                        <a:effectLst/>
                        <a:highlight>
                          <a:srgbClr val="D9E2F3"/>
                        </a:highlight>
                        <a:latin typeface="Calibri Light" panose="020F0302020204030204" pitchFamily="34" charset="0"/>
                      </a:endParaRPr>
                    </a:p>
                  </a:txBody>
                  <a:tcPr marL="2153" marR="2153" marT="2153" marB="0" anchor="ctr"/>
                </a:tc>
                <a:extLst>
                  <a:ext uri="{0D108BD9-81ED-4DB2-BD59-A6C34878D82A}">
                    <a16:rowId xmlns:a16="http://schemas.microsoft.com/office/drawing/2014/main" val="512965875"/>
                  </a:ext>
                </a:extLst>
              </a:tr>
              <a:tr h="186880">
                <a:tc>
                  <a:txBody>
                    <a:bodyPr/>
                    <a:lstStyle/>
                    <a:p>
                      <a:pPr algn="just" fontAlgn="ctr"/>
                      <a:r>
                        <a:rPr lang="es-ES" sz="1200" u="none" strike="noStrike" dirty="0">
                          <a:effectLst/>
                        </a:rPr>
                        <a:t>    12. La Secretaría Regional Ministerial del Medio Ambiente</a:t>
                      </a:r>
                      <a:endParaRPr lang="es-ES" sz="1200" b="0" i="0" u="none" strike="noStrike" dirty="0">
                        <a:solidFill>
                          <a:srgbClr val="000000"/>
                        </a:solidFill>
                        <a:effectLst/>
                        <a:latin typeface="Calibri Light" panose="020F0302020204030204" pitchFamily="34" charset="0"/>
                      </a:endParaRPr>
                    </a:p>
                  </a:txBody>
                  <a:tcPr marL="2153" marR="2153" marT="2153" marB="0" anchor="ctr"/>
                </a:tc>
                <a:extLst>
                  <a:ext uri="{0D108BD9-81ED-4DB2-BD59-A6C34878D82A}">
                    <a16:rowId xmlns:a16="http://schemas.microsoft.com/office/drawing/2014/main" val="3050236144"/>
                  </a:ext>
                </a:extLst>
              </a:tr>
              <a:tr h="186880">
                <a:tc>
                  <a:txBody>
                    <a:bodyPr/>
                    <a:lstStyle/>
                    <a:p>
                      <a:pPr algn="just" fontAlgn="ctr"/>
                      <a:r>
                        <a:rPr lang="es-ES" sz="1200" u="none" strike="noStrike" dirty="0">
                          <a:effectLst/>
                          <a:highlight>
                            <a:srgbClr val="D9E2F3"/>
                          </a:highlight>
                        </a:rPr>
                        <a:t>    13. La Dirección Regional del Servicio Nacional de la Discapacidad,</a:t>
                      </a:r>
                      <a:endParaRPr lang="es-ES" sz="1200" b="0" i="0" u="none" strike="noStrike" dirty="0">
                        <a:solidFill>
                          <a:srgbClr val="000000"/>
                        </a:solidFill>
                        <a:effectLst/>
                        <a:highlight>
                          <a:srgbClr val="D9E2F3"/>
                        </a:highlight>
                        <a:latin typeface="Calibri Light" panose="020F0302020204030204" pitchFamily="34" charset="0"/>
                      </a:endParaRPr>
                    </a:p>
                  </a:txBody>
                  <a:tcPr marL="2153" marR="2153" marT="2153" marB="0" anchor="ctr"/>
                </a:tc>
                <a:extLst>
                  <a:ext uri="{0D108BD9-81ED-4DB2-BD59-A6C34878D82A}">
                    <a16:rowId xmlns:a16="http://schemas.microsoft.com/office/drawing/2014/main" val="951507009"/>
                  </a:ext>
                </a:extLst>
              </a:tr>
              <a:tr h="186880">
                <a:tc>
                  <a:txBody>
                    <a:bodyPr/>
                    <a:lstStyle/>
                    <a:p>
                      <a:pPr algn="just" fontAlgn="ctr"/>
                      <a:r>
                        <a:rPr lang="es-ES" sz="1200" u="none" strike="noStrike">
                          <a:effectLst/>
                        </a:rPr>
                        <a:t>    14. La Dirección Regional de la Junta Nacional de Jardines infantiles</a:t>
                      </a:r>
                      <a:endParaRPr lang="es-ES" sz="1200" b="0" i="0" u="none" strike="noStrike">
                        <a:solidFill>
                          <a:srgbClr val="000000"/>
                        </a:solidFill>
                        <a:effectLst/>
                        <a:latin typeface="Calibri Light" panose="020F0302020204030204" pitchFamily="34" charset="0"/>
                      </a:endParaRPr>
                    </a:p>
                  </a:txBody>
                  <a:tcPr marL="2153" marR="2153" marT="2153" marB="0" anchor="ctr"/>
                </a:tc>
                <a:extLst>
                  <a:ext uri="{0D108BD9-81ED-4DB2-BD59-A6C34878D82A}">
                    <a16:rowId xmlns:a16="http://schemas.microsoft.com/office/drawing/2014/main" val="3077565906"/>
                  </a:ext>
                </a:extLst>
              </a:tr>
              <a:tr h="186880">
                <a:tc>
                  <a:txBody>
                    <a:bodyPr/>
                    <a:lstStyle/>
                    <a:p>
                      <a:pPr algn="just" fontAlgn="ctr"/>
                      <a:r>
                        <a:rPr lang="es-ES" sz="1200" u="none" strike="noStrike" dirty="0">
                          <a:effectLst/>
                          <a:highlight>
                            <a:srgbClr val="D9E2F3"/>
                          </a:highlight>
                        </a:rPr>
                        <a:t>    15. La Dirección Regional de la Fundación Integra</a:t>
                      </a:r>
                      <a:endParaRPr lang="es-ES" sz="1200" b="0" i="0" u="none" strike="noStrike" dirty="0">
                        <a:solidFill>
                          <a:srgbClr val="000000"/>
                        </a:solidFill>
                        <a:effectLst/>
                        <a:highlight>
                          <a:srgbClr val="D9E2F3"/>
                        </a:highlight>
                        <a:latin typeface="Calibri Light" panose="020F0302020204030204" pitchFamily="34" charset="0"/>
                      </a:endParaRPr>
                    </a:p>
                  </a:txBody>
                  <a:tcPr marL="2153" marR="2153" marT="2153" marB="0" anchor="ctr"/>
                </a:tc>
                <a:extLst>
                  <a:ext uri="{0D108BD9-81ED-4DB2-BD59-A6C34878D82A}">
                    <a16:rowId xmlns:a16="http://schemas.microsoft.com/office/drawing/2014/main" val="1432403755"/>
                  </a:ext>
                </a:extLst>
              </a:tr>
              <a:tr h="186880">
                <a:tc>
                  <a:txBody>
                    <a:bodyPr/>
                    <a:lstStyle/>
                    <a:p>
                      <a:pPr algn="just" fontAlgn="ctr"/>
                      <a:r>
                        <a:rPr lang="es-ES" sz="1200" u="none" strike="noStrike">
                          <a:effectLst/>
                        </a:rPr>
                        <a:t>    16. La Dirección Regional de la Junta Nacional de Auxilio Escolar y Becas,</a:t>
                      </a:r>
                      <a:endParaRPr lang="es-ES" sz="1200" b="0" i="0" u="none" strike="noStrike">
                        <a:solidFill>
                          <a:srgbClr val="000000"/>
                        </a:solidFill>
                        <a:effectLst/>
                        <a:latin typeface="Calibri Light" panose="020F0302020204030204" pitchFamily="34" charset="0"/>
                      </a:endParaRPr>
                    </a:p>
                  </a:txBody>
                  <a:tcPr marL="2153" marR="2153" marT="2153" marB="0" anchor="ctr"/>
                </a:tc>
                <a:extLst>
                  <a:ext uri="{0D108BD9-81ED-4DB2-BD59-A6C34878D82A}">
                    <a16:rowId xmlns:a16="http://schemas.microsoft.com/office/drawing/2014/main" val="3468918410"/>
                  </a:ext>
                </a:extLst>
              </a:tr>
              <a:tr h="186880">
                <a:tc>
                  <a:txBody>
                    <a:bodyPr/>
                    <a:lstStyle/>
                    <a:p>
                      <a:pPr algn="just" fontAlgn="ctr"/>
                      <a:r>
                        <a:rPr lang="es-ES" sz="1200" u="none" strike="noStrike">
                          <a:effectLst/>
                          <a:highlight>
                            <a:srgbClr val="D9E2F3"/>
                          </a:highlight>
                        </a:rPr>
                        <a:t>    17. La Dirección Regional del Servicio Nacional para la Prevención y Rehabilitación del Consumo de Drogas y Alcohol</a:t>
                      </a:r>
                      <a:endParaRPr lang="es-ES" sz="1200" b="0" i="0" u="none" strike="noStrike">
                        <a:solidFill>
                          <a:srgbClr val="000000"/>
                        </a:solidFill>
                        <a:effectLst/>
                        <a:highlight>
                          <a:srgbClr val="D9E2F3"/>
                        </a:highlight>
                        <a:latin typeface="Calibri Light" panose="020F0302020204030204" pitchFamily="34" charset="0"/>
                      </a:endParaRPr>
                    </a:p>
                  </a:txBody>
                  <a:tcPr marL="2153" marR="2153" marT="2153" marB="0" anchor="ctr"/>
                </a:tc>
                <a:extLst>
                  <a:ext uri="{0D108BD9-81ED-4DB2-BD59-A6C34878D82A}">
                    <a16:rowId xmlns:a16="http://schemas.microsoft.com/office/drawing/2014/main" val="1062857171"/>
                  </a:ext>
                </a:extLst>
              </a:tr>
              <a:tr h="186880">
                <a:tc>
                  <a:txBody>
                    <a:bodyPr/>
                    <a:lstStyle/>
                    <a:p>
                      <a:pPr algn="just" fontAlgn="ctr"/>
                      <a:r>
                        <a:rPr lang="es-ES" sz="1200" u="none" strike="noStrike">
                          <a:effectLst/>
                        </a:rPr>
                        <a:t>    18. La Dirección Regional del Servicio Nacional de la Mujer y la Equidad de Género</a:t>
                      </a:r>
                      <a:endParaRPr lang="es-ES" sz="1200" b="0" i="0" u="none" strike="noStrike">
                        <a:solidFill>
                          <a:srgbClr val="000000"/>
                        </a:solidFill>
                        <a:effectLst/>
                        <a:latin typeface="Calibri Light" panose="020F0302020204030204" pitchFamily="34" charset="0"/>
                      </a:endParaRPr>
                    </a:p>
                  </a:txBody>
                  <a:tcPr marL="2153" marR="2153" marT="2153" marB="0" anchor="ctr"/>
                </a:tc>
                <a:extLst>
                  <a:ext uri="{0D108BD9-81ED-4DB2-BD59-A6C34878D82A}">
                    <a16:rowId xmlns:a16="http://schemas.microsoft.com/office/drawing/2014/main" val="2815701865"/>
                  </a:ext>
                </a:extLst>
              </a:tr>
              <a:tr h="186880">
                <a:tc>
                  <a:txBody>
                    <a:bodyPr/>
                    <a:lstStyle/>
                    <a:p>
                      <a:pPr algn="just" fontAlgn="ctr"/>
                      <a:r>
                        <a:rPr lang="es-ES" sz="1200" u="none" strike="noStrike">
                          <a:effectLst/>
                          <a:highlight>
                            <a:srgbClr val="D9E2F3"/>
                          </a:highlight>
                        </a:rPr>
                        <a:t>    19. La Dirección Regional del Instituto Nacional de la Juventud</a:t>
                      </a:r>
                      <a:endParaRPr lang="es-ES" sz="1200" b="0" i="0" u="none" strike="noStrike">
                        <a:solidFill>
                          <a:srgbClr val="000000"/>
                        </a:solidFill>
                        <a:effectLst/>
                        <a:highlight>
                          <a:srgbClr val="D9E2F3"/>
                        </a:highlight>
                        <a:latin typeface="Calibri Light" panose="020F0302020204030204" pitchFamily="34" charset="0"/>
                      </a:endParaRPr>
                    </a:p>
                  </a:txBody>
                  <a:tcPr marL="2153" marR="2153" marT="2153" marB="0" anchor="ctr"/>
                </a:tc>
                <a:extLst>
                  <a:ext uri="{0D108BD9-81ED-4DB2-BD59-A6C34878D82A}">
                    <a16:rowId xmlns:a16="http://schemas.microsoft.com/office/drawing/2014/main" val="2057944880"/>
                  </a:ext>
                </a:extLst>
              </a:tr>
              <a:tr h="186880">
                <a:tc>
                  <a:txBody>
                    <a:bodyPr/>
                    <a:lstStyle/>
                    <a:p>
                      <a:pPr algn="just" fontAlgn="ctr"/>
                      <a:r>
                        <a:rPr lang="es-ES" sz="1200" u="none" strike="noStrike">
                          <a:effectLst/>
                        </a:rPr>
                        <a:t>    20. La Dirección Regional del Servicio Nacional de Migraciones</a:t>
                      </a:r>
                      <a:endParaRPr lang="es-ES" sz="1200" b="0" i="0" u="none" strike="noStrike">
                        <a:solidFill>
                          <a:srgbClr val="000000"/>
                        </a:solidFill>
                        <a:effectLst/>
                        <a:latin typeface="Calibri Light" panose="020F0302020204030204" pitchFamily="34" charset="0"/>
                      </a:endParaRPr>
                    </a:p>
                  </a:txBody>
                  <a:tcPr marL="2153" marR="2153" marT="2153" marB="0" anchor="ctr"/>
                </a:tc>
                <a:extLst>
                  <a:ext uri="{0D108BD9-81ED-4DB2-BD59-A6C34878D82A}">
                    <a16:rowId xmlns:a16="http://schemas.microsoft.com/office/drawing/2014/main" val="3008235892"/>
                  </a:ext>
                </a:extLst>
              </a:tr>
              <a:tr h="186880">
                <a:tc>
                  <a:txBody>
                    <a:bodyPr/>
                    <a:lstStyle/>
                    <a:p>
                      <a:pPr algn="just" fontAlgn="ctr"/>
                      <a:r>
                        <a:rPr lang="es-ES" sz="1200" u="none" strike="noStrike">
                          <a:effectLst/>
                          <a:highlight>
                            <a:srgbClr val="D9E2F3"/>
                          </a:highlight>
                        </a:rPr>
                        <a:t>    21. La Dirección Regional del Servicio Nacional de Capacitación y Empleo,</a:t>
                      </a:r>
                      <a:endParaRPr lang="es-ES" sz="1200" b="0" i="0" u="none" strike="noStrike">
                        <a:solidFill>
                          <a:srgbClr val="000000"/>
                        </a:solidFill>
                        <a:effectLst/>
                        <a:highlight>
                          <a:srgbClr val="D9E2F3"/>
                        </a:highlight>
                        <a:latin typeface="Calibri Light" panose="020F0302020204030204" pitchFamily="34" charset="0"/>
                      </a:endParaRPr>
                    </a:p>
                  </a:txBody>
                  <a:tcPr marL="2153" marR="2153" marT="2153" marB="0" anchor="ctr"/>
                </a:tc>
                <a:extLst>
                  <a:ext uri="{0D108BD9-81ED-4DB2-BD59-A6C34878D82A}">
                    <a16:rowId xmlns:a16="http://schemas.microsoft.com/office/drawing/2014/main" val="1673434943"/>
                  </a:ext>
                </a:extLst>
              </a:tr>
              <a:tr h="186880">
                <a:tc>
                  <a:txBody>
                    <a:bodyPr/>
                    <a:lstStyle/>
                    <a:p>
                      <a:pPr algn="just" fontAlgn="ctr"/>
                      <a:r>
                        <a:rPr lang="es-ES" sz="1200" u="none" strike="noStrike">
                          <a:effectLst/>
                        </a:rPr>
                        <a:t>    22. La Dirección Regional del Servicio Nacional de Turismo, </a:t>
                      </a:r>
                      <a:endParaRPr lang="es-ES" sz="1200" b="0" i="0" u="none" strike="noStrike">
                        <a:solidFill>
                          <a:srgbClr val="000000"/>
                        </a:solidFill>
                        <a:effectLst/>
                        <a:latin typeface="Calibri Light" panose="020F0302020204030204" pitchFamily="34" charset="0"/>
                      </a:endParaRPr>
                    </a:p>
                  </a:txBody>
                  <a:tcPr marL="2153" marR="2153" marT="2153" marB="0" anchor="ctr"/>
                </a:tc>
                <a:extLst>
                  <a:ext uri="{0D108BD9-81ED-4DB2-BD59-A6C34878D82A}">
                    <a16:rowId xmlns:a16="http://schemas.microsoft.com/office/drawing/2014/main" val="702808236"/>
                  </a:ext>
                </a:extLst>
              </a:tr>
              <a:tr h="186880">
                <a:tc>
                  <a:txBody>
                    <a:bodyPr/>
                    <a:lstStyle/>
                    <a:p>
                      <a:pPr algn="just" fontAlgn="ctr"/>
                      <a:r>
                        <a:rPr lang="es-ES" sz="1200" u="none" strike="noStrike">
                          <a:effectLst/>
                          <a:highlight>
                            <a:srgbClr val="D9E2F3"/>
                          </a:highlight>
                        </a:rPr>
                        <a:t>    23. El o la secretario/a o asesor/a ministerial regional de Hacienda,</a:t>
                      </a:r>
                      <a:endParaRPr lang="es-ES" sz="1200" b="0" i="0" u="none" strike="noStrike">
                        <a:solidFill>
                          <a:srgbClr val="000000"/>
                        </a:solidFill>
                        <a:effectLst/>
                        <a:highlight>
                          <a:srgbClr val="D9E2F3"/>
                        </a:highlight>
                        <a:latin typeface="Calibri Light" panose="020F0302020204030204" pitchFamily="34" charset="0"/>
                      </a:endParaRPr>
                    </a:p>
                  </a:txBody>
                  <a:tcPr marL="2153" marR="2153" marT="2153" marB="0" anchor="ctr"/>
                </a:tc>
                <a:extLst>
                  <a:ext uri="{0D108BD9-81ED-4DB2-BD59-A6C34878D82A}">
                    <a16:rowId xmlns:a16="http://schemas.microsoft.com/office/drawing/2014/main" val="4214295517"/>
                  </a:ext>
                </a:extLst>
              </a:tr>
              <a:tr h="186880">
                <a:tc>
                  <a:txBody>
                    <a:bodyPr/>
                    <a:lstStyle/>
                    <a:p>
                      <a:pPr algn="just" fontAlgn="ctr"/>
                      <a:r>
                        <a:rPr lang="es-ES" sz="1200" u="none" strike="noStrike" dirty="0">
                          <a:effectLst/>
                        </a:rPr>
                        <a:t>    24.  Corporación Nacional de Desarrollo Indígena.</a:t>
                      </a:r>
                      <a:endParaRPr lang="es-ES" sz="1200" b="0" i="0" u="none" strike="noStrike" dirty="0">
                        <a:solidFill>
                          <a:srgbClr val="000000"/>
                        </a:solidFill>
                        <a:effectLst/>
                        <a:latin typeface="Calibri Light" panose="020F0302020204030204" pitchFamily="34" charset="0"/>
                      </a:endParaRPr>
                    </a:p>
                  </a:txBody>
                  <a:tcPr marL="2153" marR="2153" marT="2153" marB="0" anchor="ctr"/>
                </a:tc>
                <a:extLst>
                  <a:ext uri="{0D108BD9-81ED-4DB2-BD59-A6C34878D82A}">
                    <a16:rowId xmlns:a16="http://schemas.microsoft.com/office/drawing/2014/main" val="2052426613"/>
                  </a:ext>
                </a:extLst>
              </a:tr>
            </a:tbl>
          </a:graphicData>
        </a:graphic>
      </p:graphicFrame>
    </p:spTree>
    <p:extLst>
      <p:ext uri="{BB962C8B-B14F-4D97-AF65-F5344CB8AC3E}">
        <p14:creationId xmlns:p14="http://schemas.microsoft.com/office/powerpoint/2010/main" val="1079964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D0A495DC-537B-9C74-6086-09BA7AF45372}"/>
              </a:ext>
            </a:extLst>
          </p:cNvPr>
          <p:cNvGraphicFramePr>
            <a:graphicFrameLocks/>
          </p:cNvGraphicFramePr>
          <p:nvPr/>
        </p:nvGraphicFramePr>
        <p:xfrm>
          <a:off x="-591251" y="1974028"/>
          <a:ext cx="4260365" cy="2961533"/>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a:extLst>
              <a:ext uri="{FF2B5EF4-FFF2-40B4-BE49-F238E27FC236}">
                <a16:creationId xmlns:a16="http://schemas.microsoft.com/office/drawing/2014/main" id="{B6403F39-3951-2E97-B650-794178C4672A}"/>
              </a:ext>
            </a:extLst>
          </p:cNvPr>
          <p:cNvSpPr txBox="1"/>
          <p:nvPr/>
        </p:nvSpPr>
        <p:spPr>
          <a:xfrm>
            <a:off x="3911888" y="6487898"/>
            <a:ext cx="4368223" cy="461665"/>
          </a:xfrm>
          <a:prstGeom prst="rect">
            <a:avLst/>
          </a:prstGeom>
          <a:noFill/>
        </p:spPr>
        <p:txBody>
          <a:bodyPr wrap="square" rtlCol="0">
            <a:spAutoFit/>
          </a:bodyPr>
          <a:lstStyle/>
          <a:p>
            <a:pPr algn="ctr"/>
            <a:r>
              <a:rPr lang="es-CL" sz="1200" dirty="0"/>
              <a:t>Fuente: SRDM 2022 – 2024</a:t>
            </a:r>
          </a:p>
          <a:p>
            <a:pPr algn="ctr"/>
            <a:endParaRPr lang="es-CL" sz="1200" dirty="0"/>
          </a:p>
        </p:txBody>
      </p:sp>
      <p:sp>
        <p:nvSpPr>
          <p:cNvPr id="8" name="Título 1">
            <a:extLst>
              <a:ext uri="{FF2B5EF4-FFF2-40B4-BE49-F238E27FC236}">
                <a16:creationId xmlns:a16="http://schemas.microsoft.com/office/drawing/2014/main" id="{6410B818-86D8-57CA-924C-A897DBE27CCA}"/>
              </a:ext>
            </a:extLst>
          </p:cNvPr>
          <p:cNvSpPr>
            <a:spLocks noGrp="1"/>
          </p:cNvSpPr>
          <p:nvPr>
            <p:ph type="title"/>
          </p:nvPr>
        </p:nvSpPr>
        <p:spPr>
          <a:xfrm>
            <a:off x="21328" y="163012"/>
            <a:ext cx="11940209" cy="595758"/>
          </a:xfrm>
        </p:spPr>
        <p:style>
          <a:lnRef idx="2">
            <a:schemeClr val="accent1"/>
          </a:lnRef>
          <a:fillRef idx="1">
            <a:schemeClr val="lt1"/>
          </a:fillRef>
          <a:effectRef idx="0">
            <a:schemeClr val="accent1"/>
          </a:effectRef>
          <a:fontRef idx="minor">
            <a:schemeClr val="dk1"/>
          </a:fontRef>
        </p:style>
        <p:txBody>
          <a:bodyPr>
            <a:noAutofit/>
          </a:bodyPr>
          <a:lstStyle/>
          <a:p>
            <a:r>
              <a:rPr lang="es-CL" sz="2400" dirty="0"/>
              <a:t>Enfoque de género: Análisis usuarios(as) por sexo 2022 - 2024</a:t>
            </a:r>
          </a:p>
        </p:txBody>
      </p:sp>
      <p:pic>
        <p:nvPicPr>
          <p:cNvPr id="2" name="Imagen 1" descr="Un dibujo con letras&#10;&#10;Descripción generada automáticamente con confianza media">
            <a:extLst>
              <a:ext uri="{FF2B5EF4-FFF2-40B4-BE49-F238E27FC236}">
                <a16:creationId xmlns:a16="http://schemas.microsoft.com/office/drawing/2014/main" id="{7588F3C7-FE25-2F6C-E5F6-D2D19E7EAB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00617"/>
            <a:ext cx="2676638" cy="774563"/>
          </a:xfrm>
          <a:prstGeom prst="rect">
            <a:avLst/>
          </a:prstGeom>
        </p:spPr>
      </p:pic>
      <p:graphicFrame>
        <p:nvGraphicFramePr>
          <p:cNvPr id="10" name="Gráfico 9">
            <a:extLst>
              <a:ext uri="{FF2B5EF4-FFF2-40B4-BE49-F238E27FC236}">
                <a16:creationId xmlns:a16="http://schemas.microsoft.com/office/drawing/2014/main" id="{6B3B825C-CB3C-1DEE-DB5E-826FB3B5CF7A}"/>
              </a:ext>
            </a:extLst>
          </p:cNvPr>
          <p:cNvGraphicFramePr>
            <a:graphicFrameLocks/>
          </p:cNvGraphicFramePr>
          <p:nvPr/>
        </p:nvGraphicFramePr>
        <p:xfrm>
          <a:off x="3399352" y="2187868"/>
          <a:ext cx="4545158" cy="2627834"/>
        </p:xfrm>
        <a:graphic>
          <a:graphicData uri="http://schemas.openxmlformats.org/drawingml/2006/chart">
            <c:chart xmlns:c="http://schemas.openxmlformats.org/drawingml/2006/chart" xmlns:r="http://schemas.openxmlformats.org/officeDocument/2006/relationships" r:id="rId4"/>
          </a:graphicData>
        </a:graphic>
      </p:graphicFrame>
      <p:sp>
        <p:nvSpPr>
          <p:cNvPr id="11" name="CuadroTexto 10">
            <a:extLst>
              <a:ext uri="{FF2B5EF4-FFF2-40B4-BE49-F238E27FC236}">
                <a16:creationId xmlns:a16="http://schemas.microsoft.com/office/drawing/2014/main" id="{8D6BC537-5533-2C76-B6E8-F18AF7097B47}"/>
              </a:ext>
            </a:extLst>
          </p:cNvPr>
          <p:cNvSpPr txBox="1"/>
          <p:nvPr/>
        </p:nvSpPr>
        <p:spPr>
          <a:xfrm>
            <a:off x="211884" y="1484837"/>
            <a:ext cx="225287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dirty="0"/>
              <a:t>2022</a:t>
            </a:r>
            <a:endParaRPr lang="es-CL" dirty="0"/>
          </a:p>
        </p:txBody>
      </p:sp>
      <p:sp>
        <p:nvSpPr>
          <p:cNvPr id="12" name="CuadroTexto 11">
            <a:extLst>
              <a:ext uri="{FF2B5EF4-FFF2-40B4-BE49-F238E27FC236}">
                <a16:creationId xmlns:a16="http://schemas.microsoft.com/office/drawing/2014/main" id="{C686C772-382C-12A7-2E4A-552B0DB30FEC}"/>
              </a:ext>
            </a:extLst>
          </p:cNvPr>
          <p:cNvSpPr txBox="1"/>
          <p:nvPr/>
        </p:nvSpPr>
        <p:spPr>
          <a:xfrm>
            <a:off x="4545496" y="1457197"/>
            <a:ext cx="225287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dirty="0"/>
              <a:t>2023</a:t>
            </a:r>
            <a:endParaRPr lang="es-CL" dirty="0"/>
          </a:p>
        </p:txBody>
      </p:sp>
      <p:sp>
        <p:nvSpPr>
          <p:cNvPr id="4" name="CuadroTexto 3">
            <a:extLst>
              <a:ext uri="{FF2B5EF4-FFF2-40B4-BE49-F238E27FC236}">
                <a16:creationId xmlns:a16="http://schemas.microsoft.com/office/drawing/2014/main" id="{67F4573D-A3BB-FC60-B43D-9CCC8E08CC8A}"/>
              </a:ext>
            </a:extLst>
          </p:cNvPr>
          <p:cNvSpPr txBox="1"/>
          <p:nvPr/>
        </p:nvSpPr>
        <p:spPr>
          <a:xfrm>
            <a:off x="8635423" y="1457197"/>
            <a:ext cx="225287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dirty="0"/>
              <a:t>2024</a:t>
            </a:r>
            <a:endParaRPr lang="es-CL" dirty="0"/>
          </a:p>
        </p:txBody>
      </p:sp>
      <p:pic>
        <p:nvPicPr>
          <p:cNvPr id="9" name="Imagen 8">
            <a:extLst>
              <a:ext uri="{FF2B5EF4-FFF2-40B4-BE49-F238E27FC236}">
                <a16:creationId xmlns:a16="http://schemas.microsoft.com/office/drawing/2014/main" id="{C498BCD0-5976-27F9-99A3-1FE6E69D3AAB}"/>
              </a:ext>
            </a:extLst>
          </p:cNvPr>
          <p:cNvPicPr>
            <a:picLocks noChangeAspect="1"/>
          </p:cNvPicPr>
          <p:nvPr/>
        </p:nvPicPr>
        <p:blipFill>
          <a:blip r:embed="rId5"/>
          <a:stretch>
            <a:fillRect/>
          </a:stretch>
        </p:blipFill>
        <p:spPr>
          <a:xfrm>
            <a:off x="2938025" y="1961289"/>
            <a:ext cx="1181296" cy="692484"/>
          </a:xfrm>
          <a:prstGeom prst="rect">
            <a:avLst/>
          </a:prstGeom>
        </p:spPr>
      </p:pic>
      <p:pic>
        <p:nvPicPr>
          <p:cNvPr id="14" name="Imagen 13">
            <a:extLst>
              <a:ext uri="{FF2B5EF4-FFF2-40B4-BE49-F238E27FC236}">
                <a16:creationId xmlns:a16="http://schemas.microsoft.com/office/drawing/2014/main" id="{A0F2A6C8-F3DD-6EF5-9161-092CCA07F66E}"/>
              </a:ext>
            </a:extLst>
          </p:cNvPr>
          <p:cNvPicPr>
            <a:picLocks noChangeAspect="1"/>
          </p:cNvPicPr>
          <p:nvPr/>
        </p:nvPicPr>
        <p:blipFill>
          <a:blip r:embed="rId6"/>
          <a:stretch>
            <a:fillRect/>
          </a:stretch>
        </p:blipFill>
        <p:spPr>
          <a:xfrm>
            <a:off x="8244591" y="2187868"/>
            <a:ext cx="3329678" cy="2627834"/>
          </a:xfrm>
          <a:prstGeom prst="rect">
            <a:avLst/>
          </a:prstGeom>
        </p:spPr>
      </p:pic>
      <p:sp>
        <p:nvSpPr>
          <p:cNvPr id="6" name="CuadroTexto 5">
            <a:extLst>
              <a:ext uri="{FF2B5EF4-FFF2-40B4-BE49-F238E27FC236}">
                <a16:creationId xmlns:a16="http://schemas.microsoft.com/office/drawing/2014/main" id="{C013B425-8DD8-59CC-EEA8-59297D580D6D}"/>
              </a:ext>
            </a:extLst>
          </p:cNvPr>
          <p:cNvSpPr txBox="1"/>
          <p:nvPr/>
        </p:nvSpPr>
        <p:spPr>
          <a:xfrm>
            <a:off x="2938025" y="4827380"/>
            <a:ext cx="8898748"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600" dirty="0"/>
              <a:t>- </a:t>
            </a:r>
            <a:r>
              <a:rPr lang="es-ES" sz="1600" b="1" dirty="0"/>
              <a:t>No</a:t>
            </a:r>
            <a:r>
              <a:rPr lang="es-ES" sz="1600" dirty="0"/>
              <a:t> existe evidencia actualizada que avale una mayor necesidad de atención en salud mental en niños que en niñas</a:t>
            </a:r>
          </a:p>
          <a:p>
            <a:r>
              <a:rPr lang="es-ES" sz="1600" dirty="0"/>
              <a:t>- </a:t>
            </a:r>
            <a:r>
              <a:rPr lang="es-ES" sz="1600" b="1" dirty="0"/>
              <a:t>Sí</a:t>
            </a:r>
            <a:r>
              <a:rPr lang="es-ES" sz="1600" dirty="0"/>
              <a:t> existe evidencia actualizada que alerta sobre sesgos de género que pueden afectar pesquisa y diagnóstico precoz (p. </a:t>
            </a:r>
            <a:r>
              <a:rPr lang="es-ES" sz="1600" dirty="0" err="1"/>
              <a:t>ej</a:t>
            </a:r>
            <a:r>
              <a:rPr lang="es-ES" sz="1600" dirty="0"/>
              <a:t>: niño que es muy disruptivo en sala de clases se deriva rápidamente v/s niña que no interrumpe en sala pero sufre de intensa ansiedad y suele ser pesquisada/derivada más tardíamente) </a:t>
            </a:r>
            <a:endParaRPr lang="es-CL" sz="1600" dirty="0"/>
          </a:p>
        </p:txBody>
      </p:sp>
    </p:spTree>
    <p:extLst>
      <p:ext uri="{BB962C8B-B14F-4D97-AF65-F5344CB8AC3E}">
        <p14:creationId xmlns:p14="http://schemas.microsoft.com/office/powerpoint/2010/main" val="507452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45EA8063-D49C-7B77-A7A9-D52DBD8B74BF}"/>
              </a:ext>
            </a:extLst>
          </p:cNvPr>
          <p:cNvGraphicFramePr>
            <a:graphicFrameLocks/>
          </p:cNvGraphicFramePr>
          <p:nvPr/>
        </p:nvGraphicFramePr>
        <p:xfrm>
          <a:off x="6467650" y="1726861"/>
          <a:ext cx="5162550" cy="3062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a 7">
            <a:extLst>
              <a:ext uri="{FF2B5EF4-FFF2-40B4-BE49-F238E27FC236}">
                <a16:creationId xmlns:a16="http://schemas.microsoft.com/office/drawing/2014/main" id="{6366E76A-5BF7-EE70-12AA-48281BCF34CB}"/>
              </a:ext>
            </a:extLst>
          </p:cNvPr>
          <p:cNvGraphicFramePr>
            <a:graphicFrameLocks noGrp="1"/>
          </p:cNvGraphicFramePr>
          <p:nvPr/>
        </p:nvGraphicFramePr>
        <p:xfrm>
          <a:off x="715119" y="1720601"/>
          <a:ext cx="4531999" cy="3016190"/>
        </p:xfrm>
        <a:graphic>
          <a:graphicData uri="http://schemas.openxmlformats.org/drawingml/2006/table">
            <a:tbl>
              <a:tblPr firstRow="1" bandRow="1">
                <a:noFill/>
                <a:tableStyleId>{9D7B26C5-4107-4FEC-AEDC-1716B250A1EF}</a:tableStyleId>
              </a:tblPr>
              <a:tblGrid>
                <a:gridCol w="2122776">
                  <a:extLst>
                    <a:ext uri="{9D8B030D-6E8A-4147-A177-3AD203B41FA5}">
                      <a16:colId xmlns:a16="http://schemas.microsoft.com/office/drawing/2014/main" val="3227876712"/>
                    </a:ext>
                  </a:extLst>
                </a:gridCol>
                <a:gridCol w="1192995">
                  <a:extLst>
                    <a:ext uri="{9D8B030D-6E8A-4147-A177-3AD203B41FA5}">
                      <a16:colId xmlns:a16="http://schemas.microsoft.com/office/drawing/2014/main" val="850819822"/>
                    </a:ext>
                  </a:extLst>
                </a:gridCol>
                <a:gridCol w="1216228">
                  <a:extLst>
                    <a:ext uri="{9D8B030D-6E8A-4147-A177-3AD203B41FA5}">
                      <a16:colId xmlns:a16="http://schemas.microsoft.com/office/drawing/2014/main" val="2251893538"/>
                    </a:ext>
                  </a:extLst>
                </a:gridCol>
              </a:tblGrid>
              <a:tr h="725167">
                <a:tc gridSpan="3">
                  <a:txBody>
                    <a:bodyPr/>
                    <a:lstStyle/>
                    <a:p>
                      <a:pPr algn="ctr" fontAlgn="ctr"/>
                      <a:r>
                        <a:rPr lang="es-CL" sz="1400" b="1" u="none" strike="noStrike" cap="none" spc="0" dirty="0">
                          <a:solidFill>
                            <a:srgbClr val="FFFFFF"/>
                          </a:solidFill>
                          <a:effectLst/>
                        </a:rPr>
                        <a:t>Derivación por Salud Mental según sexo desde HPV 2024 </a:t>
                      </a:r>
                      <a:r>
                        <a:rPr lang="es-CL" sz="1400" b="1" i="0" u="none" strike="noStrike" cap="none" spc="0" dirty="0">
                          <a:solidFill>
                            <a:srgbClr val="FFFFFF"/>
                          </a:solidFill>
                          <a:effectLst/>
                          <a:latin typeface="Aptos Narrow" panose="020B0004020202020204" pitchFamily="34" charset="0"/>
                        </a:rPr>
                        <a:t>(Nacional)</a:t>
                      </a:r>
                    </a:p>
                  </a:txBody>
                  <a:tcPr marL="289338" marR="173603" marT="173603" marB="173603" anchor="ctr">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round/>
                      <a:headEnd type="none" w="med" len="med"/>
                      <a:tailEnd type="none" w="med" len="med"/>
                    </a:lnB>
                    <a:solidFill>
                      <a:srgbClr val="636B68">
                        <a:alpha val="69804"/>
                      </a:srgbClr>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3283579438"/>
                  </a:ext>
                </a:extLst>
              </a:tr>
              <a:tr h="532144">
                <a:tc>
                  <a:txBody>
                    <a:bodyPr/>
                    <a:lstStyle/>
                    <a:p>
                      <a:pPr algn="ctr" fontAlgn="ctr"/>
                      <a:r>
                        <a:rPr lang="es-CL" sz="1400" u="none" strike="noStrike" cap="none" spc="0">
                          <a:solidFill>
                            <a:schemeClr val="tx1">
                              <a:lumMod val="85000"/>
                              <a:lumOff val="15000"/>
                            </a:schemeClr>
                          </a:solidFill>
                          <a:effectLst/>
                        </a:rPr>
                        <a:t>MUJER</a:t>
                      </a:r>
                      <a:endParaRPr lang="es-CL" sz="1400" b="0" i="0" u="none" strike="noStrike" cap="none" spc="0">
                        <a:solidFill>
                          <a:schemeClr val="tx1">
                            <a:lumMod val="85000"/>
                            <a:lumOff val="15000"/>
                          </a:schemeClr>
                        </a:solidFill>
                        <a:effectLst/>
                        <a:latin typeface="Aptos Narrow" panose="020B0004020202020204" pitchFamily="34" charset="0"/>
                      </a:endParaRPr>
                    </a:p>
                  </a:txBody>
                  <a:tcPr marL="289338" marR="173603" marT="173603" marB="173603"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78E8B">
                        <a:alpha val="14902"/>
                      </a:srgbClr>
                    </a:solidFill>
                  </a:tcPr>
                </a:tc>
                <a:tc>
                  <a:txBody>
                    <a:bodyPr/>
                    <a:lstStyle/>
                    <a:p>
                      <a:pPr algn="ctr" fontAlgn="ctr"/>
                      <a:r>
                        <a:rPr lang="es-CL" sz="1400" u="none" strike="noStrike" cap="none" spc="0">
                          <a:solidFill>
                            <a:schemeClr val="tx1">
                              <a:lumMod val="85000"/>
                              <a:lumOff val="15000"/>
                            </a:schemeClr>
                          </a:solidFill>
                          <a:effectLst/>
                        </a:rPr>
                        <a:t>2.241</a:t>
                      </a:r>
                      <a:endParaRPr lang="es-CL" sz="1400" b="0" i="0" u="none" strike="noStrike" cap="none" spc="0">
                        <a:solidFill>
                          <a:schemeClr val="tx1">
                            <a:lumMod val="85000"/>
                            <a:lumOff val="15000"/>
                          </a:schemeClr>
                        </a:solidFill>
                        <a:effectLst/>
                        <a:latin typeface="Aptos Narrow" panose="020B0004020202020204" pitchFamily="34" charset="0"/>
                      </a:endParaRPr>
                    </a:p>
                  </a:txBody>
                  <a:tcPr marL="289338" marR="173603" marT="173603" marB="173603" anchor="ctr">
                    <a:lnL w="38100" cap="flat" cmpd="sng" algn="ctr">
                      <a:solidFill>
                        <a:srgbClr val="FFFFFF"/>
                      </a:solidFill>
                      <a:prstDash val="solid"/>
                      <a:round/>
                      <a:headEnd type="none" w="med" len="med"/>
                      <a:tailEnd type="none" w="med" len="med"/>
                    </a:lnL>
                    <a:lnR w="38100" cap="flat" cmpd="sng" algn="ctr">
                      <a:solidFill>
                        <a:srgbClr val="FFFFFF"/>
                      </a:solid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78E8B">
                        <a:alpha val="14902"/>
                      </a:srgbClr>
                    </a:solidFill>
                  </a:tcPr>
                </a:tc>
                <a:tc>
                  <a:txBody>
                    <a:bodyPr/>
                    <a:lstStyle/>
                    <a:p>
                      <a:pPr algn="ctr" fontAlgn="b"/>
                      <a:r>
                        <a:rPr lang="es-CL" sz="1400" b="1" u="none" strike="noStrike" cap="none" spc="0" dirty="0">
                          <a:solidFill>
                            <a:srgbClr val="FF0000"/>
                          </a:solidFill>
                          <a:effectLst/>
                        </a:rPr>
                        <a:t>42,7%</a:t>
                      </a:r>
                      <a:endParaRPr lang="es-CL" sz="1400" b="1" i="0" u="none" strike="noStrike" cap="none" spc="0" dirty="0">
                        <a:solidFill>
                          <a:srgbClr val="FF0000"/>
                        </a:solidFill>
                        <a:effectLst/>
                        <a:latin typeface="Aptos Narrow" panose="020B0004020202020204" pitchFamily="34" charset="0"/>
                      </a:endParaRPr>
                    </a:p>
                  </a:txBody>
                  <a:tcPr marL="289338" marR="173603" marT="173603" marB="173603" anchor="b">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443697401"/>
                  </a:ext>
                </a:extLst>
              </a:tr>
              <a:tr h="532144">
                <a:tc>
                  <a:txBody>
                    <a:bodyPr/>
                    <a:lstStyle/>
                    <a:p>
                      <a:pPr algn="ctr" fontAlgn="ctr"/>
                      <a:r>
                        <a:rPr lang="es-CL" sz="1400" u="none" strike="noStrike" cap="none" spc="0">
                          <a:solidFill>
                            <a:schemeClr val="tx1">
                              <a:lumMod val="85000"/>
                              <a:lumOff val="15000"/>
                            </a:schemeClr>
                          </a:solidFill>
                          <a:effectLst/>
                        </a:rPr>
                        <a:t>HOMBRE</a:t>
                      </a:r>
                      <a:endParaRPr lang="es-CL" sz="1400" b="0" i="0" u="none" strike="noStrike" cap="none" spc="0">
                        <a:solidFill>
                          <a:schemeClr val="tx1">
                            <a:lumMod val="85000"/>
                            <a:lumOff val="15000"/>
                          </a:schemeClr>
                        </a:solidFill>
                        <a:effectLst/>
                        <a:latin typeface="Aptos Narrow" panose="020B0004020202020204" pitchFamily="34" charset="0"/>
                      </a:endParaRPr>
                    </a:p>
                  </a:txBody>
                  <a:tcPr marL="289338" marR="173603" marT="173603" marB="173603"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78E8B">
                        <a:alpha val="30196"/>
                      </a:srgbClr>
                    </a:solidFill>
                  </a:tcPr>
                </a:tc>
                <a:tc>
                  <a:txBody>
                    <a:bodyPr/>
                    <a:lstStyle/>
                    <a:p>
                      <a:pPr algn="ctr" fontAlgn="ctr"/>
                      <a:r>
                        <a:rPr lang="es-CL" sz="1400" u="none" strike="noStrike" cap="none" spc="0" dirty="0">
                          <a:solidFill>
                            <a:schemeClr val="tx1">
                              <a:lumMod val="85000"/>
                              <a:lumOff val="15000"/>
                            </a:schemeClr>
                          </a:solidFill>
                          <a:effectLst/>
                        </a:rPr>
                        <a:t>3.347</a:t>
                      </a:r>
                      <a:endParaRPr lang="es-CL" sz="1400" b="0" i="0" u="none" strike="noStrike" cap="none" spc="0" dirty="0">
                        <a:solidFill>
                          <a:schemeClr val="tx1">
                            <a:lumMod val="85000"/>
                            <a:lumOff val="15000"/>
                          </a:schemeClr>
                        </a:solidFill>
                        <a:effectLst/>
                        <a:latin typeface="Aptos Narrow" panose="020B0004020202020204" pitchFamily="34" charset="0"/>
                      </a:endParaRPr>
                    </a:p>
                  </a:txBody>
                  <a:tcPr marL="289338" marR="173603" marT="173603" marB="173603" anchor="ctr">
                    <a:lnL w="38100" cap="flat" cmpd="sng" algn="ctr">
                      <a:solidFill>
                        <a:srgbClr val="FFFFFF"/>
                      </a:solidFill>
                      <a:prstDash val="solid"/>
                      <a:round/>
                      <a:headEnd type="none" w="med" len="med"/>
                      <a:tailEnd type="none" w="med" len="med"/>
                    </a:lnL>
                    <a:lnR w="38100" cap="flat" cmpd="sng" algn="ctr">
                      <a:solidFill>
                        <a:srgbClr val="FFFFFF"/>
                      </a:solid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78E8B">
                        <a:alpha val="30196"/>
                      </a:srgbClr>
                    </a:solidFill>
                  </a:tcPr>
                </a:tc>
                <a:tc>
                  <a:txBody>
                    <a:bodyPr/>
                    <a:lstStyle/>
                    <a:p>
                      <a:pPr algn="ctr" fontAlgn="b"/>
                      <a:r>
                        <a:rPr lang="es-CL" sz="1400" b="1" u="none" strike="noStrike" cap="none" spc="0" dirty="0">
                          <a:solidFill>
                            <a:srgbClr val="FF0000"/>
                          </a:solidFill>
                          <a:effectLst/>
                        </a:rPr>
                        <a:t>63,8%</a:t>
                      </a:r>
                      <a:endParaRPr lang="es-CL" sz="1400" b="1" i="0" u="none" strike="noStrike" cap="none" spc="0" dirty="0">
                        <a:solidFill>
                          <a:srgbClr val="FF0000"/>
                        </a:solidFill>
                        <a:effectLst/>
                        <a:latin typeface="Aptos Narrow" panose="020B0004020202020204" pitchFamily="34" charset="0"/>
                      </a:endParaRPr>
                    </a:p>
                  </a:txBody>
                  <a:tcPr marL="289338" marR="173603" marT="173603" marB="173603" anchor="b">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2383536971"/>
                  </a:ext>
                </a:extLst>
              </a:tr>
              <a:tr h="532144">
                <a:tc>
                  <a:txBody>
                    <a:bodyPr/>
                    <a:lstStyle/>
                    <a:p>
                      <a:pPr algn="ctr" fontAlgn="ctr"/>
                      <a:r>
                        <a:rPr lang="es-CL" sz="1400" u="none" strike="noStrike" cap="none" spc="0">
                          <a:solidFill>
                            <a:schemeClr val="tx1">
                              <a:lumMod val="85000"/>
                              <a:lumOff val="15000"/>
                            </a:schemeClr>
                          </a:solidFill>
                          <a:effectLst/>
                        </a:rPr>
                        <a:t>S/I</a:t>
                      </a:r>
                      <a:endParaRPr lang="es-CL" sz="1400" b="0" i="0" u="none" strike="noStrike" cap="none" spc="0">
                        <a:solidFill>
                          <a:schemeClr val="tx1">
                            <a:lumMod val="85000"/>
                            <a:lumOff val="15000"/>
                          </a:schemeClr>
                        </a:solidFill>
                        <a:effectLst/>
                        <a:latin typeface="Aptos Narrow" panose="020B0004020202020204" pitchFamily="34" charset="0"/>
                      </a:endParaRPr>
                    </a:p>
                  </a:txBody>
                  <a:tcPr marL="289338" marR="173603" marT="173603" marB="173603"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78E8B">
                        <a:alpha val="14902"/>
                      </a:srgbClr>
                    </a:solidFill>
                  </a:tcPr>
                </a:tc>
                <a:tc>
                  <a:txBody>
                    <a:bodyPr/>
                    <a:lstStyle/>
                    <a:p>
                      <a:pPr algn="ctr" fontAlgn="ctr"/>
                      <a:r>
                        <a:rPr lang="es-CL" sz="1400" u="none" strike="noStrike" cap="none" spc="0" dirty="0">
                          <a:solidFill>
                            <a:schemeClr val="tx1">
                              <a:lumMod val="85000"/>
                              <a:lumOff val="15000"/>
                            </a:schemeClr>
                          </a:solidFill>
                          <a:effectLst/>
                        </a:rPr>
                        <a:t>-339</a:t>
                      </a:r>
                      <a:endParaRPr lang="es-CL" sz="1400" b="0" i="0" u="none" strike="noStrike" cap="none" spc="0" dirty="0">
                        <a:solidFill>
                          <a:schemeClr val="tx1">
                            <a:lumMod val="85000"/>
                            <a:lumOff val="15000"/>
                          </a:schemeClr>
                        </a:solidFill>
                        <a:effectLst/>
                        <a:latin typeface="Aptos Narrow" panose="020B0004020202020204" pitchFamily="34" charset="0"/>
                      </a:endParaRPr>
                    </a:p>
                  </a:txBody>
                  <a:tcPr marL="289338" marR="173603" marT="173603" marB="173603" anchor="ctr">
                    <a:lnL w="38100" cap="flat" cmpd="sng" algn="ctr">
                      <a:solidFill>
                        <a:srgbClr val="FFFFFF"/>
                      </a:solidFill>
                      <a:prstDash val="solid"/>
                      <a:round/>
                      <a:headEnd type="none" w="med" len="med"/>
                      <a:tailEnd type="none" w="med" len="med"/>
                    </a:lnL>
                    <a:lnR w="38100" cap="flat" cmpd="sng" algn="ctr">
                      <a:solidFill>
                        <a:srgbClr val="FFFFFF"/>
                      </a:solid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78E8B">
                        <a:alpha val="14902"/>
                      </a:srgbClr>
                    </a:solidFill>
                  </a:tcPr>
                </a:tc>
                <a:tc>
                  <a:txBody>
                    <a:bodyPr/>
                    <a:lstStyle/>
                    <a:p>
                      <a:pPr algn="ctr" fontAlgn="b"/>
                      <a:r>
                        <a:rPr lang="es-CL" sz="1400" u="none" strike="noStrike" cap="none" spc="0" dirty="0">
                          <a:solidFill>
                            <a:schemeClr val="tx1">
                              <a:lumMod val="85000"/>
                              <a:lumOff val="15000"/>
                            </a:schemeClr>
                          </a:solidFill>
                          <a:effectLst/>
                        </a:rPr>
                        <a:t>-6,5%</a:t>
                      </a:r>
                      <a:endParaRPr lang="es-CL" sz="1400" b="0" i="0" u="none" strike="noStrike" cap="none" spc="0" dirty="0">
                        <a:solidFill>
                          <a:schemeClr val="tx1">
                            <a:lumMod val="85000"/>
                            <a:lumOff val="15000"/>
                          </a:schemeClr>
                        </a:solidFill>
                        <a:effectLst/>
                        <a:latin typeface="Aptos Narrow" panose="020B0004020202020204" pitchFamily="34" charset="0"/>
                      </a:endParaRPr>
                    </a:p>
                  </a:txBody>
                  <a:tcPr marL="289338" marR="173603" marT="173603" marB="173603" anchor="b">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949639721"/>
                  </a:ext>
                </a:extLst>
              </a:tr>
              <a:tr h="532144">
                <a:tc>
                  <a:txBody>
                    <a:bodyPr/>
                    <a:lstStyle/>
                    <a:p>
                      <a:pPr algn="ctr" fontAlgn="ctr"/>
                      <a:r>
                        <a:rPr lang="es-CL" sz="1400" u="none" strike="noStrike" cap="none" spc="0" dirty="0">
                          <a:solidFill>
                            <a:schemeClr val="tx1">
                              <a:lumMod val="85000"/>
                              <a:lumOff val="15000"/>
                            </a:schemeClr>
                          </a:solidFill>
                          <a:effectLst/>
                        </a:rPr>
                        <a:t>TOT.</a:t>
                      </a:r>
                      <a:endParaRPr lang="es-CL" sz="1400" b="0" i="0" u="none" strike="noStrike" cap="none" spc="0" dirty="0">
                        <a:solidFill>
                          <a:schemeClr val="tx1">
                            <a:lumMod val="85000"/>
                            <a:lumOff val="15000"/>
                          </a:schemeClr>
                        </a:solidFill>
                        <a:effectLst/>
                        <a:latin typeface="Aptos Narrow" panose="020B0004020202020204" pitchFamily="34" charset="0"/>
                      </a:endParaRPr>
                    </a:p>
                  </a:txBody>
                  <a:tcPr marL="289338" marR="173603" marT="173603" marB="173603"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78E8B">
                        <a:alpha val="30196"/>
                      </a:srgbClr>
                    </a:solidFill>
                  </a:tcPr>
                </a:tc>
                <a:tc>
                  <a:txBody>
                    <a:bodyPr/>
                    <a:lstStyle/>
                    <a:p>
                      <a:pPr algn="ctr" fontAlgn="ctr"/>
                      <a:r>
                        <a:rPr lang="es-CL" sz="1400" u="none" strike="noStrike" cap="none" spc="0" dirty="0">
                          <a:solidFill>
                            <a:schemeClr val="tx1">
                              <a:lumMod val="85000"/>
                              <a:lumOff val="15000"/>
                            </a:schemeClr>
                          </a:solidFill>
                          <a:effectLst/>
                        </a:rPr>
                        <a:t>5.249</a:t>
                      </a:r>
                      <a:endParaRPr lang="es-CL" sz="1400" b="0" i="0" u="none" strike="noStrike" cap="none" spc="0" dirty="0">
                        <a:solidFill>
                          <a:schemeClr val="tx1">
                            <a:lumMod val="85000"/>
                            <a:lumOff val="15000"/>
                          </a:schemeClr>
                        </a:solidFill>
                        <a:effectLst/>
                        <a:latin typeface="Aptos Narrow" panose="020B0004020202020204" pitchFamily="34" charset="0"/>
                      </a:endParaRPr>
                    </a:p>
                  </a:txBody>
                  <a:tcPr marL="289338" marR="173603" marT="173603" marB="173603" anchor="ctr">
                    <a:lnL w="38100" cap="flat" cmpd="sng" algn="ctr">
                      <a:solidFill>
                        <a:srgbClr val="FFFFFF"/>
                      </a:solidFill>
                      <a:prstDash val="solid"/>
                      <a:round/>
                      <a:headEnd type="none" w="med" len="med"/>
                      <a:tailEnd type="none" w="med" len="med"/>
                    </a:lnL>
                    <a:lnR w="38100" cap="flat" cmpd="sng" algn="ctr">
                      <a:solidFill>
                        <a:srgbClr val="FFFFFF"/>
                      </a:solid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878E8B">
                        <a:alpha val="30196"/>
                      </a:srgbClr>
                    </a:solidFill>
                  </a:tcPr>
                </a:tc>
                <a:tc>
                  <a:txBody>
                    <a:bodyPr/>
                    <a:lstStyle/>
                    <a:p>
                      <a:pPr algn="ctr" fontAlgn="b"/>
                      <a:r>
                        <a:rPr lang="es-CL" sz="1400" u="none" strike="noStrike" cap="none" spc="0" dirty="0">
                          <a:solidFill>
                            <a:schemeClr val="tx1">
                              <a:lumMod val="85000"/>
                              <a:lumOff val="15000"/>
                            </a:schemeClr>
                          </a:solidFill>
                          <a:effectLst/>
                        </a:rPr>
                        <a:t>100,0%</a:t>
                      </a:r>
                      <a:endParaRPr lang="es-CL" sz="1400" b="0" i="0" u="none" strike="noStrike" cap="none" spc="0" dirty="0">
                        <a:solidFill>
                          <a:schemeClr val="tx1">
                            <a:lumMod val="85000"/>
                            <a:lumOff val="15000"/>
                          </a:schemeClr>
                        </a:solidFill>
                        <a:effectLst/>
                        <a:latin typeface="Aptos Narrow" panose="020B0004020202020204" pitchFamily="34" charset="0"/>
                      </a:endParaRPr>
                    </a:p>
                  </a:txBody>
                  <a:tcPr marL="289338" marR="173603" marT="173603" marB="173603" anchor="b">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2583767162"/>
                  </a:ext>
                </a:extLst>
              </a:tr>
            </a:tbl>
          </a:graphicData>
        </a:graphic>
      </p:graphicFrame>
      <p:sp>
        <p:nvSpPr>
          <p:cNvPr id="12" name="Título 1">
            <a:extLst>
              <a:ext uri="{FF2B5EF4-FFF2-40B4-BE49-F238E27FC236}">
                <a16:creationId xmlns:a16="http://schemas.microsoft.com/office/drawing/2014/main" id="{0C6BF55E-FF9B-5F42-8B36-F83A58402695}"/>
              </a:ext>
            </a:extLst>
          </p:cNvPr>
          <p:cNvSpPr txBox="1">
            <a:spLocks/>
          </p:cNvSpPr>
          <p:nvPr/>
        </p:nvSpPr>
        <p:spPr>
          <a:xfrm>
            <a:off x="64057" y="128828"/>
            <a:ext cx="11404399" cy="59575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CL" sz="2400" dirty="0"/>
              <a:t>Enfoque de género: Análisis derivación y atención de usuarios(as) PASMI por sexo 2024</a:t>
            </a:r>
          </a:p>
        </p:txBody>
      </p:sp>
      <p:pic>
        <p:nvPicPr>
          <p:cNvPr id="13" name="Imagen 12" descr="Un dibujo con letras&#10;&#10;Descripción generada automáticamente con confianza media">
            <a:extLst>
              <a:ext uri="{FF2B5EF4-FFF2-40B4-BE49-F238E27FC236}">
                <a16:creationId xmlns:a16="http://schemas.microsoft.com/office/drawing/2014/main" id="{4A753DC5-1C31-9DBF-47D3-79D877FBC5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00617"/>
            <a:ext cx="2676638" cy="774563"/>
          </a:xfrm>
          <a:prstGeom prst="rect">
            <a:avLst/>
          </a:prstGeom>
        </p:spPr>
      </p:pic>
      <p:sp>
        <p:nvSpPr>
          <p:cNvPr id="14" name="CuadroTexto 13">
            <a:extLst>
              <a:ext uri="{FF2B5EF4-FFF2-40B4-BE49-F238E27FC236}">
                <a16:creationId xmlns:a16="http://schemas.microsoft.com/office/drawing/2014/main" id="{EB068527-1846-B61B-8921-A91985D2EB43}"/>
              </a:ext>
            </a:extLst>
          </p:cNvPr>
          <p:cNvSpPr txBox="1"/>
          <p:nvPr/>
        </p:nvSpPr>
        <p:spPr>
          <a:xfrm>
            <a:off x="1828314" y="4910873"/>
            <a:ext cx="2542350"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200" dirty="0"/>
              <a:t>Fuente: JUNAEB, 2024</a:t>
            </a:r>
            <a:endParaRPr lang="es-CL" sz="1200" dirty="0"/>
          </a:p>
        </p:txBody>
      </p:sp>
      <p:sp>
        <p:nvSpPr>
          <p:cNvPr id="15" name="CuadroTexto 14">
            <a:extLst>
              <a:ext uri="{FF2B5EF4-FFF2-40B4-BE49-F238E27FC236}">
                <a16:creationId xmlns:a16="http://schemas.microsoft.com/office/drawing/2014/main" id="{F00B44FF-65C4-5FDE-C54C-11C8F0BAFEE5}"/>
              </a:ext>
            </a:extLst>
          </p:cNvPr>
          <p:cNvSpPr txBox="1"/>
          <p:nvPr/>
        </p:nvSpPr>
        <p:spPr>
          <a:xfrm>
            <a:off x="7637567" y="4926262"/>
            <a:ext cx="3226175"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400" dirty="0"/>
              <a:t>Fuente: Estimación REM, 2024</a:t>
            </a:r>
            <a:endParaRPr lang="es-CL" sz="1400" dirty="0"/>
          </a:p>
        </p:txBody>
      </p:sp>
    </p:spTree>
    <p:extLst>
      <p:ext uri="{BB962C8B-B14F-4D97-AF65-F5344CB8AC3E}">
        <p14:creationId xmlns:p14="http://schemas.microsoft.com/office/powerpoint/2010/main" val="2142924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3ABEBF66-3BD1-DE53-1F14-0CF9E6985BBD}"/>
              </a:ext>
            </a:extLst>
          </p:cNvPr>
          <p:cNvGraphicFramePr>
            <a:graphicFrameLocks/>
          </p:cNvGraphicFramePr>
          <p:nvPr/>
        </p:nvGraphicFramePr>
        <p:xfrm>
          <a:off x="901149" y="705368"/>
          <a:ext cx="10031894" cy="6048051"/>
        </p:xfrm>
        <a:graphic>
          <a:graphicData uri="http://schemas.openxmlformats.org/drawingml/2006/chart">
            <c:chart xmlns:c="http://schemas.openxmlformats.org/drawingml/2006/chart" xmlns:r="http://schemas.openxmlformats.org/officeDocument/2006/relationships" r:id="rId2"/>
          </a:graphicData>
        </a:graphic>
      </p:graphicFrame>
      <p:sp>
        <p:nvSpPr>
          <p:cNvPr id="5" name="Título 1">
            <a:extLst>
              <a:ext uri="{FF2B5EF4-FFF2-40B4-BE49-F238E27FC236}">
                <a16:creationId xmlns:a16="http://schemas.microsoft.com/office/drawing/2014/main" id="{AA4D066B-B537-D310-00C6-465405FC965A}"/>
              </a:ext>
            </a:extLst>
          </p:cNvPr>
          <p:cNvSpPr>
            <a:spLocks noGrp="1"/>
          </p:cNvSpPr>
          <p:nvPr>
            <p:ph type="title"/>
          </p:nvPr>
        </p:nvSpPr>
        <p:spPr>
          <a:xfrm>
            <a:off x="-1" y="0"/>
            <a:ext cx="11502887" cy="600789"/>
          </a:xfrm>
        </p:spPr>
        <p:style>
          <a:lnRef idx="2">
            <a:schemeClr val="accent1"/>
          </a:lnRef>
          <a:fillRef idx="1">
            <a:schemeClr val="lt1"/>
          </a:fillRef>
          <a:effectRef idx="0">
            <a:schemeClr val="accent1"/>
          </a:effectRef>
          <a:fontRef idx="minor">
            <a:schemeClr val="dk1"/>
          </a:fontRef>
        </p:style>
        <p:txBody>
          <a:bodyPr>
            <a:noAutofit/>
          </a:bodyPr>
          <a:lstStyle/>
          <a:p>
            <a:r>
              <a:rPr lang="es-CL" sz="2800" dirty="0"/>
              <a:t>Enfoque de género: Análisis acceso a PASMI según sexo registral/región 2024</a:t>
            </a:r>
          </a:p>
        </p:txBody>
      </p:sp>
      <p:pic>
        <p:nvPicPr>
          <p:cNvPr id="6" name="Imagen 5" descr="Un dibujo con letras&#10;&#10;Descripción generada automáticamente con confianza media">
            <a:extLst>
              <a:ext uri="{FF2B5EF4-FFF2-40B4-BE49-F238E27FC236}">
                <a16:creationId xmlns:a16="http://schemas.microsoft.com/office/drawing/2014/main" id="{9444F809-EEFB-A5D8-1AC2-EE7DB2BFA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75512"/>
            <a:ext cx="2358450" cy="682487"/>
          </a:xfrm>
          <a:prstGeom prst="rect">
            <a:avLst/>
          </a:prstGeom>
        </p:spPr>
      </p:pic>
      <p:sp>
        <p:nvSpPr>
          <p:cNvPr id="2" name="CuadroTexto 1">
            <a:extLst>
              <a:ext uri="{FF2B5EF4-FFF2-40B4-BE49-F238E27FC236}">
                <a16:creationId xmlns:a16="http://schemas.microsoft.com/office/drawing/2014/main" id="{E71A0816-BED1-F53E-86E3-A6E1A616CB3D}"/>
              </a:ext>
            </a:extLst>
          </p:cNvPr>
          <p:cNvSpPr txBox="1"/>
          <p:nvPr/>
        </p:nvSpPr>
        <p:spPr>
          <a:xfrm>
            <a:off x="7885043" y="6480313"/>
            <a:ext cx="2822714" cy="338554"/>
          </a:xfrm>
          <a:prstGeom prst="rect">
            <a:avLst/>
          </a:prstGeom>
          <a:noFill/>
        </p:spPr>
        <p:txBody>
          <a:bodyPr wrap="square" rtlCol="0">
            <a:spAutoFit/>
          </a:bodyPr>
          <a:lstStyle/>
          <a:p>
            <a:pPr algn="ctr"/>
            <a:r>
              <a:rPr lang="es-ES" sz="1600" dirty="0"/>
              <a:t>Fuente: SRDM 2024</a:t>
            </a:r>
            <a:endParaRPr lang="es-CL" sz="1600" dirty="0"/>
          </a:p>
        </p:txBody>
      </p:sp>
    </p:spTree>
    <p:extLst>
      <p:ext uri="{BB962C8B-B14F-4D97-AF65-F5344CB8AC3E}">
        <p14:creationId xmlns:p14="http://schemas.microsoft.com/office/powerpoint/2010/main" val="1069855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BD026C3F-8B88-A204-E257-F19244BD614F}"/>
              </a:ext>
            </a:extLst>
          </p:cNvPr>
          <p:cNvGraphicFramePr>
            <a:graphicFrameLocks/>
          </p:cNvGraphicFramePr>
          <p:nvPr>
            <p:extLst>
              <p:ext uri="{D42A27DB-BD31-4B8C-83A1-F6EECF244321}">
                <p14:modId xmlns:p14="http://schemas.microsoft.com/office/powerpoint/2010/main" val="2500954416"/>
              </p:ext>
            </p:extLst>
          </p:nvPr>
        </p:nvGraphicFramePr>
        <p:xfrm>
          <a:off x="4100702" y="918566"/>
          <a:ext cx="4488822" cy="27215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a16="http://schemas.microsoft.com/office/drawing/2014/main" id="{64BA0919-BCF0-76A4-9E41-638BE9B3451C}"/>
              </a:ext>
            </a:extLst>
          </p:cNvPr>
          <p:cNvGraphicFramePr>
            <a:graphicFrameLocks/>
          </p:cNvGraphicFramePr>
          <p:nvPr>
            <p:extLst>
              <p:ext uri="{D42A27DB-BD31-4B8C-83A1-F6EECF244321}">
                <p14:modId xmlns:p14="http://schemas.microsoft.com/office/powerpoint/2010/main" val="2783077560"/>
              </p:ext>
            </p:extLst>
          </p:nvPr>
        </p:nvGraphicFramePr>
        <p:xfrm>
          <a:off x="169333" y="928294"/>
          <a:ext cx="3734566" cy="2603669"/>
        </p:xfrm>
        <a:graphic>
          <a:graphicData uri="http://schemas.openxmlformats.org/drawingml/2006/chart">
            <c:chart xmlns:c="http://schemas.openxmlformats.org/drawingml/2006/chart" xmlns:r="http://schemas.openxmlformats.org/officeDocument/2006/relationships" r:id="rId3"/>
          </a:graphicData>
        </a:graphic>
      </p:graphicFrame>
      <p:sp>
        <p:nvSpPr>
          <p:cNvPr id="6" name="Elipse 5">
            <a:extLst>
              <a:ext uri="{FF2B5EF4-FFF2-40B4-BE49-F238E27FC236}">
                <a16:creationId xmlns:a16="http://schemas.microsoft.com/office/drawing/2014/main" id="{3C16FD57-7BFC-3E04-7FD9-ED4039C8C822}"/>
              </a:ext>
            </a:extLst>
          </p:cNvPr>
          <p:cNvSpPr/>
          <p:nvPr/>
        </p:nvSpPr>
        <p:spPr>
          <a:xfrm>
            <a:off x="1005846" y="2133357"/>
            <a:ext cx="450574" cy="165652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7" name="Elipse 6">
            <a:extLst>
              <a:ext uri="{FF2B5EF4-FFF2-40B4-BE49-F238E27FC236}">
                <a16:creationId xmlns:a16="http://schemas.microsoft.com/office/drawing/2014/main" id="{BC66B67D-AE80-A914-B5ED-DCC6A65A2E76}"/>
              </a:ext>
            </a:extLst>
          </p:cNvPr>
          <p:cNvSpPr/>
          <p:nvPr/>
        </p:nvSpPr>
        <p:spPr>
          <a:xfrm>
            <a:off x="5105403" y="1068371"/>
            <a:ext cx="583093" cy="2721509"/>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CuadroTexto 7">
            <a:extLst>
              <a:ext uri="{FF2B5EF4-FFF2-40B4-BE49-F238E27FC236}">
                <a16:creationId xmlns:a16="http://schemas.microsoft.com/office/drawing/2014/main" id="{94A6AF3C-3B44-B0DF-6C3E-4702E5994C11}"/>
              </a:ext>
            </a:extLst>
          </p:cNvPr>
          <p:cNvSpPr txBox="1"/>
          <p:nvPr/>
        </p:nvSpPr>
        <p:spPr>
          <a:xfrm>
            <a:off x="4529961" y="6439757"/>
            <a:ext cx="2902226" cy="338554"/>
          </a:xfrm>
          <a:prstGeom prst="rect">
            <a:avLst/>
          </a:prstGeom>
          <a:noFill/>
        </p:spPr>
        <p:txBody>
          <a:bodyPr wrap="square" rtlCol="0">
            <a:spAutoFit/>
          </a:bodyPr>
          <a:lstStyle/>
          <a:p>
            <a:r>
              <a:rPr lang="es-ES" sz="1600" dirty="0"/>
              <a:t>Fuente: SRDM 2022 - 2024</a:t>
            </a:r>
            <a:endParaRPr lang="es-CL" sz="1600" dirty="0"/>
          </a:p>
        </p:txBody>
      </p:sp>
      <p:pic>
        <p:nvPicPr>
          <p:cNvPr id="9" name="Imagen 8" descr="Un dibujo con letras&#10;&#10;Descripción generada automáticamente con confianza media">
            <a:extLst>
              <a:ext uri="{FF2B5EF4-FFF2-40B4-BE49-F238E27FC236}">
                <a16:creationId xmlns:a16="http://schemas.microsoft.com/office/drawing/2014/main" id="{F6D93AB2-1D2A-B1AC-9B07-97D59EA68B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175512"/>
            <a:ext cx="2358450" cy="682487"/>
          </a:xfrm>
          <a:prstGeom prst="rect">
            <a:avLst/>
          </a:prstGeom>
        </p:spPr>
      </p:pic>
      <p:sp>
        <p:nvSpPr>
          <p:cNvPr id="2" name="Título 1">
            <a:extLst>
              <a:ext uri="{FF2B5EF4-FFF2-40B4-BE49-F238E27FC236}">
                <a16:creationId xmlns:a16="http://schemas.microsoft.com/office/drawing/2014/main" id="{85A6BC52-3C02-648F-7D7B-CA4A1D1E7B7B}"/>
              </a:ext>
            </a:extLst>
          </p:cNvPr>
          <p:cNvSpPr>
            <a:spLocks noGrp="1"/>
          </p:cNvSpPr>
          <p:nvPr>
            <p:ph type="title"/>
          </p:nvPr>
        </p:nvSpPr>
        <p:spPr>
          <a:xfrm>
            <a:off x="0" y="0"/>
            <a:ext cx="11962151" cy="609513"/>
          </a:xfrm>
        </p:spPr>
        <p:style>
          <a:lnRef idx="2">
            <a:schemeClr val="accent1"/>
          </a:lnRef>
          <a:fillRef idx="1">
            <a:schemeClr val="lt1"/>
          </a:fillRef>
          <a:effectRef idx="0">
            <a:schemeClr val="accent1"/>
          </a:effectRef>
          <a:fontRef idx="minor">
            <a:schemeClr val="dk1"/>
          </a:fontRef>
        </p:style>
        <p:txBody>
          <a:bodyPr>
            <a:noAutofit/>
          </a:bodyPr>
          <a:lstStyle/>
          <a:p>
            <a:r>
              <a:rPr lang="es-ES" sz="2800" dirty="0"/>
              <a:t>Pesquisa e ingreso precoz: Acceso a PASMI según edad 2022 - 2024</a:t>
            </a:r>
            <a:endParaRPr lang="es-CL" sz="2800" dirty="0"/>
          </a:p>
        </p:txBody>
      </p:sp>
      <p:graphicFrame>
        <p:nvGraphicFramePr>
          <p:cNvPr id="3" name="Gráfico 2">
            <a:extLst>
              <a:ext uri="{FF2B5EF4-FFF2-40B4-BE49-F238E27FC236}">
                <a16:creationId xmlns:a16="http://schemas.microsoft.com/office/drawing/2014/main" id="{FF1F35A7-7370-991F-CFBD-A692133666C2}"/>
              </a:ext>
            </a:extLst>
          </p:cNvPr>
          <p:cNvGraphicFramePr>
            <a:graphicFrameLocks/>
          </p:cNvGraphicFramePr>
          <p:nvPr>
            <p:extLst>
              <p:ext uri="{D42A27DB-BD31-4B8C-83A1-F6EECF244321}">
                <p14:modId xmlns:p14="http://schemas.microsoft.com/office/powerpoint/2010/main" val="73728034"/>
              </p:ext>
            </p:extLst>
          </p:nvPr>
        </p:nvGraphicFramePr>
        <p:xfrm>
          <a:off x="7931657" y="869373"/>
          <a:ext cx="4030494" cy="2721509"/>
        </p:xfrm>
        <a:graphic>
          <a:graphicData uri="http://schemas.openxmlformats.org/drawingml/2006/chart">
            <c:chart xmlns:c="http://schemas.openxmlformats.org/drawingml/2006/chart" xmlns:r="http://schemas.openxmlformats.org/officeDocument/2006/relationships" r:id="rId5"/>
          </a:graphicData>
        </a:graphic>
      </p:graphicFrame>
      <p:sp>
        <p:nvSpPr>
          <p:cNvPr id="11" name="Elipse 10">
            <a:extLst>
              <a:ext uri="{FF2B5EF4-FFF2-40B4-BE49-F238E27FC236}">
                <a16:creationId xmlns:a16="http://schemas.microsoft.com/office/drawing/2014/main" id="{FDA31F98-2AAA-3678-BDC7-FD31E480D471}"/>
              </a:ext>
            </a:extLst>
          </p:cNvPr>
          <p:cNvSpPr/>
          <p:nvPr/>
        </p:nvSpPr>
        <p:spPr>
          <a:xfrm>
            <a:off x="9364177" y="1934359"/>
            <a:ext cx="450574" cy="165652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2" name="CuadroTexto 11">
            <a:extLst>
              <a:ext uri="{FF2B5EF4-FFF2-40B4-BE49-F238E27FC236}">
                <a16:creationId xmlns:a16="http://schemas.microsoft.com/office/drawing/2014/main" id="{926C4F02-C79E-9F0D-DEB6-2DE985A354B8}"/>
              </a:ext>
            </a:extLst>
          </p:cNvPr>
          <p:cNvSpPr txBox="1"/>
          <p:nvPr/>
        </p:nvSpPr>
        <p:spPr>
          <a:xfrm>
            <a:off x="1820492" y="4372041"/>
            <a:ext cx="947109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dirty="0"/>
              <a:t>Se requiere aún fortalecer abogacía, sensibilización y erradicación de mitos en salud mental infantil; con el fin de lograr sustentabilidad en acceso precoz de niños/as desde la primera infancia </a:t>
            </a:r>
            <a:endParaRPr lang="es-CL" dirty="0"/>
          </a:p>
        </p:txBody>
      </p:sp>
    </p:spTree>
    <p:extLst>
      <p:ext uri="{BB962C8B-B14F-4D97-AF65-F5344CB8AC3E}">
        <p14:creationId xmlns:p14="http://schemas.microsoft.com/office/powerpoint/2010/main" val="300983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 y="328498"/>
            <a:ext cx="12192000" cy="936103"/>
          </a:xfrm>
        </p:spPr>
        <p:txBody>
          <a:bodyPr>
            <a:noAutofit/>
          </a:bodyPr>
          <a:lstStyle/>
          <a:p>
            <a:pPr algn="ctr"/>
            <a:r>
              <a:rPr lang="es-ES" sz="4000" b="1" dirty="0">
                <a:solidFill>
                  <a:schemeClr val="accent1"/>
                </a:solidFill>
                <a:latin typeface="+mn-lt"/>
                <a:ea typeface="+mn-ea"/>
                <a:cs typeface="+mn-cs"/>
              </a:rPr>
              <a:t>Programa de Apoyo a la </a:t>
            </a:r>
            <a:br>
              <a:rPr lang="es-ES" sz="4000" b="1" dirty="0">
                <a:solidFill>
                  <a:schemeClr val="accent1"/>
                </a:solidFill>
                <a:latin typeface="+mn-lt"/>
                <a:ea typeface="+mn-ea"/>
                <a:cs typeface="+mn-cs"/>
              </a:rPr>
            </a:br>
            <a:r>
              <a:rPr lang="es-ES" sz="4000" b="1" dirty="0">
                <a:solidFill>
                  <a:schemeClr val="accent1"/>
                </a:solidFill>
                <a:latin typeface="+mn-lt"/>
                <a:ea typeface="+mn-ea"/>
                <a:cs typeface="+mn-cs"/>
              </a:rPr>
              <a:t>Salud Mental Infantil (PASMI) </a:t>
            </a:r>
          </a:p>
        </p:txBody>
      </p:sp>
      <p:sp>
        <p:nvSpPr>
          <p:cNvPr id="3" name="2 Marcador de contenido"/>
          <p:cNvSpPr>
            <a:spLocks noGrp="1"/>
          </p:cNvSpPr>
          <p:nvPr>
            <p:ph idx="1"/>
          </p:nvPr>
        </p:nvSpPr>
        <p:spPr>
          <a:xfrm>
            <a:off x="662472" y="1453038"/>
            <a:ext cx="11174963" cy="2743125"/>
          </a:xfrm>
        </p:spPr>
        <p:txBody>
          <a:bodyPr>
            <a:normAutofit fontScale="77500" lnSpcReduction="20000"/>
          </a:bodyPr>
          <a:lstStyle/>
          <a:p>
            <a:endParaRPr lang="es-ES" sz="2400" dirty="0">
              <a:ea typeface="Verdana" panose="020B0604030504040204" pitchFamily="34" charset="0"/>
            </a:endParaRPr>
          </a:p>
          <a:p>
            <a:pPr algn="just"/>
            <a:r>
              <a:rPr lang="es-CL" sz="2400" dirty="0">
                <a:solidFill>
                  <a:srgbClr val="0070C0"/>
                </a:solidFill>
                <a:ea typeface="Verdana" panose="020B0604030504040204" pitchFamily="34" charset="0"/>
              </a:rPr>
              <a:t>Programa de reforzamiento de la Atención Primaria de Salud presente en 115 comunas del país al año 2025</a:t>
            </a:r>
          </a:p>
          <a:p>
            <a:pPr algn="just"/>
            <a:r>
              <a:rPr lang="es-CL" sz="2400" dirty="0">
                <a:solidFill>
                  <a:srgbClr val="0070C0"/>
                </a:solidFill>
                <a:ea typeface="Verdana" panose="020B0604030504040204" pitchFamily="34" charset="0"/>
              </a:rPr>
              <a:t>Refuerza el programa de salud mental de APS para la atención de niños(as) entre 3 y 9 años en razón de:</a:t>
            </a:r>
          </a:p>
          <a:p>
            <a:pPr lvl="1" algn="just"/>
            <a:r>
              <a:rPr lang="es-CL" sz="2000" dirty="0">
                <a:solidFill>
                  <a:srgbClr val="0070C0"/>
                </a:solidFill>
                <a:ea typeface="Verdana" panose="020B0604030504040204" pitchFamily="34" charset="0"/>
              </a:rPr>
              <a:t>Brechas en torno al 80% en el acceso a atención de salud mental infantil en atención primaria</a:t>
            </a:r>
          </a:p>
          <a:p>
            <a:pPr lvl="1" algn="just"/>
            <a:r>
              <a:rPr lang="es-CL" sz="2000" dirty="0">
                <a:solidFill>
                  <a:srgbClr val="0070C0"/>
                </a:solidFill>
                <a:ea typeface="Verdana" panose="020B0604030504040204" pitchFamily="34" charset="0"/>
              </a:rPr>
              <a:t>Promedio de 1 consulta de salud mental por año para cada niño(a)</a:t>
            </a:r>
          </a:p>
          <a:p>
            <a:pPr lvl="1" algn="just"/>
            <a:r>
              <a:rPr lang="es-CL" sz="2000" dirty="0">
                <a:solidFill>
                  <a:srgbClr val="0070C0"/>
                </a:solidFill>
                <a:ea typeface="Verdana" panose="020B0604030504040204" pitchFamily="34" charset="0"/>
              </a:rPr>
              <a:t>Mayor costo – efectividad de la atención precoz y de calidad en problemas y/o trastornos de salud mental durante la primera infancia</a:t>
            </a:r>
          </a:p>
          <a:p>
            <a:pPr algn="just"/>
            <a:r>
              <a:rPr lang="es-CL" sz="2400" dirty="0">
                <a:solidFill>
                  <a:srgbClr val="0070C0"/>
                </a:solidFill>
                <a:ea typeface="Verdana" panose="020B0604030504040204" pitchFamily="34" charset="0"/>
              </a:rPr>
              <a:t>Objetivo: Aumentar la cobertura de tratamiento integral y efectividad de la atención a niños(as) con problemas y/o trastornos de salud mental entre los 3 y 9 años</a:t>
            </a:r>
          </a:p>
          <a:p>
            <a:pPr algn="just"/>
            <a:r>
              <a:rPr lang="es-CL" sz="2400" dirty="0">
                <a:solidFill>
                  <a:srgbClr val="0070C0"/>
                </a:solidFill>
                <a:ea typeface="Verdana" panose="020B0604030504040204" pitchFamily="34" charset="0"/>
              </a:rPr>
              <a:t>Población objetivo:  niños y niñas inscritos en establecimientos de APS de 3 a 9 años</a:t>
            </a:r>
            <a:endParaRPr lang="es-ES" sz="2400" dirty="0">
              <a:solidFill>
                <a:srgbClr val="0070C0"/>
              </a:solidFill>
              <a:ea typeface="Verdana" panose="020B0604030504040204" pitchFamily="34" charset="0"/>
            </a:endParaRPr>
          </a:p>
        </p:txBody>
      </p:sp>
      <p:sp>
        <p:nvSpPr>
          <p:cNvPr id="4" name="3 Marcador de número de diapositiva"/>
          <p:cNvSpPr>
            <a:spLocks noGrp="1"/>
          </p:cNvSpPr>
          <p:nvPr>
            <p:ph type="sldNum" sz="quarter" idx="10"/>
          </p:nvPr>
        </p:nvSpPr>
        <p:spPr/>
        <p:txBody>
          <a:bodyPr/>
          <a:lstStyle/>
          <a:p>
            <a:pPr>
              <a:defRPr/>
            </a:pPr>
            <a:fld id="{8F359479-1DD0-41FB-A44D-6820F43BED8F}" type="slidenum">
              <a:rPr lang="en-US" smtClean="0"/>
              <a:pPr>
                <a:defRPr/>
              </a:pPr>
              <a:t>2</a:t>
            </a:fld>
            <a:endParaRPr lang="en-US" dirty="0"/>
          </a:p>
        </p:txBody>
      </p:sp>
      <p:pic>
        <p:nvPicPr>
          <p:cNvPr id="7" name="Shape 248"/>
          <p:cNvPicPr preferRelativeResize="0"/>
          <p:nvPr/>
        </p:nvPicPr>
        <p:blipFill>
          <a:blip r:embed="rId3">
            <a:alphaModFix/>
          </a:blip>
          <a:stretch>
            <a:fillRect/>
          </a:stretch>
        </p:blipFill>
        <p:spPr>
          <a:xfrm>
            <a:off x="9714576" y="4315140"/>
            <a:ext cx="1172407" cy="1633891"/>
          </a:xfrm>
          <a:prstGeom prst="rect">
            <a:avLst/>
          </a:prstGeom>
          <a:noFill/>
          <a:ln>
            <a:noFill/>
          </a:ln>
        </p:spPr>
      </p:pic>
      <p:pic>
        <p:nvPicPr>
          <p:cNvPr id="8" name="Imagen 6">
            <a:extLst>
              <a:ext uri="{FF2B5EF4-FFF2-40B4-BE49-F238E27FC236}">
                <a16:creationId xmlns:a16="http://schemas.microsoft.com/office/drawing/2014/main" id="{11883B38-59C7-40CB-BD1F-406E728D619B}"/>
              </a:ext>
            </a:extLst>
          </p:cNvPr>
          <p:cNvPicPr>
            <a:picLocks noChangeAspect="1"/>
          </p:cNvPicPr>
          <p:nvPr/>
        </p:nvPicPr>
        <p:blipFill>
          <a:blip r:embed="rId4"/>
          <a:stretch>
            <a:fillRect/>
          </a:stretch>
        </p:blipFill>
        <p:spPr>
          <a:xfrm rot="10800000" flipV="1">
            <a:off x="1529251" y="5952245"/>
            <a:ext cx="9144000" cy="400890"/>
          </a:xfrm>
          <a:prstGeom prst="rect">
            <a:avLst/>
          </a:prstGeom>
        </p:spPr>
      </p:pic>
      <p:pic>
        <p:nvPicPr>
          <p:cNvPr id="5" name="Imagen 4" descr="Un dibujo con letras&#10;&#10;Descripción generada automáticamente con confianza media">
            <a:extLst>
              <a:ext uri="{FF2B5EF4-FFF2-40B4-BE49-F238E27FC236}">
                <a16:creationId xmlns:a16="http://schemas.microsoft.com/office/drawing/2014/main" id="{76EE2E80-A438-D897-B429-3E242887E0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122504"/>
            <a:ext cx="2633221" cy="762000"/>
          </a:xfrm>
          <a:prstGeom prst="rect">
            <a:avLst/>
          </a:prstGeom>
        </p:spPr>
      </p:pic>
    </p:spTree>
    <p:extLst>
      <p:ext uri="{BB962C8B-B14F-4D97-AF65-F5344CB8AC3E}">
        <p14:creationId xmlns:p14="http://schemas.microsoft.com/office/powerpoint/2010/main" val="1256354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BED7E88-C16B-5FFB-3304-4DD5FDF444F6}"/>
              </a:ext>
            </a:extLst>
          </p:cNvPr>
          <p:cNvSpPr txBox="1">
            <a:spLocks/>
          </p:cNvSpPr>
          <p:nvPr/>
        </p:nvSpPr>
        <p:spPr>
          <a:xfrm>
            <a:off x="176167" y="117447"/>
            <a:ext cx="11502887" cy="494058"/>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CL" sz="2400" dirty="0"/>
              <a:t>Para ajustar implementación y mejorar resultados se requiere información </a:t>
            </a:r>
            <a:r>
              <a:rPr lang="es-CL" sz="2400" b="1" dirty="0"/>
              <a:t>oportuna</a:t>
            </a:r>
          </a:p>
        </p:txBody>
      </p:sp>
      <p:pic>
        <p:nvPicPr>
          <p:cNvPr id="8" name="Imagen 7">
            <a:extLst>
              <a:ext uri="{FF2B5EF4-FFF2-40B4-BE49-F238E27FC236}">
                <a16:creationId xmlns:a16="http://schemas.microsoft.com/office/drawing/2014/main" id="{AFEEF8B7-3757-17B8-9B78-B3203FBD9022}"/>
              </a:ext>
            </a:extLst>
          </p:cNvPr>
          <p:cNvPicPr>
            <a:picLocks noChangeAspect="1"/>
          </p:cNvPicPr>
          <p:nvPr/>
        </p:nvPicPr>
        <p:blipFill>
          <a:blip r:embed="rId2"/>
          <a:stretch>
            <a:fillRect/>
          </a:stretch>
        </p:blipFill>
        <p:spPr>
          <a:xfrm>
            <a:off x="3592139" y="1057013"/>
            <a:ext cx="8086915" cy="5006799"/>
          </a:xfrm>
          <a:prstGeom prst="rect">
            <a:avLst/>
          </a:prstGeom>
          <a:ln>
            <a:solidFill>
              <a:schemeClr val="accent1"/>
            </a:solidFill>
          </a:ln>
        </p:spPr>
      </p:pic>
      <p:sp>
        <p:nvSpPr>
          <p:cNvPr id="9" name="CuadroTexto 8">
            <a:extLst>
              <a:ext uri="{FF2B5EF4-FFF2-40B4-BE49-F238E27FC236}">
                <a16:creationId xmlns:a16="http://schemas.microsoft.com/office/drawing/2014/main" id="{DDE68E0A-E8D7-10E8-03D0-F5C6C0220A64}"/>
              </a:ext>
            </a:extLst>
          </p:cNvPr>
          <p:cNvSpPr txBox="1"/>
          <p:nvPr/>
        </p:nvSpPr>
        <p:spPr>
          <a:xfrm>
            <a:off x="335561" y="2239861"/>
            <a:ext cx="3256578"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b="1" dirty="0">
                <a:solidFill>
                  <a:schemeClr val="accent1"/>
                </a:solidFill>
              </a:rPr>
              <a:t>“Monitor SRDM” </a:t>
            </a:r>
            <a:r>
              <a:rPr lang="es-ES" sz="1600" dirty="0">
                <a:solidFill>
                  <a:schemeClr val="accent1"/>
                </a:solidFill>
              </a:rPr>
              <a:t>EN DESAROLLO </a:t>
            </a:r>
            <a:endParaRPr lang="es-CL" dirty="0">
              <a:solidFill>
                <a:schemeClr val="accent1"/>
              </a:solidFill>
            </a:endParaRPr>
          </a:p>
          <a:p>
            <a:pPr marL="285750" indent="-285750">
              <a:buFontTx/>
              <a:buChar char="-"/>
            </a:pPr>
            <a:r>
              <a:rPr lang="es-ES" dirty="0">
                <a:solidFill>
                  <a:schemeClr val="accent1"/>
                </a:solidFill>
              </a:rPr>
              <a:t>Información anonimizada con </a:t>
            </a:r>
            <a:r>
              <a:rPr lang="es-ES" b="1" dirty="0">
                <a:solidFill>
                  <a:schemeClr val="accent1"/>
                </a:solidFill>
              </a:rPr>
              <a:t>acceso a todos los sectores</a:t>
            </a:r>
          </a:p>
          <a:p>
            <a:pPr marL="285750" indent="-285750">
              <a:buFontTx/>
              <a:buChar char="-"/>
            </a:pPr>
            <a:r>
              <a:rPr lang="es-ES" dirty="0">
                <a:solidFill>
                  <a:schemeClr val="accent1"/>
                </a:solidFill>
              </a:rPr>
              <a:t>Búsqueda de información personalizable por fechas, región, servicio de salud, comuna, edad, estado, sexo, etc.</a:t>
            </a:r>
          </a:p>
          <a:p>
            <a:pPr marL="285750" indent="-285750">
              <a:buFontTx/>
              <a:buChar char="-"/>
            </a:pPr>
            <a:r>
              <a:rPr lang="es-ES" dirty="0">
                <a:solidFill>
                  <a:schemeClr val="accent1"/>
                </a:solidFill>
              </a:rPr>
              <a:t>Disponible en </a:t>
            </a:r>
            <a:r>
              <a:rPr lang="es-ES" dirty="0">
                <a:solidFill>
                  <a:schemeClr val="accent1"/>
                </a:solidFill>
                <a:highlight>
                  <a:srgbClr val="00FFFF"/>
                </a:highlight>
              </a:rPr>
              <a:t>Sept 2025</a:t>
            </a:r>
          </a:p>
        </p:txBody>
      </p:sp>
    </p:spTree>
    <p:extLst>
      <p:ext uri="{BB962C8B-B14F-4D97-AF65-F5344CB8AC3E}">
        <p14:creationId xmlns:p14="http://schemas.microsoft.com/office/powerpoint/2010/main" val="90446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DE9842-8D33-BF49-01DC-85B10A4FE232}"/>
              </a:ext>
            </a:extLst>
          </p:cNvPr>
          <p:cNvSpPr>
            <a:spLocks noGrp="1"/>
          </p:cNvSpPr>
          <p:nvPr>
            <p:ph type="title"/>
          </p:nvPr>
        </p:nvSpPr>
        <p:spPr>
          <a:xfrm>
            <a:off x="507977" y="1361422"/>
            <a:ext cx="7204052" cy="510364"/>
          </a:xfrm>
        </p:spPr>
        <p:style>
          <a:lnRef idx="2">
            <a:schemeClr val="accent1">
              <a:shade val="50000"/>
            </a:schemeClr>
          </a:lnRef>
          <a:fillRef idx="1">
            <a:schemeClr val="accent1"/>
          </a:fillRef>
          <a:effectRef idx="0">
            <a:schemeClr val="accent1"/>
          </a:effectRef>
          <a:fontRef idx="minor">
            <a:schemeClr val="lt1"/>
          </a:fontRef>
        </p:style>
        <p:txBody>
          <a:bodyPr anchor="b">
            <a:normAutofit fontScale="90000"/>
          </a:bodyPr>
          <a:lstStyle/>
          <a:p>
            <a:r>
              <a:rPr lang="es-MX" sz="3200" b="1" dirty="0"/>
              <a:t>¿Qué considera  el protocolo?</a:t>
            </a:r>
            <a:endParaRPr lang="es-CL" sz="3200" b="1" dirty="0"/>
          </a:p>
        </p:txBody>
      </p:sp>
      <p:sp>
        <p:nvSpPr>
          <p:cNvPr id="3" name="Marcador de contenido 2">
            <a:extLst>
              <a:ext uri="{FF2B5EF4-FFF2-40B4-BE49-F238E27FC236}">
                <a16:creationId xmlns:a16="http://schemas.microsoft.com/office/drawing/2014/main" id="{2A789100-7D85-0177-91A6-B19E95C13A61}"/>
              </a:ext>
            </a:extLst>
          </p:cNvPr>
          <p:cNvSpPr>
            <a:spLocks noGrp="1"/>
          </p:cNvSpPr>
          <p:nvPr>
            <p:ph idx="1"/>
          </p:nvPr>
        </p:nvSpPr>
        <p:spPr>
          <a:xfrm>
            <a:off x="717204" y="1967224"/>
            <a:ext cx="6566098" cy="3529354"/>
          </a:xfrm>
        </p:spPr>
        <p:style>
          <a:lnRef idx="0">
            <a:schemeClr val="accent5"/>
          </a:lnRef>
          <a:fillRef idx="3">
            <a:schemeClr val="accent5"/>
          </a:fillRef>
          <a:effectRef idx="3">
            <a:schemeClr val="accent5"/>
          </a:effectRef>
          <a:fontRef idx="minor">
            <a:schemeClr val="lt1"/>
          </a:fontRef>
        </p:style>
        <p:txBody>
          <a:bodyPr anchor="t">
            <a:normAutofit/>
          </a:bodyPr>
          <a:lstStyle/>
          <a:p>
            <a:pPr marL="0" indent="0">
              <a:buNone/>
            </a:pPr>
            <a:r>
              <a:rPr lang="es-MX" sz="2000" dirty="0"/>
              <a:t>OBJETIVO DEL PROTOCOLO</a:t>
            </a:r>
          </a:p>
          <a:p>
            <a:pPr marL="0" indent="0">
              <a:buNone/>
            </a:pPr>
            <a:r>
              <a:rPr lang="es-MX" sz="2000" dirty="0"/>
              <a:t>	</a:t>
            </a:r>
          </a:p>
          <a:p>
            <a:pPr marL="0" indent="0">
              <a:buNone/>
            </a:pPr>
            <a:r>
              <a:rPr lang="es-MX" sz="2000" dirty="0"/>
              <a:t>GUÍA DE SEÑALES DE ALERTA EN NIÑOS, NIÑAS Y CUIDADORES</a:t>
            </a:r>
          </a:p>
          <a:p>
            <a:pPr marL="0" indent="0">
              <a:buNone/>
            </a:pPr>
            <a:endParaRPr lang="es-MX" sz="2000" dirty="0"/>
          </a:p>
          <a:p>
            <a:pPr marL="0" indent="0">
              <a:buNone/>
            </a:pPr>
            <a:r>
              <a:rPr lang="es-MX" sz="2000" dirty="0"/>
              <a:t>CÓMO SE PUEDE ACCEDER AL PASMI, DESDE UN JARDÍN INFANTIL O ESTABLECIMIENTO EDUCATIVO</a:t>
            </a:r>
          </a:p>
          <a:p>
            <a:pPr marL="0" indent="0">
              <a:buNone/>
            </a:pPr>
            <a:endParaRPr lang="es-CL" sz="2000" dirty="0"/>
          </a:p>
          <a:p>
            <a:pPr marL="0" indent="0">
              <a:buNone/>
            </a:pPr>
            <a:r>
              <a:rPr lang="es-CL" sz="2000" dirty="0"/>
              <a:t>ANEXOS DE APOYO A LA GESTIÓN</a:t>
            </a:r>
          </a:p>
        </p:txBody>
      </p:sp>
      <p:pic>
        <p:nvPicPr>
          <p:cNvPr id="4" name="Imagen 3">
            <a:extLst>
              <a:ext uri="{FF2B5EF4-FFF2-40B4-BE49-F238E27FC236}">
                <a16:creationId xmlns:a16="http://schemas.microsoft.com/office/drawing/2014/main" id="{170F77C4-6108-72BB-A6BA-F0F16E0ED242}"/>
              </a:ext>
            </a:extLst>
          </p:cNvPr>
          <p:cNvPicPr>
            <a:picLocks noChangeAspect="1"/>
          </p:cNvPicPr>
          <p:nvPr/>
        </p:nvPicPr>
        <p:blipFill>
          <a:blip r:embed="rId2"/>
          <a:stretch>
            <a:fillRect/>
          </a:stretch>
        </p:blipFill>
        <p:spPr>
          <a:xfrm>
            <a:off x="8604319" y="1076404"/>
            <a:ext cx="3294334" cy="5048790"/>
          </a:xfrm>
          <a:prstGeom prst="rect">
            <a:avLst/>
          </a:prstGeom>
        </p:spPr>
      </p:pic>
      <p:sp>
        <p:nvSpPr>
          <p:cNvPr id="5" name="Título 1">
            <a:extLst>
              <a:ext uri="{FF2B5EF4-FFF2-40B4-BE49-F238E27FC236}">
                <a16:creationId xmlns:a16="http://schemas.microsoft.com/office/drawing/2014/main" id="{DBC0E305-A33E-C49C-1E93-5399331ACC1A}"/>
              </a:ext>
            </a:extLst>
          </p:cNvPr>
          <p:cNvSpPr txBox="1">
            <a:spLocks/>
          </p:cNvSpPr>
          <p:nvPr/>
        </p:nvSpPr>
        <p:spPr>
          <a:xfrm>
            <a:off x="0" y="106067"/>
            <a:ext cx="9833113" cy="510365"/>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ES" sz="3200" dirty="0">
                <a:solidFill>
                  <a:schemeClr val="accent1"/>
                </a:solidFill>
              </a:rPr>
              <a:t>Protocolo de derivación desde Educación Parvularia</a:t>
            </a:r>
            <a:endParaRPr lang="es-CL" sz="3200" dirty="0">
              <a:solidFill>
                <a:schemeClr val="accent1"/>
              </a:solidFill>
            </a:endParaRPr>
          </a:p>
        </p:txBody>
      </p:sp>
      <p:pic>
        <p:nvPicPr>
          <p:cNvPr id="6" name="Imagen 5" descr="Un dibujo con letras&#10;&#10;Descripción generada automáticamente con confianza media">
            <a:extLst>
              <a:ext uri="{FF2B5EF4-FFF2-40B4-BE49-F238E27FC236}">
                <a16:creationId xmlns:a16="http://schemas.microsoft.com/office/drawing/2014/main" id="{75DCFEC9-2B84-0379-4EF5-4956BBCF4C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5723"/>
            <a:ext cx="2451652" cy="709457"/>
          </a:xfrm>
          <a:prstGeom prst="rect">
            <a:avLst/>
          </a:prstGeom>
        </p:spPr>
      </p:pic>
      <p:sp>
        <p:nvSpPr>
          <p:cNvPr id="7" name="CuadroTexto 6">
            <a:extLst>
              <a:ext uri="{FF2B5EF4-FFF2-40B4-BE49-F238E27FC236}">
                <a16:creationId xmlns:a16="http://schemas.microsoft.com/office/drawing/2014/main" id="{8A65269F-99D7-886E-0806-0D79D73E92B0}"/>
              </a:ext>
            </a:extLst>
          </p:cNvPr>
          <p:cNvSpPr txBox="1"/>
          <p:nvPr/>
        </p:nvSpPr>
        <p:spPr>
          <a:xfrm>
            <a:off x="3047999" y="6382601"/>
            <a:ext cx="6520070" cy="369332"/>
          </a:xfrm>
          <a:prstGeom prst="rect">
            <a:avLst/>
          </a:prstGeom>
          <a:noFill/>
        </p:spPr>
        <p:txBody>
          <a:bodyPr wrap="square" rtlCol="0">
            <a:spAutoFit/>
          </a:bodyPr>
          <a:lstStyle/>
          <a:p>
            <a:r>
              <a:rPr lang="es-ES" dirty="0"/>
              <a:t>Disponible en </a:t>
            </a:r>
            <a:r>
              <a:rPr lang="es-ES" dirty="0">
                <a:hlinkClick r:id="rId4"/>
              </a:rPr>
              <a:t>https://parvularia.mineduc.cl/recursos/pasmi-2024/</a:t>
            </a:r>
            <a:r>
              <a:rPr lang="es-ES" dirty="0"/>
              <a:t> </a:t>
            </a:r>
            <a:endParaRPr lang="es-CL" dirty="0"/>
          </a:p>
        </p:txBody>
      </p:sp>
    </p:spTree>
    <p:extLst>
      <p:ext uri="{BB962C8B-B14F-4D97-AF65-F5344CB8AC3E}">
        <p14:creationId xmlns:p14="http://schemas.microsoft.com/office/powerpoint/2010/main" val="90430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arcador de texto 2">
            <a:extLst>
              <a:ext uri="{FF2B5EF4-FFF2-40B4-BE49-F238E27FC236}">
                <a16:creationId xmlns:a16="http://schemas.microsoft.com/office/drawing/2014/main" id="{63DE7B47-70B3-B4FE-03B2-A4B23AEF8BDE}"/>
              </a:ext>
            </a:extLst>
          </p:cNvPr>
          <p:cNvSpPr>
            <a:spLocks noGrp="1" noChangeArrowheads="1"/>
          </p:cNvSpPr>
          <p:nvPr>
            <p:ph type="body" sz="quarter" idx="16"/>
          </p:nvPr>
        </p:nvSpPr>
        <p:spPr>
          <a:xfrm>
            <a:off x="3760418" y="1587655"/>
            <a:ext cx="7288212" cy="3088629"/>
          </a:xfrm>
        </p:spPr>
        <p:txBody>
          <a:bodyPr/>
          <a:lstStyle/>
          <a:p>
            <a:pPr marL="342900" indent="-342900" eaLnBrk="1" hangingPunct="1">
              <a:lnSpc>
                <a:spcPct val="100000"/>
              </a:lnSpc>
              <a:buFont typeface="Arial" panose="020B0604020202020204" pitchFamily="34" charset="0"/>
              <a:buChar char="•"/>
            </a:pPr>
            <a:endParaRPr lang="es-MX" altLang="es-CL" dirty="0">
              <a:cs typeface="Rubik ExtraBold"/>
            </a:endParaRPr>
          </a:p>
          <a:p>
            <a:pPr eaLnBrk="1" hangingPunct="1">
              <a:lnSpc>
                <a:spcPct val="100000"/>
              </a:lnSpc>
            </a:pPr>
            <a:r>
              <a:rPr lang="es-MX" dirty="0"/>
              <a:t>La sintomatología psicológica presente en la infancia suele no ser transitoria sino el inicio de dificultades que se van complejizando a medida que niñas y niños crecen, por lo que la intervención temprana supone beneficios directos, tanto sociales como económicos.</a:t>
            </a:r>
          </a:p>
          <a:p>
            <a:pPr eaLnBrk="1" hangingPunct="1">
              <a:lnSpc>
                <a:spcPct val="100000"/>
              </a:lnSpc>
            </a:pPr>
            <a:r>
              <a:rPr lang="es-MX" dirty="0"/>
              <a:t> </a:t>
            </a:r>
            <a:r>
              <a:rPr lang="es-MX" sz="1600" dirty="0"/>
              <a:t>(Zúñiga-</a:t>
            </a:r>
            <a:r>
              <a:rPr lang="es-MX" sz="1600" dirty="0" err="1"/>
              <a:t>Fajuri</a:t>
            </a:r>
            <a:r>
              <a:rPr lang="es-MX" sz="1600" dirty="0"/>
              <a:t>, Alejandra, &amp; Zúñiga F., Mónica. 2020).</a:t>
            </a:r>
            <a:endParaRPr lang="es-CL" altLang="es-CL" sz="1600" dirty="0">
              <a:cs typeface="Rubik ExtraBold"/>
            </a:endParaRPr>
          </a:p>
        </p:txBody>
      </p:sp>
      <p:pic>
        <p:nvPicPr>
          <p:cNvPr id="2" name="Imagen 1">
            <a:extLst>
              <a:ext uri="{FF2B5EF4-FFF2-40B4-BE49-F238E27FC236}">
                <a16:creationId xmlns:a16="http://schemas.microsoft.com/office/drawing/2014/main" id="{F517B43B-CBCF-AB4F-E84D-FDFBE3D596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8804" y="2318657"/>
            <a:ext cx="2962759" cy="243470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B333F-06B0-C7B7-1B13-9A528A582AAB}"/>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4ECF0B07-E49D-309A-2047-8668058FEFF8}"/>
              </a:ext>
            </a:extLst>
          </p:cNvPr>
          <p:cNvSpPr>
            <a:spLocks noGrp="1"/>
          </p:cNvSpPr>
          <p:nvPr>
            <p:ph type="body" sz="quarter" idx="16"/>
          </p:nvPr>
        </p:nvSpPr>
        <p:spPr/>
        <p:txBody>
          <a:bodyPr/>
          <a:lstStyle/>
          <a:p>
            <a:endParaRPr lang="es-CL"/>
          </a:p>
        </p:txBody>
      </p:sp>
      <p:sp>
        <p:nvSpPr>
          <p:cNvPr id="3" name="Marcador de texto 2">
            <a:extLst>
              <a:ext uri="{FF2B5EF4-FFF2-40B4-BE49-F238E27FC236}">
                <a16:creationId xmlns:a16="http://schemas.microsoft.com/office/drawing/2014/main" id="{A8846845-0C6C-FAD9-962B-72A8B1081682}"/>
              </a:ext>
            </a:extLst>
          </p:cNvPr>
          <p:cNvSpPr>
            <a:spLocks noGrp="1"/>
          </p:cNvSpPr>
          <p:nvPr>
            <p:ph type="body" idx="12"/>
          </p:nvPr>
        </p:nvSpPr>
        <p:spPr/>
        <p:txBody>
          <a:bodyPr/>
          <a:lstStyle/>
          <a:p>
            <a:endParaRPr lang="es-CL"/>
          </a:p>
        </p:txBody>
      </p:sp>
      <p:pic>
        <p:nvPicPr>
          <p:cNvPr id="5" name="Imagen 4" descr="Gráfico en cascada&#10;&#10;El contenido generado por IA puede ser incorrecto.">
            <a:extLst>
              <a:ext uri="{FF2B5EF4-FFF2-40B4-BE49-F238E27FC236}">
                <a16:creationId xmlns:a16="http://schemas.microsoft.com/office/drawing/2014/main" id="{1012633C-B571-ECE0-CA8E-EC5DCC7ED091}"/>
              </a:ext>
            </a:extLst>
          </p:cNvPr>
          <p:cNvPicPr>
            <a:picLocks noChangeAspect="1"/>
          </p:cNvPicPr>
          <p:nvPr/>
        </p:nvPicPr>
        <p:blipFill>
          <a:blip r:embed="rId2"/>
          <a:stretch>
            <a:fillRect/>
          </a:stretch>
        </p:blipFill>
        <p:spPr>
          <a:xfrm>
            <a:off x="670" y="0"/>
            <a:ext cx="12191330" cy="6858000"/>
          </a:xfrm>
          <a:prstGeom prst="rect">
            <a:avLst/>
          </a:prstGeom>
        </p:spPr>
      </p:pic>
      <p:pic>
        <p:nvPicPr>
          <p:cNvPr id="6" name="Imagen 5" descr="Icono&#10;&#10;El contenido generado por IA puede ser incorrecto.">
            <a:extLst>
              <a:ext uri="{FF2B5EF4-FFF2-40B4-BE49-F238E27FC236}">
                <a16:creationId xmlns:a16="http://schemas.microsoft.com/office/drawing/2014/main" id="{F6672D23-293E-2FEA-B229-1F5EF65EFD24}"/>
              </a:ext>
            </a:extLst>
          </p:cNvPr>
          <p:cNvPicPr>
            <a:picLocks noChangeAspect="1"/>
          </p:cNvPicPr>
          <p:nvPr/>
        </p:nvPicPr>
        <p:blipFill>
          <a:blip r:embed="rId3"/>
          <a:stretch>
            <a:fillRect/>
          </a:stretch>
        </p:blipFill>
        <p:spPr>
          <a:xfrm>
            <a:off x="10300446" y="5526027"/>
            <a:ext cx="1552093" cy="1181608"/>
          </a:xfrm>
          <a:prstGeom prst="rect">
            <a:avLst/>
          </a:prstGeom>
        </p:spPr>
      </p:pic>
      <p:sp>
        <p:nvSpPr>
          <p:cNvPr id="7" name="Marcador de texto 1">
            <a:extLst>
              <a:ext uri="{FF2B5EF4-FFF2-40B4-BE49-F238E27FC236}">
                <a16:creationId xmlns:a16="http://schemas.microsoft.com/office/drawing/2014/main" id="{13F5EF3C-BB12-2D7B-A92F-C5BC1183ACB3}"/>
              </a:ext>
            </a:extLst>
          </p:cNvPr>
          <p:cNvSpPr txBox="1">
            <a:spLocks noChangeArrowheads="1"/>
          </p:cNvSpPr>
          <p:nvPr/>
        </p:nvSpPr>
        <p:spPr bwMode="auto">
          <a:xfrm>
            <a:off x="698896" y="307558"/>
            <a:ext cx="10659798" cy="498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altLang="es-CL" b="1" dirty="0">
                <a:solidFill>
                  <a:schemeClr val="tx1"/>
                </a:solidFill>
                <a:latin typeface="Rubik ExtraBold" pitchFamily="2" charset="-79"/>
                <a:cs typeface="Rubik ExtraBold" pitchFamily="2" charset="-79"/>
              </a:rPr>
              <a:t>Flujo Protocolo derivación a PASMI desde Educación Parvularia</a:t>
            </a:r>
          </a:p>
        </p:txBody>
      </p:sp>
      <p:sp>
        <p:nvSpPr>
          <p:cNvPr id="11" name="Marcador de texto 4">
            <a:extLst>
              <a:ext uri="{FF2B5EF4-FFF2-40B4-BE49-F238E27FC236}">
                <a16:creationId xmlns:a16="http://schemas.microsoft.com/office/drawing/2014/main" id="{F78DB234-E32B-5657-E4D0-545F2D55C283}"/>
              </a:ext>
            </a:extLst>
          </p:cNvPr>
          <p:cNvSpPr txBox="1">
            <a:spLocks/>
          </p:cNvSpPr>
          <p:nvPr/>
        </p:nvSpPr>
        <p:spPr>
          <a:xfrm>
            <a:off x="428897" y="2111788"/>
            <a:ext cx="11037635" cy="1419748"/>
          </a:xfrm>
          <a:prstGeom prst="rect">
            <a:avLst/>
          </a:prstGeom>
        </p:spPr>
        <p:txBody>
          <a:bodyPr/>
          <a:lstStyle>
            <a:lvl1pPr marL="0" indent="0" algn="l" rtl="0" eaLnBrk="1" fontAlgn="base" hangingPunct="1">
              <a:lnSpc>
                <a:spcPct val="90000"/>
              </a:lnSpc>
              <a:spcBef>
                <a:spcPts val="1000"/>
              </a:spcBef>
              <a:spcAft>
                <a:spcPct val="0"/>
              </a:spcAft>
              <a:buFont typeface="Arial" panose="020B0604020202020204" pitchFamily="34" charset="0"/>
              <a:buNone/>
              <a:defRPr sz="2000" kern="1200">
                <a:solidFill>
                  <a:srgbClr val="0C458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MX" sz="1800" dirty="0"/>
          </a:p>
        </p:txBody>
      </p:sp>
      <p:pic>
        <p:nvPicPr>
          <p:cNvPr id="9" name="Imagen 8">
            <a:extLst>
              <a:ext uri="{FF2B5EF4-FFF2-40B4-BE49-F238E27FC236}">
                <a16:creationId xmlns:a16="http://schemas.microsoft.com/office/drawing/2014/main" id="{60E03FF4-E047-66AC-CCA8-CA9E75573DBE}"/>
              </a:ext>
            </a:extLst>
          </p:cNvPr>
          <p:cNvPicPr>
            <a:picLocks noChangeAspect="1"/>
          </p:cNvPicPr>
          <p:nvPr/>
        </p:nvPicPr>
        <p:blipFill>
          <a:blip r:embed="rId4"/>
          <a:stretch>
            <a:fillRect/>
          </a:stretch>
        </p:blipFill>
        <p:spPr>
          <a:xfrm>
            <a:off x="754342" y="806449"/>
            <a:ext cx="10154663" cy="4383767"/>
          </a:xfrm>
          <a:prstGeom prst="rect">
            <a:avLst/>
          </a:prstGeom>
        </p:spPr>
      </p:pic>
      <p:sp>
        <p:nvSpPr>
          <p:cNvPr id="13" name="Elipse 12">
            <a:extLst>
              <a:ext uri="{FF2B5EF4-FFF2-40B4-BE49-F238E27FC236}">
                <a16:creationId xmlns:a16="http://schemas.microsoft.com/office/drawing/2014/main" id="{726EF6FD-EDBE-BF3F-C8F5-E6793AACE371}"/>
              </a:ext>
            </a:extLst>
          </p:cNvPr>
          <p:cNvSpPr/>
          <p:nvPr/>
        </p:nvSpPr>
        <p:spPr>
          <a:xfrm>
            <a:off x="3349256" y="4668064"/>
            <a:ext cx="2456121" cy="1284568"/>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Coordinación Intersectorial</a:t>
            </a:r>
            <a:endParaRPr lang="es-CL" dirty="0"/>
          </a:p>
        </p:txBody>
      </p:sp>
    </p:spTree>
    <p:extLst>
      <p:ext uri="{BB962C8B-B14F-4D97-AF65-F5344CB8AC3E}">
        <p14:creationId xmlns:p14="http://schemas.microsoft.com/office/powerpoint/2010/main" val="4276926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A76B7A6-3D11-E4A6-6B2D-02499EC67BDB}"/>
              </a:ext>
            </a:extLst>
          </p:cNvPr>
          <p:cNvSpPr>
            <a:spLocks noGrp="1"/>
          </p:cNvSpPr>
          <p:nvPr>
            <p:ph type="body" sz="quarter" idx="16"/>
          </p:nvPr>
        </p:nvSpPr>
        <p:spPr>
          <a:xfrm>
            <a:off x="772160" y="1693629"/>
            <a:ext cx="10390293" cy="4409144"/>
          </a:xfrm>
        </p:spPr>
        <p:txBody>
          <a:bodyPr>
            <a:normAutofit fontScale="85000" lnSpcReduction="10000"/>
          </a:bodyPr>
          <a:lstStyle/>
          <a:p>
            <a:r>
              <a:rPr lang="es-ES" dirty="0"/>
              <a:t>A partir de la reunión de trabajo, JUNJI y Fundación Integra han definido las siguientes figuras como contrapartes para la articulación del programa PASMI a nivel local:</a:t>
            </a:r>
          </a:p>
          <a:p>
            <a:endParaRPr lang="es-ES" dirty="0"/>
          </a:p>
          <a:p>
            <a:pPr marL="342900" indent="-342900">
              <a:buFont typeface="Arial" panose="020B0604020202020204" pitchFamily="34" charset="0"/>
              <a:buChar char="•"/>
            </a:pPr>
            <a:r>
              <a:rPr lang="es-ES" b="1" dirty="0"/>
              <a:t>Fundación Integra</a:t>
            </a:r>
          </a:p>
          <a:p>
            <a:pPr marL="342900" indent="-342900">
              <a:buFont typeface="Arial" panose="020B0604020202020204" pitchFamily="34" charset="0"/>
              <a:buChar char="•"/>
            </a:pPr>
            <a:r>
              <a:rPr lang="es-ES" dirty="0"/>
              <a:t>Contraparte Regional: La Jefatura del Departamento de Promoción y Protección Integral de los Derechos de la Niñez (JPPI) de cada región.</a:t>
            </a:r>
          </a:p>
          <a:p>
            <a:pPr marL="342900" indent="-342900">
              <a:buFont typeface="Arial" panose="020B0604020202020204" pitchFamily="34" charset="0"/>
              <a:buChar char="•"/>
            </a:pPr>
            <a:r>
              <a:rPr lang="es-ES" dirty="0"/>
              <a:t>Contraparte Comunal: El o la profesional de Familia y Cobertura. Como alternativa, en territorios sin dicha figura, una directora de un establecimiento de la comuna.</a:t>
            </a:r>
            <a:endParaRPr lang="es-ES" b="1" dirty="0"/>
          </a:p>
          <a:p>
            <a:pPr marL="342900" indent="-342900">
              <a:buFont typeface="Arial" panose="020B0604020202020204" pitchFamily="34" charset="0"/>
              <a:buChar char="•"/>
            </a:pPr>
            <a:r>
              <a:rPr lang="es-ES" b="1" dirty="0"/>
              <a:t>JUNJI</a:t>
            </a:r>
          </a:p>
          <a:p>
            <a:pPr marL="342900" indent="-342900">
              <a:buFont typeface="Arial" panose="020B0604020202020204" pitchFamily="34" charset="0"/>
              <a:buChar char="•"/>
            </a:pPr>
            <a:r>
              <a:rPr lang="es-ES" dirty="0"/>
              <a:t>Contraparte Regional: Un profesional de Buen Trato de la Dirección Regional, que se defina para esta función.</a:t>
            </a:r>
          </a:p>
          <a:p>
            <a:pPr marL="342900" indent="-342900">
              <a:buFont typeface="Arial" panose="020B0604020202020204" pitchFamily="34" charset="0"/>
              <a:buChar char="•"/>
            </a:pPr>
            <a:r>
              <a:rPr lang="es-ES"/>
              <a:t>Contraparte Comunal: </a:t>
            </a:r>
            <a:r>
              <a:rPr lang="es-ES" dirty="0"/>
              <a:t>Un asesor o asesora del equipo del territorio, definido por la Dirección Regional.</a:t>
            </a:r>
          </a:p>
          <a:p>
            <a:pPr marL="342900" indent="-342900">
              <a:buFont typeface="Arial" panose="020B0604020202020204" pitchFamily="34" charset="0"/>
              <a:buChar char="•"/>
            </a:pPr>
            <a:endParaRPr lang="es-ES" dirty="0"/>
          </a:p>
          <a:p>
            <a:r>
              <a:rPr lang="es-ES" dirty="0"/>
              <a:t>Una lista inicial de nombres y datos de contacto serán compartidas por estas instituciones a través de la SDEP. Será responsabilidad del nivel comunal, comunicar cambios en las personerías.</a:t>
            </a:r>
            <a:endParaRPr lang="es-CL" dirty="0"/>
          </a:p>
        </p:txBody>
      </p:sp>
      <p:sp>
        <p:nvSpPr>
          <p:cNvPr id="3" name="Marcador de texto 2">
            <a:extLst>
              <a:ext uri="{FF2B5EF4-FFF2-40B4-BE49-F238E27FC236}">
                <a16:creationId xmlns:a16="http://schemas.microsoft.com/office/drawing/2014/main" id="{B1771A30-63E6-11EB-C492-8386497F1537}"/>
              </a:ext>
            </a:extLst>
          </p:cNvPr>
          <p:cNvSpPr>
            <a:spLocks noGrp="1"/>
          </p:cNvSpPr>
          <p:nvPr>
            <p:ph type="body" idx="12"/>
          </p:nvPr>
        </p:nvSpPr>
        <p:spPr/>
        <p:txBody>
          <a:bodyPr>
            <a:normAutofit fontScale="77500" lnSpcReduction="20000"/>
          </a:bodyPr>
          <a:lstStyle/>
          <a:p>
            <a:r>
              <a:rPr lang="es-CL" dirty="0"/>
              <a:t>Definición de Contrapartes Comunales/Territoriales PASMI</a:t>
            </a:r>
          </a:p>
        </p:txBody>
      </p:sp>
    </p:spTree>
    <p:extLst>
      <p:ext uri="{BB962C8B-B14F-4D97-AF65-F5344CB8AC3E}">
        <p14:creationId xmlns:p14="http://schemas.microsoft.com/office/powerpoint/2010/main" val="602102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2DABDC8E-76B6-2862-78B3-558DEBD8CB8C}"/>
              </a:ext>
            </a:extLst>
          </p:cNvPr>
          <p:cNvSpPr>
            <a:spLocks noGrp="1"/>
          </p:cNvSpPr>
          <p:nvPr>
            <p:ph type="body" sz="quarter" idx="16"/>
          </p:nvPr>
        </p:nvSpPr>
        <p:spPr>
          <a:xfrm>
            <a:off x="715309" y="1937469"/>
            <a:ext cx="3694131" cy="4659758"/>
          </a:xfrm>
        </p:spPr>
        <p:txBody>
          <a:bodyPr>
            <a:normAutofit fontScale="92500" lnSpcReduction="20000"/>
          </a:bodyPr>
          <a:lstStyle/>
          <a:p>
            <a:r>
              <a:rPr lang="es-ES" b="1" dirty="0"/>
              <a:t>Bienestar de equipos pedagógicos: Un prerrequisito crítico</a:t>
            </a:r>
          </a:p>
          <a:p>
            <a:endParaRPr lang="es-ES" dirty="0"/>
          </a:p>
          <a:p>
            <a:pPr marL="342900" indent="-342900">
              <a:buFont typeface="Arial" panose="020B0604020202020204" pitchFamily="34" charset="0"/>
              <a:buChar char="•"/>
            </a:pPr>
            <a:r>
              <a:rPr lang="es-ES" dirty="0"/>
              <a:t>Un tercio de las educadoras de párvulos presenta sintomatología de burnout, lo que representa un mediador sistémico para el bienestar infantil.</a:t>
            </a:r>
          </a:p>
          <a:p>
            <a:pPr marL="342900" indent="-342900">
              <a:buFont typeface="Arial" panose="020B0604020202020204" pitchFamily="34" charset="0"/>
              <a:buChar char="•"/>
            </a:pPr>
            <a:r>
              <a:rPr lang="es-ES" dirty="0"/>
              <a:t>Los principales obstáculos para el bienestar son institucionales, como el exceso de trabajo administrativo y la alta tasa de licencias médicas. </a:t>
            </a:r>
          </a:p>
          <a:p>
            <a:pPr marL="342900" indent="-342900">
              <a:buFont typeface="Arial" panose="020B0604020202020204" pitchFamily="34" charset="0"/>
              <a:buChar char="•"/>
            </a:pPr>
            <a:r>
              <a:rPr lang="es-ES" dirty="0"/>
              <a:t>Los facilitadores más importantes son el liderazgo de las directoras y el apoyo entre pares.</a:t>
            </a:r>
            <a:endParaRPr lang="es-CL" dirty="0"/>
          </a:p>
        </p:txBody>
      </p:sp>
      <p:sp>
        <p:nvSpPr>
          <p:cNvPr id="3" name="Marcador de texto 2">
            <a:extLst>
              <a:ext uri="{FF2B5EF4-FFF2-40B4-BE49-F238E27FC236}">
                <a16:creationId xmlns:a16="http://schemas.microsoft.com/office/drawing/2014/main" id="{2F2BAC46-E0BD-CAE5-ACB4-09E83C6D944A}"/>
              </a:ext>
            </a:extLst>
          </p:cNvPr>
          <p:cNvSpPr>
            <a:spLocks noGrp="1"/>
          </p:cNvSpPr>
          <p:nvPr>
            <p:ph type="body" idx="12"/>
          </p:nvPr>
        </p:nvSpPr>
        <p:spPr>
          <a:xfrm>
            <a:off x="640803" y="481036"/>
            <a:ext cx="9585138" cy="596123"/>
          </a:xfrm>
        </p:spPr>
        <p:txBody>
          <a:bodyPr>
            <a:normAutofit fontScale="77500" lnSpcReduction="20000"/>
          </a:bodyPr>
          <a:lstStyle/>
          <a:p>
            <a:r>
              <a:rPr lang="es-ES" dirty="0"/>
              <a:t>Principales Hallazgos de Estudios SDEP sobre Salud Mental</a:t>
            </a:r>
            <a:endParaRPr lang="es-CL" dirty="0"/>
          </a:p>
        </p:txBody>
      </p:sp>
      <p:sp>
        <p:nvSpPr>
          <p:cNvPr id="6" name="Marcador de texto 1">
            <a:extLst>
              <a:ext uri="{FF2B5EF4-FFF2-40B4-BE49-F238E27FC236}">
                <a16:creationId xmlns:a16="http://schemas.microsoft.com/office/drawing/2014/main" id="{B7BF50A1-48FA-FB59-1BAB-103EFAF41614}"/>
              </a:ext>
            </a:extLst>
          </p:cNvPr>
          <p:cNvSpPr txBox="1">
            <a:spLocks/>
          </p:cNvSpPr>
          <p:nvPr/>
        </p:nvSpPr>
        <p:spPr>
          <a:xfrm>
            <a:off x="4819949" y="1937469"/>
            <a:ext cx="3416424" cy="4578478"/>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C458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b="1" dirty="0"/>
              <a:t>Salud mental infantil: un fenómeno contextual y relacional</a:t>
            </a:r>
          </a:p>
          <a:p>
            <a:endParaRPr lang="es-ES" b="1" dirty="0"/>
          </a:p>
          <a:p>
            <a:pPr marL="342900" indent="-342900">
              <a:buFont typeface="Arial" panose="020B0604020202020204" pitchFamily="34" charset="0"/>
              <a:buChar char="•"/>
            </a:pPr>
            <a:r>
              <a:rPr lang="es-ES" dirty="0"/>
              <a:t>Se identifica una tensión entre una </a:t>
            </a:r>
            <a:r>
              <a:rPr lang="es-ES" u="sng" dirty="0"/>
              <a:t>visión clínica</a:t>
            </a:r>
            <a:r>
              <a:rPr lang="es-ES" dirty="0"/>
              <a:t> de la salud mental (centrada en el trastorno) y una </a:t>
            </a:r>
            <a:r>
              <a:rPr lang="es-ES" u="sng" dirty="0"/>
              <a:t>visión de bienestar</a:t>
            </a:r>
            <a:r>
              <a:rPr lang="es-ES" dirty="0"/>
              <a:t> (más positiva e integral).</a:t>
            </a:r>
          </a:p>
          <a:p>
            <a:pPr marL="342900" indent="-342900">
              <a:buFont typeface="Arial" panose="020B0604020202020204" pitchFamily="34" charset="0"/>
              <a:buChar char="•"/>
            </a:pPr>
            <a:r>
              <a:rPr lang="es-ES" dirty="0"/>
              <a:t>Los factores contextuales, como la </a:t>
            </a:r>
            <a:r>
              <a:rPr lang="es-ES" u="sng" dirty="0"/>
              <a:t>estabilidad y salud mental de los cuidadores</a:t>
            </a:r>
            <a:r>
              <a:rPr lang="es-ES" dirty="0"/>
              <a:t>, son determinantes para el bienestar de niños y niñas.</a:t>
            </a:r>
          </a:p>
          <a:p>
            <a:pPr marL="342900" indent="-342900">
              <a:buFont typeface="Arial" panose="020B0604020202020204" pitchFamily="34" charset="0"/>
              <a:buChar char="•"/>
            </a:pPr>
            <a:r>
              <a:rPr lang="es-ES" dirty="0"/>
              <a:t>Se percibe una </a:t>
            </a:r>
            <a:r>
              <a:rPr lang="es-ES" u="sng" dirty="0"/>
              <a:t>frágil articulación intersectorial</a:t>
            </a:r>
            <a:r>
              <a:rPr lang="es-ES" dirty="0"/>
              <a:t> en los territorios, limitando una respuesta integral.</a:t>
            </a:r>
            <a:endParaRPr lang="es-CL" dirty="0"/>
          </a:p>
        </p:txBody>
      </p:sp>
      <p:sp>
        <p:nvSpPr>
          <p:cNvPr id="8" name="Marcador de texto 1">
            <a:extLst>
              <a:ext uri="{FF2B5EF4-FFF2-40B4-BE49-F238E27FC236}">
                <a16:creationId xmlns:a16="http://schemas.microsoft.com/office/drawing/2014/main" id="{0B8C31D4-18F2-405C-727B-6C708172E609}"/>
              </a:ext>
            </a:extLst>
          </p:cNvPr>
          <p:cNvSpPr txBox="1">
            <a:spLocks/>
          </p:cNvSpPr>
          <p:nvPr/>
        </p:nvSpPr>
        <p:spPr>
          <a:xfrm>
            <a:off x="8348856" y="1937469"/>
            <a:ext cx="3416424" cy="4578478"/>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C458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b="1" dirty="0"/>
              <a:t>Claves para intervenciones efectivas</a:t>
            </a:r>
          </a:p>
          <a:p>
            <a:endParaRPr lang="es-ES" b="1" dirty="0"/>
          </a:p>
          <a:p>
            <a:pPr marL="342900" indent="-342900">
              <a:buFont typeface="Arial" panose="020B0604020202020204" pitchFamily="34" charset="0"/>
              <a:buChar char="•"/>
            </a:pPr>
            <a:r>
              <a:rPr lang="es-ES" dirty="0"/>
              <a:t>Las intervenciones más efectivas son aquellas de </a:t>
            </a:r>
            <a:r>
              <a:rPr lang="es-ES" u="sng" dirty="0"/>
              <a:t>largo plazo</a:t>
            </a:r>
            <a:r>
              <a:rPr lang="es-ES" dirty="0"/>
              <a:t>, </a:t>
            </a:r>
            <a:r>
              <a:rPr lang="es-ES" u="sng" dirty="0"/>
              <a:t>integradas en el currículum</a:t>
            </a:r>
            <a:r>
              <a:rPr lang="es-ES" dirty="0"/>
              <a:t> y que involucran a </a:t>
            </a:r>
            <a:r>
              <a:rPr lang="es-ES" u="sng" dirty="0"/>
              <a:t>múltiples actores</a:t>
            </a:r>
            <a:r>
              <a:rPr lang="es-ES" dirty="0"/>
              <a:t> (familias y equipos pedagógicos), en contraste con talleres aislados.</a:t>
            </a:r>
          </a:p>
          <a:p>
            <a:pPr marL="342900" indent="-342900">
              <a:buFont typeface="Arial" panose="020B0604020202020204" pitchFamily="34" charset="0"/>
              <a:buChar char="•"/>
            </a:pPr>
            <a:r>
              <a:rPr lang="es-ES" dirty="0"/>
              <a:t>El </a:t>
            </a:r>
            <a:r>
              <a:rPr lang="es-ES" u="sng" dirty="0"/>
              <a:t>juego</a:t>
            </a:r>
            <a:r>
              <a:rPr lang="es-ES" dirty="0"/>
              <a:t> emerge como la principal herramienta pedagógica para la promoción de la salud mental en la primera infancia.</a:t>
            </a:r>
            <a:endParaRPr lang="es-CL" dirty="0"/>
          </a:p>
        </p:txBody>
      </p:sp>
      <p:sp>
        <p:nvSpPr>
          <p:cNvPr id="11" name="CuadroTexto 10">
            <a:extLst>
              <a:ext uri="{FF2B5EF4-FFF2-40B4-BE49-F238E27FC236}">
                <a16:creationId xmlns:a16="http://schemas.microsoft.com/office/drawing/2014/main" id="{97B01591-E886-C5FF-2839-5044AC694509}"/>
              </a:ext>
            </a:extLst>
          </p:cNvPr>
          <p:cNvSpPr txBox="1"/>
          <p:nvPr/>
        </p:nvSpPr>
        <p:spPr>
          <a:xfrm>
            <a:off x="715309" y="882841"/>
            <a:ext cx="10081384" cy="646331"/>
          </a:xfrm>
          <a:prstGeom prst="rect">
            <a:avLst/>
          </a:prstGeom>
          <a:noFill/>
        </p:spPr>
        <p:txBody>
          <a:bodyPr wrap="square">
            <a:spAutoFit/>
          </a:bodyPr>
          <a:lstStyle/>
          <a:p>
            <a:r>
              <a:rPr lang="es-ES" dirty="0"/>
              <a:t>Tres estudios recientes de la Subsecretaría ofrecen una base de evidencia robusta para orientar la Estrategia PASMI, destacando los siguientes hallazgos:</a:t>
            </a:r>
            <a:endParaRPr lang="es-CL" dirty="0"/>
          </a:p>
        </p:txBody>
      </p:sp>
    </p:spTree>
    <p:extLst>
      <p:ext uri="{BB962C8B-B14F-4D97-AF65-F5344CB8AC3E}">
        <p14:creationId xmlns:p14="http://schemas.microsoft.com/office/powerpoint/2010/main" val="70588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ABC9F-281E-98A1-62F7-8B5954A52F47}"/>
            </a:ext>
          </a:extLst>
        </p:cNvPr>
        <p:cNvGrpSpPr/>
        <p:nvPr/>
      </p:nvGrpSpPr>
      <p:grpSpPr>
        <a:xfrm>
          <a:off x="0" y="0"/>
          <a:ext cx="0" cy="0"/>
          <a:chOff x="0" y="0"/>
          <a:chExt cx="0" cy="0"/>
        </a:xfrm>
      </p:grpSpPr>
      <p:sp>
        <p:nvSpPr>
          <p:cNvPr id="10" name="CuadroTexto 9">
            <a:extLst>
              <a:ext uri="{FF2B5EF4-FFF2-40B4-BE49-F238E27FC236}">
                <a16:creationId xmlns:a16="http://schemas.microsoft.com/office/drawing/2014/main" id="{595DBE37-EE37-99F4-7F43-5D8D1B5A6B21}"/>
              </a:ext>
            </a:extLst>
          </p:cNvPr>
          <p:cNvSpPr txBox="1"/>
          <p:nvPr/>
        </p:nvSpPr>
        <p:spPr>
          <a:xfrm>
            <a:off x="2681265" y="324566"/>
            <a:ext cx="8201890" cy="923330"/>
          </a:xfrm>
          <a:prstGeom prst="rect">
            <a:avLst/>
          </a:prstGeom>
          <a:noFill/>
        </p:spPr>
        <p:txBody>
          <a:bodyPr wrap="square" rtlCol="0">
            <a:spAutoFit/>
          </a:bodyPr>
          <a:lstStyle/>
          <a:p>
            <a:pPr lvl="0" algn="ctr"/>
            <a:r>
              <a:rPr lang="es-ES" b="1" dirty="0">
                <a:solidFill>
                  <a:srgbClr val="0070C0"/>
                </a:solidFill>
              </a:rPr>
              <a:t>IDENTIFICACIÓN Y PRIORIZACIÓN DE ESTUDIANTES PARA DERIVACIVÓN A ATENCIÓN DE SALUD MENTAL – HABILIDADES PARA LA VIDA</a:t>
            </a:r>
            <a:endParaRPr lang="es-CL" b="1" dirty="0">
              <a:solidFill>
                <a:srgbClr val="0070C0"/>
              </a:solidFill>
            </a:endParaRPr>
          </a:p>
          <a:p>
            <a:pPr algn="ctr"/>
            <a:r>
              <a:rPr lang="es-ES" b="1" dirty="0">
                <a:solidFill>
                  <a:srgbClr val="0070C0"/>
                </a:solidFill>
              </a:rPr>
              <a:t> </a:t>
            </a:r>
            <a:endParaRPr lang="es-CL" dirty="0">
              <a:solidFill>
                <a:srgbClr val="0070C0"/>
              </a:solidFill>
            </a:endParaRPr>
          </a:p>
        </p:txBody>
      </p:sp>
      <p:sp>
        <p:nvSpPr>
          <p:cNvPr id="13" name="Rectangle 78">
            <a:extLst>
              <a:ext uri="{FF2B5EF4-FFF2-40B4-BE49-F238E27FC236}">
                <a16:creationId xmlns:a16="http://schemas.microsoft.com/office/drawing/2014/main" id="{36EF7FED-EE61-2829-9EE9-57E9E1063B5B}"/>
              </a:ext>
            </a:extLst>
          </p:cNvPr>
          <p:cNvSpPr>
            <a:spLocks noChangeArrowheads="1"/>
          </p:cNvSpPr>
          <p:nvPr/>
        </p:nvSpPr>
        <p:spPr bwMode="auto">
          <a:xfrm>
            <a:off x="335701" y="1132479"/>
            <a:ext cx="11520598" cy="361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CL" sz="900" b="0" i="0" u="none" strike="noStrike" cap="none" normalizeH="0" baseline="0" dirty="0">
              <a:ln>
                <a:noFill/>
              </a:ln>
              <a:solidFill>
                <a:srgbClr val="58595B"/>
              </a:solidFill>
              <a:effectLst/>
              <a:ea typeface="Arial MT" charset="0"/>
              <a:cs typeface="Arial MT"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s-ES" altLang="es-CL" sz="1400" b="0" i="0" u="none" strike="noStrike" cap="none" normalizeH="0" baseline="0" dirty="0">
                <a:ln>
                  <a:noFill/>
                </a:ln>
                <a:effectLst/>
                <a:latin typeface="Arial" panose="020B0604020202020204" pitchFamily="34" charset="0"/>
                <a:ea typeface="Arial MT" charset="0"/>
                <a:cs typeface="Arial MT" charset="0"/>
              </a:rPr>
              <a:t>A partir de los resultados de los instrumentos utilizados en la Unidad de Detección, el Programa HpV-I identifica y prioriza la derivación de niños y niñas a atención en salud mental. </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endParaRPr lang="es-ES" altLang="es-CL" sz="1400" dirty="0">
              <a:latin typeface="Arial" panose="020B0604020202020204" pitchFamily="34" charset="0"/>
              <a:ea typeface="Arial MT" charset="0"/>
              <a:cs typeface="Arial MT"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s-ES" altLang="es-CL" sz="1400" b="0" i="0" u="none" strike="noStrike" cap="none" normalizeH="0" baseline="0" dirty="0">
                <a:ln>
                  <a:noFill/>
                </a:ln>
                <a:effectLst/>
                <a:latin typeface="Arial" panose="020B0604020202020204" pitchFamily="34" charset="0"/>
                <a:ea typeface="Arial MT" charset="0"/>
                <a:cs typeface="Arial MT" charset="0"/>
              </a:rPr>
              <a:t>Para esta identificación el programa utiliza los Índices Especiales, cuya presencia señala la necesidad de derivar a un niño o niña a atención especializada.</a:t>
            </a:r>
          </a:p>
          <a:p>
            <a:pPr marR="0" lvl="0" algn="just" defTabSz="914400" rtl="0" eaLnBrk="0" fontAlgn="base" latinLnBrk="0" hangingPunct="0">
              <a:lnSpc>
                <a:spcPct val="100000"/>
              </a:lnSpc>
              <a:spcBef>
                <a:spcPct val="0"/>
              </a:spcBef>
              <a:spcAft>
                <a:spcPct val="0"/>
              </a:spcAft>
              <a:buClrTx/>
              <a:buSzTx/>
              <a:tabLst/>
            </a:pPr>
            <a:endParaRPr kumimoji="0" lang="es-CL" altLang="es-CL" sz="1400" b="0" i="0" u="none" strike="noStrike" cap="none" normalizeH="0" baseline="0" dirty="0">
              <a:ln>
                <a:noFill/>
              </a:ln>
              <a:effectLst/>
              <a:latin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s-ES" altLang="es-CL" sz="1400" b="0" i="0" u="none" strike="noStrike" cap="none" normalizeH="0" baseline="0" dirty="0">
                <a:ln>
                  <a:noFill/>
                </a:ln>
                <a:effectLst/>
                <a:latin typeface="Arial" panose="020B0604020202020204" pitchFamily="34" charset="0"/>
                <a:ea typeface="Arial MT" charset="0"/>
                <a:cs typeface="Arial MT" charset="0"/>
              </a:rPr>
              <a:t>El Programa busca garantizar la derivación para que el niño o niña acceda a atención conducente a diagnóstico y tratamiento. Los criterios, organizados en nivel de prioridad para el modelo de intervención, destinados a implementar derivaciones son:</a:t>
            </a:r>
          </a:p>
          <a:p>
            <a:pPr marR="0" lvl="0" algn="just" defTabSz="914400" rtl="0" eaLnBrk="0" fontAlgn="base" latinLnBrk="0" hangingPunct="0">
              <a:lnSpc>
                <a:spcPct val="100000"/>
              </a:lnSpc>
              <a:spcBef>
                <a:spcPct val="0"/>
              </a:spcBef>
              <a:spcAft>
                <a:spcPct val="0"/>
              </a:spcAft>
              <a:buClrTx/>
              <a:buSzTx/>
              <a:tabLst/>
            </a:pPr>
            <a:endParaRPr lang="es-ES" altLang="es-CL" sz="1400" dirty="0">
              <a:latin typeface="Arial" panose="020B0604020202020204" pitchFamily="34" charset="0"/>
            </a:endParaRPr>
          </a:p>
          <a:p>
            <a:pPr algn="just" eaLnBrk="0" fontAlgn="base" hangingPunct="0">
              <a:spcBef>
                <a:spcPct val="0"/>
              </a:spcBef>
              <a:spcAft>
                <a:spcPct val="0"/>
              </a:spcAft>
            </a:pPr>
            <a:r>
              <a:rPr lang="es-ES" sz="1400" dirty="0">
                <a:latin typeface="Arial" panose="020B0604020202020204" pitchFamily="34" charset="0"/>
              </a:rPr>
              <a:t>		1.- </a:t>
            </a:r>
            <a:r>
              <a:rPr lang="es-ES" sz="1400" b="1" dirty="0">
                <a:latin typeface="Arial" panose="020B0604020202020204" pitchFamily="34" charset="0"/>
              </a:rPr>
              <a:t>Índice Especial Crítico Hiperactivo (IECH)</a:t>
            </a:r>
            <a:endParaRPr lang="es-CL" sz="1400" b="1" dirty="0">
              <a:latin typeface="Arial" panose="020B0604020202020204" pitchFamily="34" charset="0"/>
            </a:endParaRPr>
          </a:p>
          <a:p>
            <a:pPr lvl="4" algn="just" eaLnBrk="0" fontAlgn="base" hangingPunct="0">
              <a:spcBef>
                <a:spcPct val="0"/>
              </a:spcBef>
              <a:spcAft>
                <a:spcPct val="0"/>
              </a:spcAft>
            </a:pPr>
            <a:r>
              <a:rPr lang="es-ES" sz="1300" dirty="0">
                <a:latin typeface="Arial" panose="020B0604020202020204" pitchFamily="34" charset="0"/>
              </a:rPr>
              <a:t>	Este índice se construye a partir de los resultados del TOCA-RR-CL y del PSC-CL y corresponde a niños y 	niñas que cuentan con riesgo hiperactivo en ambos instrumentos. Este índice señala la sospecha de 	diagnóstico de Trastorno por déficit de atención con hiperactividad (DSM V) o Trastorno Hipercinético (CIE-10).</a:t>
            </a:r>
          </a:p>
          <a:p>
            <a:pPr lvl="4" algn="just" eaLnBrk="0" fontAlgn="base" hangingPunct="0">
              <a:spcBef>
                <a:spcPct val="0"/>
              </a:spcBef>
              <a:spcAft>
                <a:spcPct val="0"/>
              </a:spcAft>
            </a:pPr>
            <a:endParaRPr lang="es-CL" sz="1300" dirty="0">
              <a:latin typeface="Arial" panose="020B0604020202020204" pitchFamily="34" charset="0"/>
            </a:endParaRPr>
          </a:p>
          <a:p>
            <a:r>
              <a:rPr lang="es-ES" sz="1400" dirty="0"/>
              <a:t>		</a:t>
            </a:r>
            <a:r>
              <a:rPr lang="es-ES" sz="1400" b="1" dirty="0"/>
              <a:t>2.-  </a:t>
            </a:r>
            <a:r>
              <a:rPr lang="es-ES" sz="1400" b="1" dirty="0">
                <a:latin typeface="Arial" panose="020B0604020202020204" pitchFamily="34" charset="0"/>
              </a:rPr>
              <a:t>Índice Especial Afectivo (IEA)</a:t>
            </a:r>
            <a:endParaRPr lang="es-CL" sz="1400" b="1" dirty="0">
              <a:latin typeface="Arial" panose="020B0604020202020204" pitchFamily="34" charset="0"/>
            </a:endParaRPr>
          </a:p>
          <a:p>
            <a:r>
              <a:rPr lang="es-CL" sz="1400" dirty="0"/>
              <a:t>		</a:t>
            </a:r>
          </a:p>
        </p:txBody>
      </p:sp>
      <p:sp>
        <p:nvSpPr>
          <p:cNvPr id="14" name="Rectangle 86">
            <a:extLst>
              <a:ext uri="{FF2B5EF4-FFF2-40B4-BE49-F238E27FC236}">
                <a16:creationId xmlns:a16="http://schemas.microsoft.com/office/drawing/2014/main" id="{BA8ECEB4-6E9D-F41A-F2C9-7BA222511451}"/>
              </a:ext>
            </a:extLst>
          </p:cNvPr>
          <p:cNvSpPr>
            <a:spLocks noChangeArrowheads="1"/>
          </p:cNvSpPr>
          <p:nvPr/>
        </p:nvSpPr>
        <p:spPr bwMode="auto">
          <a:xfrm>
            <a:off x="2995331" y="4320875"/>
            <a:ext cx="9016195"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s-ES" altLang="es-CL" sz="1300" dirty="0">
                <a:solidFill>
                  <a:schemeClr val="bg1"/>
                </a:solidFill>
                <a:latin typeface="Arial" panose="020B0604020202020204" pitchFamily="34" charset="0"/>
              </a:rPr>
              <a:t>Este indicador se construye a partir de los resultados del PSC-CL. Este índice señala la sospecha de diagnóstico de </a:t>
            </a:r>
            <a:r>
              <a:rPr lang="es-ES" altLang="es-CL" sz="1300" dirty="0">
                <a:latin typeface="Arial" panose="020B0604020202020204" pitchFamily="34" charset="0"/>
              </a:rPr>
              <a:t>Trastorno del estado de ánimo, encontrándose correspondencia con sintomatología clínica de Trastorno Depresivo (DSM V) para niños.</a:t>
            </a:r>
            <a:endParaRPr lang="es-CL" altLang="es-CL" sz="1300" dirty="0">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s-ES" altLang="es-CL" sz="1300" dirty="0">
                <a:latin typeface="Arial" panose="020B0604020202020204" pitchFamily="34" charset="0"/>
              </a:rPr>
              <a:t>Para los casos detectados se debe realizar una entrevista con la familia, en la cual se explora conductas sintomáticas del niño/niña y del contexto o funcionamiento familiar. Se espera que a partir de esta indagatoria se utilice un criterio técnico por parte del equipo ejecutor y se decida la derivación por este índice. Además, se debe fomentar el compromiso </a:t>
            </a:r>
            <a:r>
              <a:rPr kumimoji="0" lang="es-ES" altLang="es-CL" sz="1300" b="0" i="0" u="none" strike="noStrike" cap="none" normalizeH="0" baseline="0" dirty="0">
                <a:ln>
                  <a:noFill/>
                </a:ln>
                <a:effectLst/>
                <a:latin typeface="Arial" panose="020B0604020202020204" pitchFamily="34" charset="0"/>
                <a:ea typeface="Arial MT" charset="0"/>
                <a:cs typeface="Arial MT" charset="0"/>
              </a:rPr>
              <a:t>de los padres y madres con esta acción.</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CL" sz="1300" b="0" i="0" u="none" strike="noStrike" cap="none" normalizeH="0" baseline="0" dirty="0">
              <a:ln>
                <a:noFill/>
              </a:ln>
              <a:solidFill>
                <a:schemeClr val="bg1"/>
              </a:solidFill>
              <a:effectLst/>
              <a:latin typeface="Arial" panose="020B0604020202020204" pitchFamily="34" charset="0"/>
            </a:endParaRPr>
          </a:p>
        </p:txBody>
      </p:sp>
      <p:sp>
        <p:nvSpPr>
          <p:cNvPr id="15" name="CuadroTexto 14">
            <a:extLst>
              <a:ext uri="{FF2B5EF4-FFF2-40B4-BE49-F238E27FC236}">
                <a16:creationId xmlns:a16="http://schemas.microsoft.com/office/drawing/2014/main" id="{AE2EF384-71A9-C900-D490-B198B9FDD829}"/>
              </a:ext>
            </a:extLst>
          </p:cNvPr>
          <p:cNvSpPr txBox="1"/>
          <p:nvPr/>
        </p:nvSpPr>
        <p:spPr>
          <a:xfrm>
            <a:off x="2234227" y="5859757"/>
            <a:ext cx="5269201" cy="307777"/>
          </a:xfrm>
          <a:prstGeom prst="rect">
            <a:avLst/>
          </a:prstGeom>
          <a:noFill/>
        </p:spPr>
        <p:txBody>
          <a:bodyPr wrap="square" rtlCol="0">
            <a:spAutoFit/>
          </a:bodyPr>
          <a:lstStyle/>
          <a:p>
            <a:r>
              <a:rPr lang="es-CL" sz="1400" b="1" dirty="0">
                <a:latin typeface="Arial" panose="020B0604020202020204" pitchFamily="34" charset="0"/>
              </a:rPr>
              <a:t>3.-Casos emergentes</a:t>
            </a:r>
          </a:p>
        </p:txBody>
      </p:sp>
      <p:sp>
        <p:nvSpPr>
          <p:cNvPr id="16" name="CuadroTexto 15">
            <a:extLst>
              <a:ext uri="{FF2B5EF4-FFF2-40B4-BE49-F238E27FC236}">
                <a16:creationId xmlns:a16="http://schemas.microsoft.com/office/drawing/2014/main" id="{82103769-89D6-C92D-8582-B0DBBC796B8E}"/>
              </a:ext>
            </a:extLst>
          </p:cNvPr>
          <p:cNvSpPr txBox="1"/>
          <p:nvPr/>
        </p:nvSpPr>
        <p:spPr>
          <a:xfrm>
            <a:off x="530852" y="6013646"/>
            <a:ext cx="11480674" cy="551241"/>
          </a:xfrm>
          <a:prstGeom prst="rect">
            <a:avLst/>
          </a:prstGeom>
          <a:noFill/>
        </p:spPr>
        <p:txBody>
          <a:bodyPr wrap="square">
            <a:spAutoFit/>
          </a:bodyPr>
          <a:lstStyle/>
          <a:p>
            <a:pPr lvl="1" algn="r">
              <a:buClr>
                <a:srgbClr val="231F20"/>
              </a:buClr>
              <a:buSzPts val="1100"/>
              <a:tabLst>
                <a:tab pos="2715895" algn="l"/>
              </a:tabLst>
            </a:pPr>
            <a:endParaRPr lang="es-CL" sz="1100" b="1" spc="-5" dirty="0">
              <a:effectLst/>
              <a:latin typeface="Trebuchet MS" panose="020B0603020202020204" pitchFamily="34" charset="0"/>
              <a:ea typeface="Trebuchet MS" panose="020B0603020202020204" pitchFamily="34" charset="0"/>
              <a:cs typeface="Trebuchet MS" panose="020B0603020202020204" pitchFamily="34" charset="0"/>
            </a:endParaRPr>
          </a:p>
          <a:p>
            <a:pPr marL="2552700" marR="984885" algn="just">
              <a:lnSpc>
                <a:spcPct val="125000"/>
              </a:lnSpc>
              <a:spcBef>
                <a:spcPts val="495"/>
              </a:spcBef>
            </a:pPr>
            <a:r>
              <a:rPr lang="es-ES" sz="1300" dirty="0">
                <a:latin typeface="Arial" panose="020B0604020202020204" pitchFamily="34" charset="0"/>
              </a:rPr>
              <a:t>Situaciones especiales que surge a partir de lo observado por los docentes o sus padres.</a:t>
            </a:r>
            <a:endParaRPr lang="es-CL" sz="1300" dirty="0">
              <a:latin typeface="Arial" panose="020B0604020202020204" pitchFamily="34" charset="0"/>
            </a:endParaRPr>
          </a:p>
        </p:txBody>
      </p:sp>
      <p:pic>
        <p:nvPicPr>
          <p:cNvPr id="5122" name="Picture 2">
            <a:extLst>
              <a:ext uri="{FF2B5EF4-FFF2-40B4-BE49-F238E27FC236}">
                <a16:creationId xmlns:a16="http://schemas.microsoft.com/office/drawing/2014/main" id="{B19ABDFF-F735-E39D-8ABF-5DBF86FDA3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702" y="324566"/>
            <a:ext cx="1757794" cy="590508"/>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3958672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015BF-70AE-5048-50A3-082770185456}"/>
            </a:ext>
          </a:extLst>
        </p:cNvPr>
        <p:cNvGrpSpPr/>
        <p:nvPr/>
      </p:nvGrpSpPr>
      <p:grpSpPr>
        <a:xfrm>
          <a:off x="0" y="0"/>
          <a:ext cx="0" cy="0"/>
          <a:chOff x="0" y="0"/>
          <a:chExt cx="0" cy="0"/>
        </a:xfrm>
      </p:grpSpPr>
      <p:sp>
        <p:nvSpPr>
          <p:cNvPr id="10" name="CuadroTexto 9">
            <a:extLst>
              <a:ext uri="{FF2B5EF4-FFF2-40B4-BE49-F238E27FC236}">
                <a16:creationId xmlns:a16="http://schemas.microsoft.com/office/drawing/2014/main" id="{7438C21B-5D42-D73E-0D22-85A9B437BCE9}"/>
              </a:ext>
            </a:extLst>
          </p:cNvPr>
          <p:cNvSpPr txBox="1"/>
          <p:nvPr/>
        </p:nvSpPr>
        <p:spPr>
          <a:xfrm>
            <a:off x="1701736" y="361502"/>
            <a:ext cx="8788528" cy="923330"/>
          </a:xfrm>
          <a:prstGeom prst="rect">
            <a:avLst/>
          </a:prstGeom>
          <a:noFill/>
        </p:spPr>
        <p:txBody>
          <a:bodyPr wrap="square" rtlCol="0">
            <a:spAutoFit/>
          </a:bodyPr>
          <a:lstStyle/>
          <a:p>
            <a:pPr algn="ctr"/>
            <a:r>
              <a:rPr lang="es-ES" b="1" dirty="0">
                <a:solidFill>
                  <a:srgbClr val="0070C0"/>
                </a:solidFill>
              </a:rPr>
              <a:t>FLUJOGRAMA PROCESO DE DERIVACIÓN HPV  </a:t>
            </a:r>
          </a:p>
          <a:p>
            <a:pPr algn="ctr"/>
            <a:r>
              <a:rPr lang="es-ES" b="1" dirty="0">
                <a:solidFill>
                  <a:srgbClr val="0070C0"/>
                </a:solidFill>
              </a:rPr>
              <a:t> RED LOCAL DE SALUD MENTAL -PASMI</a:t>
            </a:r>
            <a:endParaRPr lang="es-CL" b="1" dirty="0">
              <a:solidFill>
                <a:srgbClr val="0070C0"/>
              </a:solidFill>
            </a:endParaRPr>
          </a:p>
          <a:p>
            <a:pPr algn="ctr"/>
            <a:r>
              <a:rPr lang="es-ES" b="1" dirty="0"/>
              <a:t> </a:t>
            </a:r>
            <a:endParaRPr lang="es-CL" dirty="0"/>
          </a:p>
        </p:txBody>
      </p:sp>
      <p:grpSp>
        <p:nvGrpSpPr>
          <p:cNvPr id="2" name="Group 184">
            <a:extLst>
              <a:ext uri="{FF2B5EF4-FFF2-40B4-BE49-F238E27FC236}">
                <a16:creationId xmlns:a16="http://schemas.microsoft.com/office/drawing/2014/main" id="{3E321BBF-76DE-70B3-107B-EDA9F9A17AFB}"/>
              </a:ext>
            </a:extLst>
          </p:cNvPr>
          <p:cNvGrpSpPr>
            <a:grpSpLocks/>
          </p:cNvGrpSpPr>
          <p:nvPr/>
        </p:nvGrpSpPr>
        <p:grpSpPr>
          <a:xfrm>
            <a:off x="616025" y="1529735"/>
            <a:ext cx="5273869" cy="4022009"/>
            <a:chOff x="6350" y="697994"/>
            <a:chExt cx="4636289" cy="3279115"/>
          </a:xfrm>
        </p:grpSpPr>
        <p:sp>
          <p:nvSpPr>
            <p:cNvPr id="3" name="Graphic 187">
              <a:extLst>
                <a:ext uri="{FF2B5EF4-FFF2-40B4-BE49-F238E27FC236}">
                  <a16:creationId xmlns:a16="http://schemas.microsoft.com/office/drawing/2014/main" id="{CB71925C-B45D-9066-EE51-72C43C9B10D7}"/>
                </a:ext>
              </a:extLst>
            </p:cNvPr>
            <p:cNvSpPr/>
            <p:nvPr/>
          </p:nvSpPr>
          <p:spPr>
            <a:xfrm>
              <a:off x="6350" y="1529704"/>
              <a:ext cx="1019175" cy="679450"/>
            </a:xfrm>
            <a:custGeom>
              <a:avLst/>
              <a:gdLst/>
              <a:ahLst/>
              <a:cxnLst/>
              <a:rect l="l" t="t" r="r" b="b"/>
              <a:pathLst>
                <a:path w="1019175" h="679450">
                  <a:moveTo>
                    <a:pt x="509473" y="0"/>
                  </a:moveTo>
                  <a:lnTo>
                    <a:pt x="453961" y="1991"/>
                  </a:lnTo>
                  <a:lnTo>
                    <a:pt x="400180" y="7829"/>
                  </a:lnTo>
                  <a:lnTo>
                    <a:pt x="348442" y="17305"/>
                  </a:lnTo>
                  <a:lnTo>
                    <a:pt x="299056" y="30213"/>
                  </a:lnTo>
                  <a:lnTo>
                    <a:pt x="252334" y="46346"/>
                  </a:lnTo>
                  <a:lnTo>
                    <a:pt x="208587" y="65496"/>
                  </a:lnTo>
                  <a:lnTo>
                    <a:pt x="168125" y="87457"/>
                  </a:lnTo>
                  <a:lnTo>
                    <a:pt x="131259" y="112021"/>
                  </a:lnTo>
                  <a:lnTo>
                    <a:pt x="98300" y="138981"/>
                  </a:lnTo>
                  <a:lnTo>
                    <a:pt x="69559" y="168131"/>
                  </a:lnTo>
                  <a:lnTo>
                    <a:pt x="45346" y="199262"/>
                  </a:lnTo>
                  <a:lnTo>
                    <a:pt x="25973" y="232169"/>
                  </a:lnTo>
                  <a:lnTo>
                    <a:pt x="2989" y="302480"/>
                  </a:lnTo>
                  <a:lnTo>
                    <a:pt x="0" y="339470"/>
                  </a:lnTo>
                  <a:lnTo>
                    <a:pt x="2989" y="376458"/>
                  </a:lnTo>
                  <a:lnTo>
                    <a:pt x="25973" y="446767"/>
                  </a:lnTo>
                  <a:lnTo>
                    <a:pt x="45346" y="479673"/>
                  </a:lnTo>
                  <a:lnTo>
                    <a:pt x="69559" y="510805"/>
                  </a:lnTo>
                  <a:lnTo>
                    <a:pt x="98300" y="539955"/>
                  </a:lnTo>
                  <a:lnTo>
                    <a:pt x="131259" y="566915"/>
                  </a:lnTo>
                  <a:lnTo>
                    <a:pt x="168125" y="591480"/>
                  </a:lnTo>
                  <a:lnTo>
                    <a:pt x="208587" y="613441"/>
                  </a:lnTo>
                  <a:lnTo>
                    <a:pt x="252334" y="632592"/>
                  </a:lnTo>
                  <a:lnTo>
                    <a:pt x="299056" y="648726"/>
                  </a:lnTo>
                  <a:lnTo>
                    <a:pt x="348442" y="661634"/>
                  </a:lnTo>
                  <a:lnTo>
                    <a:pt x="400180" y="671111"/>
                  </a:lnTo>
                  <a:lnTo>
                    <a:pt x="453961" y="676949"/>
                  </a:lnTo>
                  <a:lnTo>
                    <a:pt x="509473" y="678941"/>
                  </a:lnTo>
                  <a:lnTo>
                    <a:pt x="564984" y="676949"/>
                  </a:lnTo>
                  <a:lnTo>
                    <a:pt x="618765" y="671111"/>
                  </a:lnTo>
                  <a:lnTo>
                    <a:pt x="670503" y="661634"/>
                  </a:lnTo>
                  <a:lnTo>
                    <a:pt x="719889" y="648726"/>
                  </a:lnTo>
                  <a:lnTo>
                    <a:pt x="766611" y="632592"/>
                  </a:lnTo>
                  <a:lnTo>
                    <a:pt x="810358" y="613441"/>
                  </a:lnTo>
                  <a:lnTo>
                    <a:pt x="850821" y="591480"/>
                  </a:lnTo>
                  <a:lnTo>
                    <a:pt x="887687" y="566915"/>
                  </a:lnTo>
                  <a:lnTo>
                    <a:pt x="920645" y="539955"/>
                  </a:lnTo>
                  <a:lnTo>
                    <a:pt x="949387" y="510805"/>
                  </a:lnTo>
                  <a:lnTo>
                    <a:pt x="973599" y="479673"/>
                  </a:lnTo>
                  <a:lnTo>
                    <a:pt x="992972" y="446767"/>
                  </a:lnTo>
                  <a:lnTo>
                    <a:pt x="1015956" y="376458"/>
                  </a:lnTo>
                  <a:lnTo>
                    <a:pt x="1018946" y="339470"/>
                  </a:lnTo>
                  <a:lnTo>
                    <a:pt x="1015956" y="302480"/>
                  </a:lnTo>
                  <a:lnTo>
                    <a:pt x="992972" y="232169"/>
                  </a:lnTo>
                  <a:lnTo>
                    <a:pt x="973599" y="199262"/>
                  </a:lnTo>
                  <a:lnTo>
                    <a:pt x="949387" y="168131"/>
                  </a:lnTo>
                  <a:lnTo>
                    <a:pt x="920645" y="138981"/>
                  </a:lnTo>
                  <a:lnTo>
                    <a:pt x="887687" y="112021"/>
                  </a:lnTo>
                  <a:lnTo>
                    <a:pt x="850821" y="87457"/>
                  </a:lnTo>
                  <a:lnTo>
                    <a:pt x="810358" y="65496"/>
                  </a:lnTo>
                  <a:lnTo>
                    <a:pt x="766611" y="46346"/>
                  </a:lnTo>
                  <a:lnTo>
                    <a:pt x="719889" y="30213"/>
                  </a:lnTo>
                  <a:lnTo>
                    <a:pt x="670503" y="17305"/>
                  </a:lnTo>
                  <a:lnTo>
                    <a:pt x="618765" y="7829"/>
                  </a:lnTo>
                  <a:lnTo>
                    <a:pt x="564984" y="1991"/>
                  </a:lnTo>
                  <a:lnTo>
                    <a:pt x="509473" y="0"/>
                  </a:lnTo>
                  <a:close/>
                </a:path>
              </a:pathLst>
            </a:custGeom>
            <a:solidFill>
              <a:srgbClr val="F2F3F3"/>
            </a:solidFill>
          </p:spPr>
          <p:txBody>
            <a:bodyPr wrap="square" lIns="0" tIns="0" rIns="0" bIns="0" rtlCol="0">
              <a:prstTxWarp prst="textNoShape">
                <a:avLst/>
              </a:prstTxWarp>
              <a:noAutofit/>
            </a:bodyPr>
            <a:lstStyle/>
            <a:p>
              <a:endParaRPr lang="es-CL"/>
            </a:p>
          </p:txBody>
        </p:sp>
        <p:sp>
          <p:nvSpPr>
            <p:cNvPr id="17" name="Graphic 188">
              <a:extLst>
                <a:ext uri="{FF2B5EF4-FFF2-40B4-BE49-F238E27FC236}">
                  <a16:creationId xmlns:a16="http://schemas.microsoft.com/office/drawing/2014/main" id="{28BF5B89-26D6-84E7-E845-BA8DC7E397AF}"/>
                </a:ext>
              </a:extLst>
            </p:cNvPr>
            <p:cNvSpPr/>
            <p:nvPr/>
          </p:nvSpPr>
          <p:spPr>
            <a:xfrm>
              <a:off x="6350" y="1529704"/>
              <a:ext cx="1019175" cy="679450"/>
            </a:xfrm>
            <a:custGeom>
              <a:avLst/>
              <a:gdLst/>
              <a:ahLst/>
              <a:cxnLst/>
              <a:rect l="l" t="t" r="r" b="b"/>
              <a:pathLst>
                <a:path w="1019175" h="679450">
                  <a:moveTo>
                    <a:pt x="509473" y="678941"/>
                  </a:moveTo>
                  <a:lnTo>
                    <a:pt x="564984" y="676949"/>
                  </a:lnTo>
                  <a:lnTo>
                    <a:pt x="618765" y="671111"/>
                  </a:lnTo>
                  <a:lnTo>
                    <a:pt x="670503" y="661634"/>
                  </a:lnTo>
                  <a:lnTo>
                    <a:pt x="719889" y="648726"/>
                  </a:lnTo>
                  <a:lnTo>
                    <a:pt x="766611" y="632592"/>
                  </a:lnTo>
                  <a:lnTo>
                    <a:pt x="810358" y="613441"/>
                  </a:lnTo>
                  <a:lnTo>
                    <a:pt x="850821" y="591480"/>
                  </a:lnTo>
                  <a:lnTo>
                    <a:pt x="887687" y="566915"/>
                  </a:lnTo>
                  <a:lnTo>
                    <a:pt x="920645" y="539955"/>
                  </a:lnTo>
                  <a:lnTo>
                    <a:pt x="949387" y="510805"/>
                  </a:lnTo>
                  <a:lnTo>
                    <a:pt x="973599" y="479673"/>
                  </a:lnTo>
                  <a:lnTo>
                    <a:pt x="992972" y="446767"/>
                  </a:lnTo>
                  <a:lnTo>
                    <a:pt x="1015956" y="376458"/>
                  </a:lnTo>
                  <a:lnTo>
                    <a:pt x="1018946" y="339470"/>
                  </a:lnTo>
                  <a:lnTo>
                    <a:pt x="1015956" y="302480"/>
                  </a:lnTo>
                  <a:lnTo>
                    <a:pt x="992972" y="232169"/>
                  </a:lnTo>
                  <a:lnTo>
                    <a:pt x="973599" y="199262"/>
                  </a:lnTo>
                  <a:lnTo>
                    <a:pt x="949387" y="168131"/>
                  </a:lnTo>
                  <a:lnTo>
                    <a:pt x="920645" y="138981"/>
                  </a:lnTo>
                  <a:lnTo>
                    <a:pt x="887687" y="112021"/>
                  </a:lnTo>
                  <a:lnTo>
                    <a:pt x="850821" y="87457"/>
                  </a:lnTo>
                  <a:lnTo>
                    <a:pt x="810358" y="65496"/>
                  </a:lnTo>
                  <a:lnTo>
                    <a:pt x="766611" y="46346"/>
                  </a:lnTo>
                  <a:lnTo>
                    <a:pt x="719889" y="30213"/>
                  </a:lnTo>
                  <a:lnTo>
                    <a:pt x="670503" y="17305"/>
                  </a:lnTo>
                  <a:lnTo>
                    <a:pt x="618765" y="7829"/>
                  </a:lnTo>
                  <a:lnTo>
                    <a:pt x="564984" y="1991"/>
                  </a:lnTo>
                  <a:lnTo>
                    <a:pt x="509473" y="0"/>
                  </a:lnTo>
                  <a:lnTo>
                    <a:pt x="453961" y="1991"/>
                  </a:lnTo>
                  <a:lnTo>
                    <a:pt x="400180" y="7829"/>
                  </a:lnTo>
                  <a:lnTo>
                    <a:pt x="348442" y="17305"/>
                  </a:lnTo>
                  <a:lnTo>
                    <a:pt x="299056" y="30213"/>
                  </a:lnTo>
                  <a:lnTo>
                    <a:pt x="252334" y="46346"/>
                  </a:lnTo>
                  <a:lnTo>
                    <a:pt x="208587" y="65496"/>
                  </a:lnTo>
                  <a:lnTo>
                    <a:pt x="168125" y="87457"/>
                  </a:lnTo>
                  <a:lnTo>
                    <a:pt x="131259" y="112021"/>
                  </a:lnTo>
                  <a:lnTo>
                    <a:pt x="98300" y="138981"/>
                  </a:lnTo>
                  <a:lnTo>
                    <a:pt x="69559" y="168131"/>
                  </a:lnTo>
                  <a:lnTo>
                    <a:pt x="45346" y="199262"/>
                  </a:lnTo>
                  <a:lnTo>
                    <a:pt x="25973" y="232169"/>
                  </a:lnTo>
                  <a:lnTo>
                    <a:pt x="2989" y="302480"/>
                  </a:lnTo>
                  <a:lnTo>
                    <a:pt x="0" y="339470"/>
                  </a:lnTo>
                  <a:lnTo>
                    <a:pt x="2989" y="376458"/>
                  </a:lnTo>
                  <a:lnTo>
                    <a:pt x="25973" y="446767"/>
                  </a:lnTo>
                  <a:lnTo>
                    <a:pt x="45346" y="479673"/>
                  </a:lnTo>
                  <a:lnTo>
                    <a:pt x="69559" y="510805"/>
                  </a:lnTo>
                  <a:lnTo>
                    <a:pt x="98300" y="539955"/>
                  </a:lnTo>
                  <a:lnTo>
                    <a:pt x="131259" y="566915"/>
                  </a:lnTo>
                  <a:lnTo>
                    <a:pt x="168125" y="591480"/>
                  </a:lnTo>
                  <a:lnTo>
                    <a:pt x="208587" y="613441"/>
                  </a:lnTo>
                  <a:lnTo>
                    <a:pt x="252334" y="632592"/>
                  </a:lnTo>
                  <a:lnTo>
                    <a:pt x="299056" y="648726"/>
                  </a:lnTo>
                  <a:lnTo>
                    <a:pt x="348442" y="661634"/>
                  </a:lnTo>
                  <a:lnTo>
                    <a:pt x="400180" y="671111"/>
                  </a:lnTo>
                  <a:lnTo>
                    <a:pt x="453961" y="676949"/>
                  </a:lnTo>
                  <a:lnTo>
                    <a:pt x="509473" y="678941"/>
                  </a:lnTo>
                  <a:close/>
                </a:path>
              </a:pathLst>
            </a:custGeom>
            <a:solidFill>
              <a:schemeClr val="accent4">
                <a:lumMod val="40000"/>
                <a:lumOff val="60000"/>
              </a:schemeClr>
            </a:solidFill>
            <a:ln w="12700">
              <a:solidFill>
                <a:srgbClr val="231F20"/>
              </a:solidFill>
              <a:prstDash val="solid"/>
            </a:ln>
          </p:spPr>
          <p:txBody>
            <a:bodyPr wrap="square" lIns="0" tIns="0" rIns="0" bIns="0" rtlCol="0">
              <a:prstTxWarp prst="textNoShape">
                <a:avLst/>
              </a:prstTxWarp>
              <a:noAutofit/>
            </a:bodyPr>
            <a:lstStyle/>
            <a:p>
              <a:endParaRPr lang="es-CL"/>
            </a:p>
          </p:txBody>
        </p:sp>
        <p:sp>
          <p:nvSpPr>
            <p:cNvPr id="18" name="Graphic 189">
              <a:extLst>
                <a:ext uri="{FF2B5EF4-FFF2-40B4-BE49-F238E27FC236}">
                  <a16:creationId xmlns:a16="http://schemas.microsoft.com/office/drawing/2014/main" id="{8019E5FE-1CEC-4FF3-CF37-9B9EAA5CFE3C}"/>
                </a:ext>
              </a:extLst>
            </p:cNvPr>
            <p:cNvSpPr/>
            <p:nvPr/>
          </p:nvSpPr>
          <p:spPr>
            <a:xfrm>
              <a:off x="6350" y="2667099"/>
              <a:ext cx="1019175" cy="679450"/>
            </a:xfrm>
            <a:custGeom>
              <a:avLst/>
              <a:gdLst/>
              <a:ahLst/>
              <a:cxnLst/>
              <a:rect l="l" t="t" r="r" b="b"/>
              <a:pathLst>
                <a:path w="1019175" h="679450">
                  <a:moveTo>
                    <a:pt x="509473" y="0"/>
                  </a:moveTo>
                  <a:lnTo>
                    <a:pt x="453961" y="1992"/>
                  </a:lnTo>
                  <a:lnTo>
                    <a:pt x="400180" y="7830"/>
                  </a:lnTo>
                  <a:lnTo>
                    <a:pt x="348442" y="17307"/>
                  </a:lnTo>
                  <a:lnTo>
                    <a:pt x="299056" y="30215"/>
                  </a:lnTo>
                  <a:lnTo>
                    <a:pt x="252334" y="46349"/>
                  </a:lnTo>
                  <a:lnTo>
                    <a:pt x="208587" y="65500"/>
                  </a:lnTo>
                  <a:lnTo>
                    <a:pt x="168125" y="87461"/>
                  </a:lnTo>
                  <a:lnTo>
                    <a:pt x="131259" y="112026"/>
                  </a:lnTo>
                  <a:lnTo>
                    <a:pt x="98300" y="138986"/>
                  </a:lnTo>
                  <a:lnTo>
                    <a:pt x="69559" y="168136"/>
                  </a:lnTo>
                  <a:lnTo>
                    <a:pt x="45346" y="199268"/>
                  </a:lnTo>
                  <a:lnTo>
                    <a:pt x="25973" y="232174"/>
                  </a:lnTo>
                  <a:lnTo>
                    <a:pt x="2989" y="302483"/>
                  </a:lnTo>
                  <a:lnTo>
                    <a:pt x="0" y="339471"/>
                  </a:lnTo>
                  <a:lnTo>
                    <a:pt x="2989" y="376458"/>
                  </a:lnTo>
                  <a:lnTo>
                    <a:pt x="25973" y="446767"/>
                  </a:lnTo>
                  <a:lnTo>
                    <a:pt x="45346" y="479673"/>
                  </a:lnTo>
                  <a:lnTo>
                    <a:pt x="69559" y="510805"/>
                  </a:lnTo>
                  <a:lnTo>
                    <a:pt x="98300" y="539955"/>
                  </a:lnTo>
                  <a:lnTo>
                    <a:pt x="131259" y="566915"/>
                  </a:lnTo>
                  <a:lnTo>
                    <a:pt x="168125" y="591480"/>
                  </a:lnTo>
                  <a:lnTo>
                    <a:pt x="208587" y="613441"/>
                  </a:lnTo>
                  <a:lnTo>
                    <a:pt x="252334" y="632592"/>
                  </a:lnTo>
                  <a:lnTo>
                    <a:pt x="299056" y="648726"/>
                  </a:lnTo>
                  <a:lnTo>
                    <a:pt x="348442" y="661634"/>
                  </a:lnTo>
                  <a:lnTo>
                    <a:pt x="400180" y="671111"/>
                  </a:lnTo>
                  <a:lnTo>
                    <a:pt x="453961" y="676949"/>
                  </a:lnTo>
                  <a:lnTo>
                    <a:pt x="509473" y="678942"/>
                  </a:lnTo>
                  <a:lnTo>
                    <a:pt x="564984" y="676949"/>
                  </a:lnTo>
                  <a:lnTo>
                    <a:pt x="618765" y="671111"/>
                  </a:lnTo>
                  <a:lnTo>
                    <a:pt x="670503" y="661634"/>
                  </a:lnTo>
                  <a:lnTo>
                    <a:pt x="719889" y="648726"/>
                  </a:lnTo>
                  <a:lnTo>
                    <a:pt x="766611" y="632592"/>
                  </a:lnTo>
                  <a:lnTo>
                    <a:pt x="810358" y="613441"/>
                  </a:lnTo>
                  <a:lnTo>
                    <a:pt x="850821" y="591480"/>
                  </a:lnTo>
                  <a:lnTo>
                    <a:pt x="887687" y="566915"/>
                  </a:lnTo>
                  <a:lnTo>
                    <a:pt x="920645" y="539955"/>
                  </a:lnTo>
                  <a:lnTo>
                    <a:pt x="949387" y="510805"/>
                  </a:lnTo>
                  <a:lnTo>
                    <a:pt x="973599" y="479673"/>
                  </a:lnTo>
                  <a:lnTo>
                    <a:pt x="992972" y="446767"/>
                  </a:lnTo>
                  <a:lnTo>
                    <a:pt x="1015956" y="376458"/>
                  </a:lnTo>
                  <a:lnTo>
                    <a:pt x="1018946" y="339471"/>
                  </a:lnTo>
                  <a:lnTo>
                    <a:pt x="1015956" y="302483"/>
                  </a:lnTo>
                  <a:lnTo>
                    <a:pt x="992972" y="232174"/>
                  </a:lnTo>
                  <a:lnTo>
                    <a:pt x="973599" y="199268"/>
                  </a:lnTo>
                  <a:lnTo>
                    <a:pt x="949387" y="168136"/>
                  </a:lnTo>
                  <a:lnTo>
                    <a:pt x="920645" y="138986"/>
                  </a:lnTo>
                  <a:lnTo>
                    <a:pt x="887687" y="112026"/>
                  </a:lnTo>
                  <a:lnTo>
                    <a:pt x="850821" y="87461"/>
                  </a:lnTo>
                  <a:lnTo>
                    <a:pt x="810358" y="65500"/>
                  </a:lnTo>
                  <a:lnTo>
                    <a:pt x="766611" y="46349"/>
                  </a:lnTo>
                  <a:lnTo>
                    <a:pt x="719889" y="30215"/>
                  </a:lnTo>
                  <a:lnTo>
                    <a:pt x="670503" y="17307"/>
                  </a:lnTo>
                  <a:lnTo>
                    <a:pt x="618765" y="7830"/>
                  </a:lnTo>
                  <a:lnTo>
                    <a:pt x="564984" y="1992"/>
                  </a:lnTo>
                  <a:lnTo>
                    <a:pt x="509473" y="0"/>
                  </a:lnTo>
                  <a:close/>
                </a:path>
              </a:pathLst>
            </a:custGeom>
            <a:solidFill>
              <a:srgbClr val="FBFBFB"/>
            </a:solidFill>
          </p:spPr>
          <p:txBody>
            <a:bodyPr wrap="square" lIns="0" tIns="0" rIns="0" bIns="0" rtlCol="0">
              <a:prstTxWarp prst="textNoShape">
                <a:avLst/>
              </a:prstTxWarp>
              <a:noAutofit/>
            </a:bodyPr>
            <a:lstStyle/>
            <a:p>
              <a:endParaRPr lang="es-CL"/>
            </a:p>
          </p:txBody>
        </p:sp>
        <p:sp>
          <p:nvSpPr>
            <p:cNvPr id="19" name="Graphic 190">
              <a:extLst>
                <a:ext uri="{FF2B5EF4-FFF2-40B4-BE49-F238E27FC236}">
                  <a16:creationId xmlns:a16="http://schemas.microsoft.com/office/drawing/2014/main" id="{124DF282-5255-5A13-0BBD-6D719E0433EF}"/>
                </a:ext>
              </a:extLst>
            </p:cNvPr>
            <p:cNvSpPr/>
            <p:nvPr/>
          </p:nvSpPr>
          <p:spPr>
            <a:xfrm>
              <a:off x="6350" y="2667099"/>
              <a:ext cx="1019175" cy="679450"/>
            </a:xfrm>
            <a:custGeom>
              <a:avLst/>
              <a:gdLst/>
              <a:ahLst/>
              <a:cxnLst/>
              <a:rect l="l" t="t" r="r" b="b"/>
              <a:pathLst>
                <a:path w="1019175" h="679450">
                  <a:moveTo>
                    <a:pt x="509473" y="678942"/>
                  </a:moveTo>
                  <a:lnTo>
                    <a:pt x="564984" y="676949"/>
                  </a:lnTo>
                  <a:lnTo>
                    <a:pt x="618765" y="671111"/>
                  </a:lnTo>
                  <a:lnTo>
                    <a:pt x="670503" y="661634"/>
                  </a:lnTo>
                  <a:lnTo>
                    <a:pt x="719889" y="648726"/>
                  </a:lnTo>
                  <a:lnTo>
                    <a:pt x="766611" y="632592"/>
                  </a:lnTo>
                  <a:lnTo>
                    <a:pt x="810358" y="613441"/>
                  </a:lnTo>
                  <a:lnTo>
                    <a:pt x="850821" y="591480"/>
                  </a:lnTo>
                  <a:lnTo>
                    <a:pt x="887687" y="566915"/>
                  </a:lnTo>
                  <a:lnTo>
                    <a:pt x="920645" y="539955"/>
                  </a:lnTo>
                  <a:lnTo>
                    <a:pt x="949387" y="510805"/>
                  </a:lnTo>
                  <a:lnTo>
                    <a:pt x="973599" y="479673"/>
                  </a:lnTo>
                  <a:lnTo>
                    <a:pt x="992972" y="446767"/>
                  </a:lnTo>
                  <a:lnTo>
                    <a:pt x="1015956" y="376458"/>
                  </a:lnTo>
                  <a:lnTo>
                    <a:pt x="1018946" y="339471"/>
                  </a:lnTo>
                  <a:lnTo>
                    <a:pt x="1015956" y="302483"/>
                  </a:lnTo>
                  <a:lnTo>
                    <a:pt x="992972" y="232174"/>
                  </a:lnTo>
                  <a:lnTo>
                    <a:pt x="973599" y="199268"/>
                  </a:lnTo>
                  <a:lnTo>
                    <a:pt x="949387" y="168136"/>
                  </a:lnTo>
                  <a:lnTo>
                    <a:pt x="920645" y="138986"/>
                  </a:lnTo>
                  <a:lnTo>
                    <a:pt x="887687" y="112026"/>
                  </a:lnTo>
                  <a:lnTo>
                    <a:pt x="850821" y="87461"/>
                  </a:lnTo>
                  <a:lnTo>
                    <a:pt x="810358" y="65500"/>
                  </a:lnTo>
                  <a:lnTo>
                    <a:pt x="766611" y="46349"/>
                  </a:lnTo>
                  <a:lnTo>
                    <a:pt x="719889" y="30215"/>
                  </a:lnTo>
                  <a:lnTo>
                    <a:pt x="670503" y="17307"/>
                  </a:lnTo>
                  <a:lnTo>
                    <a:pt x="618765" y="7830"/>
                  </a:lnTo>
                  <a:lnTo>
                    <a:pt x="564984" y="1992"/>
                  </a:lnTo>
                  <a:lnTo>
                    <a:pt x="509473" y="0"/>
                  </a:lnTo>
                  <a:lnTo>
                    <a:pt x="453961" y="1992"/>
                  </a:lnTo>
                  <a:lnTo>
                    <a:pt x="400180" y="7830"/>
                  </a:lnTo>
                  <a:lnTo>
                    <a:pt x="348442" y="17307"/>
                  </a:lnTo>
                  <a:lnTo>
                    <a:pt x="299056" y="30215"/>
                  </a:lnTo>
                  <a:lnTo>
                    <a:pt x="252334" y="46349"/>
                  </a:lnTo>
                  <a:lnTo>
                    <a:pt x="208587" y="65500"/>
                  </a:lnTo>
                  <a:lnTo>
                    <a:pt x="168125" y="87461"/>
                  </a:lnTo>
                  <a:lnTo>
                    <a:pt x="131259" y="112026"/>
                  </a:lnTo>
                  <a:lnTo>
                    <a:pt x="98300" y="138986"/>
                  </a:lnTo>
                  <a:lnTo>
                    <a:pt x="69559" y="168136"/>
                  </a:lnTo>
                  <a:lnTo>
                    <a:pt x="45346" y="199268"/>
                  </a:lnTo>
                  <a:lnTo>
                    <a:pt x="25973" y="232174"/>
                  </a:lnTo>
                  <a:lnTo>
                    <a:pt x="2989" y="302483"/>
                  </a:lnTo>
                  <a:lnTo>
                    <a:pt x="0" y="339471"/>
                  </a:lnTo>
                  <a:lnTo>
                    <a:pt x="2989" y="376458"/>
                  </a:lnTo>
                  <a:lnTo>
                    <a:pt x="25973" y="446767"/>
                  </a:lnTo>
                  <a:lnTo>
                    <a:pt x="45346" y="479673"/>
                  </a:lnTo>
                  <a:lnTo>
                    <a:pt x="69559" y="510805"/>
                  </a:lnTo>
                  <a:lnTo>
                    <a:pt x="98300" y="539955"/>
                  </a:lnTo>
                  <a:lnTo>
                    <a:pt x="131259" y="566915"/>
                  </a:lnTo>
                  <a:lnTo>
                    <a:pt x="168125" y="591480"/>
                  </a:lnTo>
                  <a:lnTo>
                    <a:pt x="208587" y="613441"/>
                  </a:lnTo>
                  <a:lnTo>
                    <a:pt x="252334" y="632592"/>
                  </a:lnTo>
                  <a:lnTo>
                    <a:pt x="299056" y="648726"/>
                  </a:lnTo>
                  <a:lnTo>
                    <a:pt x="348442" y="661634"/>
                  </a:lnTo>
                  <a:lnTo>
                    <a:pt x="400180" y="671111"/>
                  </a:lnTo>
                  <a:lnTo>
                    <a:pt x="453961" y="676949"/>
                  </a:lnTo>
                  <a:lnTo>
                    <a:pt x="509473" y="678942"/>
                  </a:lnTo>
                  <a:close/>
                </a:path>
              </a:pathLst>
            </a:custGeom>
            <a:solidFill>
              <a:schemeClr val="accent6">
                <a:lumMod val="75000"/>
              </a:schemeClr>
            </a:solidFill>
            <a:ln w="12700">
              <a:solidFill>
                <a:srgbClr val="231F20"/>
              </a:solidFill>
              <a:prstDash val="solid"/>
            </a:ln>
          </p:spPr>
          <p:txBody>
            <a:bodyPr wrap="square" lIns="0" tIns="0" rIns="0" bIns="0" rtlCol="0">
              <a:prstTxWarp prst="textNoShape">
                <a:avLst/>
              </a:prstTxWarp>
              <a:noAutofit/>
            </a:bodyPr>
            <a:lstStyle/>
            <a:p>
              <a:endParaRPr lang="es-CL"/>
            </a:p>
          </p:txBody>
        </p:sp>
        <p:sp>
          <p:nvSpPr>
            <p:cNvPr id="20" name="Graphic 191">
              <a:extLst>
                <a:ext uri="{FF2B5EF4-FFF2-40B4-BE49-F238E27FC236}">
                  <a16:creationId xmlns:a16="http://schemas.microsoft.com/office/drawing/2014/main" id="{7D7FA601-C3E5-9AF1-D76D-79879FFB05A1}"/>
                </a:ext>
              </a:extLst>
            </p:cNvPr>
            <p:cNvSpPr/>
            <p:nvPr/>
          </p:nvSpPr>
          <p:spPr>
            <a:xfrm>
              <a:off x="3564707" y="3311754"/>
              <a:ext cx="1019175" cy="414020"/>
            </a:xfrm>
            <a:custGeom>
              <a:avLst/>
              <a:gdLst/>
              <a:ahLst/>
              <a:cxnLst/>
              <a:rect l="l" t="t" r="r" b="b"/>
              <a:pathLst>
                <a:path w="1019175" h="414020">
                  <a:moveTo>
                    <a:pt x="509473" y="0"/>
                  </a:moveTo>
                  <a:lnTo>
                    <a:pt x="445567" y="1611"/>
                  </a:lnTo>
                  <a:lnTo>
                    <a:pt x="384029" y="6315"/>
                  </a:lnTo>
                  <a:lnTo>
                    <a:pt x="325337" y="13919"/>
                  </a:lnTo>
                  <a:lnTo>
                    <a:pt x="269969" y="24228"/>
                  </a:lnTo>
                  <a:lnTo>
                    <a:pt x="218402" y="37049"/>
                  </a:lnTo>
                  <a:lnTo>
                    <a:pt x="171114" y="52188"/>
                  </a:lnTo>
                  <a:lnTo>
                    <a:pt x="128581" y="69451"/>
                  </a:lnTo>
                  <a:lnTo>
                    <a:pt x="91282" y="88644"/>
                  </a:lnTo>
                  <a:lnTo>
                    <a:pt x="34294" y="132046"/>
                  </a:lnTo>
                  <a:lnTo>
                    <a:pt x="3969" y="180843"/>
                  </a:lnTo>
                  <a:lnTo>
                    <a:pt x="0" y="206781"/>
                  </a:lnTo>
                  <a:lnTo>
                    <a:pt x="3969" y="232718"/>
                  </a:lnTo>
                  <a:lnTo>
                    <a:pt x="34294" y="281514"/>
                  </a:lnTo>
                  <a:lnTo>
                    <a:pt x="91282" y="324914"/>
                  </a:lnTo>
                  <a:lnTo>
                    <a:pt x="128581" y="344106"/>
                  </a:lnTo>
                  <a:lnTo>
                    <a:pt x="171114" y="361367"/>
                  </a:lnTo>
                  <a:lnTo>
                    <a:pt x="218402" y="376504"/>
                  </a:lnTo>
                  <a:lnTo>
                    <a:pt x="269969" y="389324"/>
                  </a:lnTo>
                  <a:lnTo>
                    <a:pt x="325337" y="399632"/>
                  </a:lnTo>
                  <a:lnTo>
                    <a:pt x="384029" y="407235"/>
                  </a:lnTo>
                  <a:lnTo>
                    <a:pt x="445567" y="411939"/>
                  </a:lnTo>
                  <a:lnTo>
                    <a:pt x="509473" y="413550"/>
                  </a:lnTo>
                  <a:lnTo>
                    <a:pt x="573379" y="411939"/>
                  </a:lnTo>
                  <a:lnTo>
                    <a:pt x="634916" y="407235"/>
                  </a:lnTo>
                  <a:lnTo>
                    <a:pt x="693608" y="399632"/>
                  </a:lnTo>
                  <a:lnTo>
                    <a:pt x="748976" y="389324"/>
                  </a:lnTo>
                  <a:lnTo>
                    <a:pt x="800543" y="376504"/>
                  </a:lnTo>
                  <a:lnTo>
                    <a:pt x="847832" y="361367"/>
                  </a:lnTo>
                  <a:lnTo>
                    <a:pt x="890364" y="344106"/>
                  </a:lnTo>
                  <a:lnTo>
                    <a:pt x="927664" y="324914"/>
                  </a:lnTo>
                  <a:lnTo>
                    <a:pt x="984652" y="281514"/>
                  </a:lnTo>
                  <a:lnTo>
                    <a:pt x="1014976" y="232718"/>
                  </a:lnTo>
                  <a:lnTo>
                    <a:pt x="1018946" y="206781"/>
                  </a:lnTo>
                  <a:lnTo>
                    <a:pt x="1014976" y="180843"/>
                  </a:lnTo>
                  <a:lnTo>
                    <a:pt x="984652" y="132046"/>
                  </a:lnTo>
                  <a:lnTo>
                    <a:pt x="927664" y="88644"/>
                  </a:lnTo>
                  <a:lnTo>
                    <a:pt x="890364" y="69451"/>
                  </a:lnTo>
                  <a:lnTo>
                    <a:pt x="847832" y="52188"/>
                  </a:lnTo>
                  <a:lnTo>
                    <a:pt x="800543" y="37049"/>
                  </a:lnTo>
                  <a:lnTo>
                    <a:pt x="748976" y="24228"/>
                  </a:lnTo>
                  <a:lnTo>
                    <a:pt x="693608" y="13919"/>
                  </a:lnTo>
                  <a:lnTo>
                    <a:pt x="634916" y="6315"/>
                  </a:lnTo>
                  <a:lnTo>
                    <a:pt x="573379" y="1611"/>
                  </a:lnTo>
                  <a:lnTo>
                    <a:pt x="509473" y="0"/>
                  </a:lnTo>
                  <a:close/>
                </a:path>
              </a:pathLst>
            </a:custGeom>
            <a:solidFill>
              <a:schemeClr val="accent5">
                <a:lumMod val="75000"/>
              </a:schemeClr>
            </a:solidFill>
          </p:spPr>
          <p:txBody>
            <a:bodyPr wrap="square" lIns="0" tIns="0" rIns="0" bIns="0" rtlCol="0">
              <a:prstTxWarp prst="textNoShape">
                <a:avLst/>
              </a:prstTxWarp>
              <a:noAutofit/>
            </a:bodyPr>
            <a:lstStyle/>
            <a:p>
              <a:endParaRPr lang="es-CL"/>
            </a:p>
          </p:txBody>
        </p:sp>
        <p:sp>
          <p:nvSpPr>
            <p:cNvPr id="21" name="Graphic 192">
              <a:extLst>
                <a:ext uri="{FF2B5EF4-FFF2-40B4-BE49-F238E27FC236}">
                  <a16:creationId xmlns:a16="http://schemas.microsoft.com/office/drawing/2014/main" id="{F9F3CD1D-E320-70ED-F424-9416542B17EB}"/>
                </a:ext>
              </a:extLst>
            </p:cNvPr>
            <p:cNvSpPr/>
            <p:nvPr/>
          </p:nvSpPr>
          <p:spPr>
            <a:xfrm>
              <a:off x="3564707" y="3311754"/>
              <a:ext cx="1019175" cy="414020"/>
            </a:xfrm>
            <a:custGeom>
              <a:avLst/>
              <a:gdLst/>
              <a:ahLst/>
              <a:cxnLst/>
              <a:rect l="l" t="t" r="r" b="b"/>
              <a:pathLst>
                <a:path w="1019175" h="414020">
                  <a:moveTo>
                    <a:pt x="509473" y="413550"/>
                  </a:moveTo>
                  <a:lnTo>
                    <a:pt x="573379" y="411939"/>
                  </a:lnTo>
                  <a:lnTo>
                    <a:pt x="634916" y="407235"/>
                  </a:lnTo>
                  <a:lnTo>
                    <a:pt x="693608" y="399632"/>
                  </a:lnTo>
                  <a:lnTo>
                    <a:pt x="748976" y="389324"/>
                  </a:lnTo>
                  <a:lnTo>
                    <a:pt x="800543" y="376504"/>
                  </a:lnTo>
                  <a:lnTo>
                    <a:pt x="847832" y="361367"/>
                  </a:lnTo>
                  <a:lnTo>
                    <a:pt x="890364" y="344106"/>
                  </a:lnTo>
                  <a:lnTo>
                    <a:pt x="927664" y="324914"/>
                  </a:lnTo>
                  <a:lnTo>
                    <a:pt x="984652" y="281514"/>
                  </a:lnTo>
                  <a:lnTo>
                    <a:pt x="1014976" y="232718"/>
                  </a:lnTo>
                  <a:lnTo>
                    <a:pt x="1018946" y="206781"/>
                  </a:lnTo>
                  <a:lnTo>
                    <a:pt x="1014976" y="180843"/>
                  </a:lnTo>
                  <a:lnTo>
                    <a:pt x="984652" y="132046"/>
                  </a:lnTo>
                  <a:lnTo>
                    <a:pt x="927664" y="88644"/>
                  </a:lnTo>
                  <a:lnTo>
                    <a:pt x="890364" y="69451"/>
                  </a:lnTo>
                  <a:lnTo>
                    <a:pt x="847832" y="52188"/>
                  </a:lnTo>
                  <a:lnTo>
                    <a:pt x="800543" y="37049"/>
                  </a:lnTo>
                  <a:lnTo>
                    <a:pt x="748976" y="24228"/>
                  </a:lnTo>
                  <a:lnTo>
                    <a:pt x="693608" y="13919"/>
                  </a:lnTo>
                  <a:lnTo>
                    <a:pt x="634916" y="6315"/>
                  </a:lnTo>
                  <a:lnTo>
                    <a:pt x="573379" y="1611"/>
                  </a:lnTo>
                  <a:lnTo>
                    <a:pt x="509473" y="0"/>
                  </a:lnTo>
                  <a:lnTo>
                    <a:pt x="445567" y="1611"/>
                  </a:lnTo>
                  <a:lnTo>
                    <a:pt x="384029" y="6315"/>
                  </a:lnTo>
                  <a:lnTo>
                    <a:pt x="325337" y="13919"/>
                  </a:lnTo>
                  <a:lnTo>
                    <a:pt x="269969" y="24228"/>
                  </a:lnTo>
                  <a:lnTo>
                    <a:pt x="218402" y="37049"/>
                  </a:lnTo>
                  <a:lnTo>
                    <a:pt x="171114" y="52188"/>
                  </a:lnTo>
                  <a:lnTo>
                    <a:pt x="128581" y="69451"/>
                  </a:lnTo>
                  <a:lnTo>
                    <a:pt x="91282" y="88644"/>
                  </a:lnTo>
                  <a:lnTo>
                    <a:pt x="34294" y="132046"/>
                  </a:lnTo>
                  <a:lnTo>
                    <a:pt x="3969" y="180843"/>
                  </a:lnTo>
                  <a:lnTo>
                    <a:pt x="0" y="206781"/>
                  </a:lnTo>
                  <a:lnTo>
                    <a:pt x="3969" y="232718"/>
                  </a:lnTo>
                  <a:lnTo>
                    <a:pt x="34294" y="281514"/>
                  </a:lnTo>
                  <a:lnTo>
                    <a:pt x="91282" y="324914"/>
                  </a:lnTo>
                  <a:lnTo>
                    <a:pt x="128581" y="344106"/>
                  </a:lnTo>
                  <a:lnTo>
                    <a:pt x="171114" y="361367"/>
                  </a:lnTo>
                  <a:lnTo>
                    <a:pt x="218402" y="376504"/>
                  </a:lnTo>
                  <a:lnTo>
                    <a:pt x="269969" y="389324"/>
                  </a:lnTo>
                  <a:lnTo>
                    <a:pt x="325337" y="399632"/>
                  </a:lnTo>
                  <a:lnTo>
                    <a:pt x="384029" y="407235"/>
                  </a:lnTo>
                  <a:lnTo>
                    <a:pt x="445567" y="411939"/>
                  </a:lnTo>
                  <a:lnTo>
                    <a:pt x="509473" y="413550"/>
                  </a:lnTo>
                  <a:close/>
                </a:path>
              </a:pathLst>
            </a:custGeom>
            <a:ln w="12700">
              <a:solidFill>
                <a:srgbClr val="231F20"/>
              </a:solidFill>
              <a:prstDash val="solid"/>
            </a:ln>
          </p:spPr>
          <p:txBody>
            <a:bodyPr wrap="square" lIns="0" tIns="0" rIns="0" bIns="0" rtlCol="0">
              <a:prstTxWarp prst="textNoShape">
                <a:avLst/>
              </a:prstTxWarp>
              <a:noAutofit/>
            </a:bodyPr>
            <a:lstStyle/>
            <a:p>
              <a:endParaRPr lang="es-CL"/>
            </a:p>
          </p:txBody>
        </p:sp>
        <p:sp>
          <p:nvSpPr>
            <p:cNvPr id="22" name="Graphic 193">
              <a:extLst>
                <a:ext uri="{FF2B5EF4-FFF2-40B4-BE49-F238E27FC236}">
                  <a16:creationId xmlns:a16="http://schemas.microsoft.com/office/drawing/2014/main" id="{2FBD8064-BE7D-5B79-72F1-E6E1063387ED}"/>
                </a:ext>
              </a:extLst>
            </p:cNvPr>
            <p:cNvSpPr/>
            <p:nvPr/>
          </p:nvSpPr>
          <p:spPr>
            <a:xfrm>
              <a:off x="1914364" y="1925104"/>
              <a:ext cx="1036955" cy="1035685"/>
            </a:xfrm>
            <a:custGeom>
              <a:avLst/>
              <a:gdLst/>
              <a:ahLst/>
              <a:cxnLst/>
              <a:rect l="l" t="t" r="r" b="b"/>
              <a:pathLst>
                <a:path w="1036955" h="1035685">
                  <a:moveTo>
                    <a:pt x="531063" y="0"/>
                  </a:moveTo>
                  <a:lnTo>
                    <a:pt x="0" y="539242"/>
                  </a:lnTo>
                  <a:lnTo>
                    <a:pt x="505739" y="1035164"/>
                  </a:lnTo>
                  <a:lnTo>
                    <a:pt x="1036802" y="495909"/>
                  </a:lnTo>
                  <a:lnTo>
                    <a:pt x="531063" y="0"/>
                  </a:lnTo>
                  <a:close/>
                </a:path>
              </a:pathLst>
            </a:custGeom>
            <a:solidFill>
              <a:srgbClr val="7E8083"/>
            </a:solidFill>
          </p:spPr>
          <p:txBody>
            <a:bodyPr wrap="square" lIns="0" tIns="0" rIns="0" bIns="0" rtlCol="0">
              <a:prstTxWarp prst="textNoShape">
                <a:avLst/>
              </a:prstTxWarp>
              <a:noAutofit/>
            </a:bodyPr>
            <a:lstStyle/>
            <a:p>
              <a:endParaRPr lang="es-CL"/>
            </a:p>
          </p:txBody>
        </p:sp>
        <p:sp>
          <p:nvSpPr>
            <p:cNvPr id="23" name="Graphic 194">
              <a:extLst>
                <a:ext uri="{FF2B5EF4-FFF2-40B4-BE49-F238E27FC236}">
                  <a16:creationId xmlns:a16="http://schemas.microsoft.com/office/drawing/2014/main" id="{0B7682B9-37FE-582B-97D7-A1C100D2241D}"/>
                </a:ext>
              </a:extLst>
            </p:cNvPr>
            <p:cNvSpPr/>
            <p:nvPr/>
          </p:nvSpPr>
          <p:spPr>
            <a:xfrm>
              <a:off x="1914363" y="1925104"/>
              <a:ext cx="1064535" cy="1076162"/>
            </a:xfrm>
            <a:custGeom>
              <a:avLst/>
              <a:gdLst/>
              <a:ahLst/>
              <a:cxnLst/>
              <a:rect l="l" t="t" r="r" b="b"/>
              <a:pathLst>
                <a:path w="1036955" h="1035685">
                  <a:moveTo>
                    <a:pt x="531063" y="0"/>
                  </a:moveTo>
                  <a:lnTo>
                    <a:pt x="0" y="539242"/>
                  </a:lnTo>
                  <a:lnTo>
                    <a:pt x="505739" y="1035164"/>
                  </a:lnTo>
                  <a:lnTo>
                    <a:pt x="1036802" y="495909"/>
                  </a:lnTo>
                  <a:lnTo>
                    <a:pt x="531063" y="0"/>
                  </a:lnTo>
                  <a:close/>
                </a:path>
              </a:pathLst>
            </a:custGeom>
            <a:solidFill>
              <a:schemeClr val="tx2">
                <a:lumMod val="60000"/>
                <a:lumOff val="40000"/>
              </a:schemeClr>
            </a:solidFill>
            <a:ln w="12699">
              <a:solidFill>
                <a:srgbClr val="231F20"/>
              </a:solidFill>
              <a:prstDash val="solid"/>
            </a:ln>
          </p:spPr>
          <p:txBody>
            <a:bodyPr wrap="square" lIns="0" tIns="0" rIns="0" bIns="0" rtlCol="0">
              <a:prstTxWarp prst="textNoShape">
                <a:avLst/>
              </a:prstTxWarp>
              <a:noAutofit/>
            </a:bodyPr>
            <a:lstStyle/>
            <a:p>
              <a:endParaRPr lang="es-CL"/>
            </a:p>
          </p:txBody>
        </p:sp>
        <p:sp>
          <p:nvSpPr>
            <p:cNvPr id="24" name="Graphic 195">
              <a:extLst>
                <a:ext uri="{FF2B5EF4-FFF2-40B4-BE49-F238E27FC236}">
                  <a16:creationId xmlns:a16="http://schemas.microsoft.com/office/drawing/2014/main" id="{4FAA811E-D4BB-0D4E-3642-C32CC3496758}"/>
                </a:ext>
              </a:extLst>
            </p:cNvPr>
            <p:cNvSpPr/>
            <p:nvPr/>
          </p:nvSpPr>
          <p:spPr>
            <a:xfrm>
              <a:off x="2289263" y="1574610"/>
              <a:ext cx="297180" cy="296545"/>
            </a:xfrm>
            <a:custGeom>
              <a:avLst/>
              <a:gdLst/>
              <a:ahLst/>
              <a:cxnLst/>
              <a:rect l="l" t="t" r="r" b="b"/>
              <a:pathLst>
                <a:path w="297180" h="296545">
                  <a:moveTo>
                    <a:pt x="148564" y="0"/>
                  </a:moveTo>
                  <a:lnTo>
                    <a:pt x="101604" y="7557"/>
                  </a:lnTo>
                  <a:lnTo>
                    <a:pt x="60822" y="28601"/>
                  </a:lnTo>
                  <a:lnTo>
                    <a:pt x="28662" y="60690"/>
                  </a:lnTo>
                  <a:lnTo>
                    <a:pt x="7573" y="101382"/>
                  </a:lnTo>
                  <a:lnTo>
                    <a:pt x="0" y="148234"/>
                  </a:lnTo>
                  <a:lnTo>
                    <a:pt x="7573" y="195086"/>
                  </a:lnTo>
                  <a:lnTo>
                    <a:pt x="28662" y="235778"/>
                  </a:lnTo>
                  <a:lnTo>
                    <a:pt x="60822" y="267867"/>
                  </a:lnTo>
                  <a:lnTo>
                    <a:pt x="101604" y="288911"/>
                  </a:lnTo>
                  <a:lnTo>
                    <a:pt x="148564" y="296468"/>
                  </a:lnTo>
                  <a:lnTo>
                    <a:pt x="195524" y="288911"/>
                  </a:lnTo>
                  <a:lnTo>
                    <a:pt x="236306" y="267867"/>
                  </a:lnTo>
                  <a:lnTo>
                    <a:pt x="268466" y="235778"/>
                  </a:lnTo>
                  <a:lnTo>
                    <a:pt x="289555" y="195086"/>
                  </a:lnTo>
                  <a:lnTo>
                    <a:pt x="297129" y="148234"/>
                  </a:lnTo>
                  <a:lnTo>
                    <a:pt x="289555" y="101382"/>
                  </a:lnTo>
                  <a:lnTo>
                    <a:pt x="268466" y="60690"/>
                  </a:lnTo>
                  <a:lnTo>
                    <a:pt x="236306" y="28601"/>
                  </a:lnTo>
                  <a:lnTo>
                    <a:pt x="195524" y="7557"/>
                  </a:lnTo>
                  <a:lnTo>
                    <a:pt x="148564" y="0"/>
                  </a:lnTo>
                  <a:close/>
                </a:path>
              </a:pathLst>
            </a:custGeom>
            <a:solidFill>
              <a:srgbClr val="434344"/>
            </a:solidFill>
          </p:spPr>
          <p:txBody>
            <a:bodyPr wrap="square" lIns="0" tIns="0" rIns="0" bIns="0" rtlCol="0">
              <a:prstTxWarp prst="textNoShape">
                <a:avLst/>
              </a:prstTxWarp>
              <a:noAutofit/>
            </a:bodyPr>
            <a:lstStyle/>
            <a:p>
              <a:endParaRPr lang="es-CL"/>
            </a:p>
          </p:txBody>
        </p:sp>
        <p:sp>
          <p:nvSpPr>
            <p:cNvPr id="25" name="Graphic 196">
              <a:extLst>
                <a:ext uri="{FF2B5EF4-FFF2-40B4-BE49-F238E27FC236}">
                  <a16:creationId xmlns:a16="http://schemas.microsoft.com/office/drawing/2014/main" id="{62FFE084-A95B-6B5E-3EB8-36E7F658F8DD}"/>
                </a:ext>
              </a:extLst>
            </p:cNvPr>
            <p:cNvSpPr/>
            <p:nvPr/>
          </p:nvSpPr>
          <p:spPr>
            <a:xfrm>
              <a:off x="2289263" y="1574610"/>
              <a:ext cx="297180" cy="296545"/>
            </a:xfrm>
            <a:custGeom>
              <a:avLst/>
              <a:gdLst/>
              <a:ahLst/>
              <a:cxnLst/>
              <a:rect l="l" t="t" r="r" b="b"/>
              <a:pathLst>
                <a:path w="297180" h="296545">
                  <a:moveTo>
                    <a:pt x="148564" y="296468"/>
                  </a:moveTo>
                  <a:lnTo>
                    <a:pt x="195524" y="288911"/>
                  </a:lnTo>
                  <a:lnTo>
                    <a:pt x="236306" y="267867"/>
                  </a:lnTo>
                  <a:lnTo>
                    <a:pt x="268466" y="235778"/>
                  </a:lnTo>
                  <a:lnTo>
                    <a:pt x="289555" y="195086"/>
                  </a:lnTo>
                  <a:lnTo>
                    <a:pt x="297129" y="148234"/>
                  </a:lnTo>
                  <a:lnTo>
                    <a:pt x="289555" y="101382"/>
                  </a:lnTo>
                  <a:lnTo>
                    <a:pt x="268466" y="60690"/>
                  </a:lnTo>
                  <a:lnTo>
                    <a:pt x="236306" y="28601"/>
                  </a:lnTo>
                  <a:lnTo>
                    <a:pt x="195524" y="7557"/>
                  </a:lnTo>
                  <a:lnTo>
                    <a:pt x="148564" y="0"/>
                  </a:lnTo>
                  <a:lnTo>
                    <a:pt x="101604" y="7557"/>
                  </a:lnTo>
                  <a:lnTo>
                    <a:pt x="60822" y="28601"/>
                  </a:lnTo>
                  <a:lnTo>
                    <a:pt x="28662" y="60690"/>
                  </a:lnTo>
                  <a:lnTo>
                    <a:pt x="7573" y="101382"/>
                  </a:lnTo>
                  <a:lnTo>
                    <a:pt x="0" y="148234"/>
                  </a:lnTo>
                  <a:lnTo>
                    <a:pt x="7573" y="195086"/>
                  </a:lnTo>
                  <a:lnTo>
                    <a:pt x="28662" y="235778"/>
                  </a:lnTo>
                  <a:lnTo>
                    <a:pt x="60822" y="267867"/>
                  </a:lnTo>
                  <a:lnTo>
                    <a:pt x="101604" y="288911"/>
                  </a:lnTo>
                  <a:lnTo>
                    <a:pt x="148564" y="296468"/>
                  </a:lnTo>
                  <a:close/>
                </a:path>
              </a:pathLst>
            </a:custGeom>
            <a:solidFill>
              <a:srgbClr val="EE0000"/>
            </a:solidFill>
            <a:ln w="12700">
              <a:solidFill>
                <a:srgbClr val="231F20"/>
              </a:solidFill>
              <a:prstDash val="solid"/>
            </a:ln>
          </p:spPr>
          <p:txBody>
            <a:bodyPr wrap="square" lIns="0" tIns="0" rIns="0" bIns="0" rtlCol="0">
              <a:prstTxWarp prst="textNoShape">
                <a:avLst/>
              </a:prstTxWarp>
              <a:noAutofit/>
            </a:bodyPr>
            <a:lstStyle/>
            <a:p>
              <a:endParaRPr lang="es-CL"/>
            </a:p>
          </p:txBody>
        </p:sp>
        <p:sp>
          <p:nvSpPr>
            <p:cNvPr id="26" name="Graphic 197">
              <a:extLst>
                <a:ext uri="{FF2B5EF4-FFF2-40B4-BE49-F238E27FC236}">
                  <a16:creationId xmlns:a16="http://schemas.microsoft.com/office/drawing/2014/main" id="{8FD00091-90E0-161B-2359-83209DC9BB75}"/>
                </a:ext>
              </a:extLst>
            </p:cNvPr>
            <p:cNvSpPr/>
            <p:nvPr/>
          </p:nvSpPr>
          <p:spPr>
            <a:xfrm>
              <a:off x="2279188" y="3128340"/>
              <a:ext cx="297180" cy="296545"/>
            </a:xfrm>
            <a:custGeom>
              <a:avLst/>
              <a:gdLst/>
              <a:ahLst/>
              <a:cxnLst/>
              <a:rect l="l" t="t" r="r" b="b"/>
              <a:pathLst>
                <a:path w="297180" h="296545">
                  <a:moveTo>
                    <a:pt x="148564" y="0"/>
                  </a:moveTo>
                  <a:lnTo>
                    <a:pt x="101604" y="7557"/>
                  </a:lnTo>
                  <a:lnTo>
                    <a:pt x="60822" y="28601"/>
                  </a:lnTo>
                  <a:lnTo>
                    <a:pt x="28662" y="60690"/>
                  </a:lnTo>
                  <a:lnTo>
                    <a:pt x="7573" y="101382"/>
                  </a:lnTo>
                  <a:lnTo>
                    <a:pt x="0" y="148234"/>
                  </a:lnTo>
                  <a:lnTo>
                    <a:pt x="7573" y="195086"/>
                  </a:lnTo>
                  <a:lnTo>
                    <a:pt x="28662" y="235778"/>
                  </a:lnTo>
                  <a:lnTo>
                    <a:pt x="60822" y="267867"/>
                  </a:lnTo>
                  <a:lnTo>
                    <a:pt x="101604" y="288911"/>
                  </a:lnTo>
                  <a:lnTo>
                    <a:pt x="148564" y="296468"/>
                  </a:lnTo>
                  <a:lnTo>
                    <a:pt x="195524" y="288911"/>
                  </a:lnTo>
                  <a:lnTo>
                    <a:pt x="236306" y="267867"/>
                  </a:lnTo>
                  <a:lnTo>
                    <a:pt x="268466" y="235778"/>
                  </a:lnTo>
                  <a:lnTo>
                    <a:pt x="289555" y="195086"/>
                  </a:lnTo>
                  <a:lnTo>
                    <a:pt x="297129" y="148234"/>
                  </a:lnTo>
                  <a:lnTo>
                    <a:pt x="289555" y="101382"/>
                  </a:lnTo>
                  <a:lnTo>
                    <a:pt x="268466" y="60690"/>
                  </a:lnTo>
                  <a:lnTo>
                    <a:pt x="236306" y="28601"/>
                  </a:lnTo>
                  <a:lnTo>
                    <a:pt x="195524" y="7557"/>
                  </a:lnTo>
                  <a:lnTo>
                    <a:pt x="148564" y="0"/>
                  </a:lnTo>
                  <a:close/>
                </a:path>
              </a:pathLst>
            </a:custGeom>
            <a:solidFill>
              <a:srgbClr val="92D050"/>
            </a:solidFill>
          </p:spPr>
          <p:txBody>
            <a:bodyPr wrap="square" lIns="0" tIns="0" rIns="0" bIns="0" rtlCol="0">
              <a:prstTxWarp prst="textNoShape">
                <a:avLst/>
              </a:prstTxWarp>
              <a:noAutofit/>
            </a:bodyPr>
            <a:lstStyle/>
            <a:p>
              <a:endParaRPr lang="es-CL"/>
            </a:p>
          </p:txBody>
        </p:sp>
        <p:sp>
          <p:nvSpPr>
            <p:cNvPr id="27" name="Graphic 198">
              <a:extLst>
                <a:ext uri="{FF2B5EF4-FFF2-40B4-BE49-F238E27FC236}">
                  <a16:creationId xmlns:a16="http://schemas.microsoft.com/office/drawing/2014/main" id="{E2124064-1307-652C-CB8E-8E8D98D91B4C}"/>
                </a:ext>
              </a:extLst>
            </p:cNvPr>
            <p:cNvSpPr/>
            <p:nvPr/>
          </p:nvSpPr>
          <p:spPr>
            <a:xfrm>
              <a:off x="2279188" y="3128340"/>
              <a:ext cx="297180" cy="296545"/>
            </a:xfrm>
            <a:custGeom>
              <a:avLst/>
              <a:gdLst/>
              <a:ahLst/>
              <a:cxnLst/>
              <a:rect l="l" t="t" r="r" b="b"/>
              <a:pathLst>
                <a:path w="297180" h="296545">
                  <a:moveTo>
                    <a:pt x="148564" y="296468"/>
                  </a:moveTo>
                  <a:lnTo>
                    <a:pt x="195524" y="288911"/>
                  </a:lnTo>
                  <a:lnTo>
                    <a:pt x="236306" y="267867"/>
                  </a:lnTo>
                  <a:lnTo>
                    <a:pt x="268466" y="235778"/>
                  </a:lnTo>
                  <a:lnTo>
                    <a:pt x="289555" y="195086"/>
                  </a:lnTo>
                  <a:lnTo>
                    <a:pt x="297129" y="148234"/>
                  </a:lnTo>
                  <a:lnTo>
                    <a:pt x="289555" y="101382"/>
                  </a:lnTo>
                  <a:lnTo>
                    <a:pt x="268466" y="60690"/>
                  </a:lnTo>
                  <a:lnTo>
                    <a:pt x="236306" y="28601"/>
                  </a:lnTo>
                  <a:lnTo>
                    <a:pt x="195524" y="7557"/>
                  </a:lnTo>
                  <a:lnTo>
                    <a:pt x="148564" y="0"/>
                  </a:lnTo>
                  <a:lnTo>
                    <a:pt x="101604" y="7557"/>
                  </a:lnTo>
                  <a:lnTo>
                    <a:pt x="60822" y="28601"/>
                  </a:lnTo>
                  <a:lnTo>
                    <a:pt x="28662" y="60690"/>
                  </a:lnTo>
                  <a:lnTo>
                    <a:pt x="7573" y="101382"/>
                  </a:lnTo>
                  <a:lnTo>
                    <a:pt x="0" y="148234"/>
                  </a:lnTo>
                  <a:lnTo>
                    <a:pt x="7573" y="195086"/>
                  </a:lnTo>
                  <a:lnTo>
                    <a:pt x="28662" y="235778"/>
                  </a:lnTo>
                  <a:lnTo>
                    <a:pt x="60822" y="267867"/>
                  </a:lnTo>
                  <a:lnTo>
                    <a:pt x="101604" y="288911"/>
                  </a:lnTo>
                  <a:lnTo>
                    <a:pt x="148564" y="296468"/>
                  </a:lnTo>
                  <a:close/>
                </a:path>
              </a:pathLst>
            </a:custGeom>
            <a:ln w="12700">
              <a:solidFill>
                <a:srgbClr val="92D050"/>
              </a:solidFill>
              <a:prstDash val="solid"/>
            </a:ln>
          </p:spPr>
          <p:txBody>
            <a:bodyPr wrap="square" lIns="0" tIns="0" rIns="0" bIns="0" rtlCol="0">
              <a:prstTxWarp prst="textNoShape">
                <a:avLst/>
              </a:prstTxWarp>
              <a:noAutofit/>
            </a:bodyPr>
            <a:lstStyle/>
            <a:p>
              <a:endParaRPr lang="es-CL"/>
            </a:p>
          </p:txBody>
        </p:sp>
        <p:sp>
          <p:nvSpPr>
            <p:cNvPr id="28" name="Graphic 199">
              <a:extLst>
                <a:ext uri="{FF2B5EF4-FFF2-40B4-BE49-F238E27FC236}">
                  <a16:creationId xmlns:a16="http://schemas.microsoft.com/office/drawing/2014/main" id="{83D1876D-BE0F-91A1-4F28-F684E7AC0F50}"/>
                </a:ext>
              </a:extLst>
            </p:cNvPr>
            <p:cNvSpPr/>
            <p:nvPr/>
          </p:nvSpPr>
          <p:spPr>
            <a:xfrm>
              <a:off x="1466593" y="1869492"/>
              <a:ext cx="1270" cy="1137920"/>
            </a:xfrm>
            <a:custGeom>
              <a:avLst/>
              <a:gdLst/>
              <a:ahLst/>
              <a:cxnLst/>
              <a:rect l="l" t="t" r="r" b="b"/>
              <a:pathLst>
                <a:path h="1137920">
                  <a:moveTo>
                    <a:pt x="0" y="0"/>
                  </a:moveTo>
                  <a:lnTo>
                    <a:pt x="0" y="1137653"/>
                  </a:lnTo>
                </a:path>
              </a:pathLst>
            </a:custGeom>
            <a:ln w="12700">
              <a:solidFill>
                <a:srgbClr val="231F20"/>
              </a:solidFill>
              <a:prstDash val="solid"/>
            </a:ln>
          </p:spPr>
          <p:txBody>
            <a:bodyPr wrap="square" lIns="0" tIns="0" rIns="0" bIns="0" rtlCol="0">
              <a:prstTxWarp prst="textNoShape">
                <a:avLst/>
              </a:prstTxWarp>
              <a:noAutofit/>
            </a:bodyPr>
            <a:lstStyle/>
            <a:p>
              <a:endParaRPr lang="es-CL"/>
            </a:p>
          </p:txBody>
        </p:sp>
        <p:sp>
          <p:nvSpPr>
            <p:cNvPr id="29" name="Graphic 200">
              <a:extLst>
                <a:ext uri="{FF2B5EF4-FFF2-40B4-BE49-F238E27FC236}">
                  <a16:creationId xmlns:a16="http://schemas.microsoft.com/office/drawing/2014/main" id="{4CEA8F1A-16A4-C9FD-6FC5-BB5090650557}"/>
                </a:ext>
              </a:extLst>
            </p:cNvPr>
            <p:cNvSpPr/>
            <p:nvPr/>
          </p:nvSpPr>
          <p:spPr>
            <a:xfrm>
              <a:off x="1031647" y="3007146"/>
              <a:ext cx="442595" cy="1270"/>
            </a:xfrm>
            <a:custGeom>
              <a:avLst/>
              <a:gdLst/>
              <a:ahLst/>
              <a:cxnLst/>
              <a:rect l="l" t="t" r="r" b="b"/>
              <a:pathLst>
                <a:path w="442595">
                  <a:moveTo>
                    <a:pt x="442328" y="0"/>
                  </a:moveTo>
                  <a:lnTo>
                    <a:pt x="0" y="0"/>
                  </a:lnTo>
                </a:path>
              </a:pathLst>
            </a:custGeom>
            <a:ln w="12700">
              <a:solidFill>
                <a:srgbClr val="231F20"/>
              </a:solidFill>
              <a:prstDash val="solid"/>
            </a:ln>
          </p:spPr>
          <p:txBody>
            <a:bodyPr wrap="square" lIns="0" tIns="0" rIns="0" bIns="0" rtlCol="0">
              <a:prstTxWarp prst="textNoShape">
                <a:avLst/>
              </a:prstTxWarp>
              <a:noAutofit/>
            </a:bodyPr>
            <a:lstStyle/>
            <a:p>
              <a:endParaRPr lang="es-CL"/>
            </a:p>
          </p:txBody>
        </p:sp>
        <p:sp>
          <p:nvSpPr>
            <p:cNvPr id="30" name="Graphic 201">
              <a:extLst>
                <a:ext uri="{FF2B5EF4-FFF2-40B4-BE49-F238E27FC236}">
                  <a16:creationId xmlns:a16="http://schemas.microsoft.com/office/drawing/2014/main" id="{9C5F7475-A788-8BA9-3EA4-DC2A08AC4A6F}"/>
                </a:ext>
              </a:extLst>
            </p:cNvPr>
            <p:cNvSpPr/>
            <p:nvPr/>
          </p:nvSpPr>
          <p:spPr>
            <a:xfrm>
              <a:off x="1031643" y="1869467"/>
              <a:ext cx="435609" cy="1270"/>
            </a:xfrm>
            <a:custGeom>
              <a:avLst/>
              <a:gdLst/>
              <a:ahLst/>
              <a:cxnLst/>
              <a:rect l="l" t="t" r="r" b="b"/>
              <a:pathLst>
                <a:path w="435609">
                  <a:moveTo>
                    <a:pt x="0" y="0"/>
                  </a:moveTo>
                  <a:lnTo>
                    <a:pt x="435229" y="0"/>
                  </a:lnTo>
                </a:path>
              </a:pathLst>
            </a:custGeom>
            <a:ln w="12700">
              <a:solidFill>
                <a:srgbClr val="231F20"/>
              </a:solidFill>
              <a:prstDash val="solid"/>
            </a:ln>
          </p:spPr>
          <p:txBody>
            <a:bodyPr wrap="square" lIns="0" tIns="0" rIns="0" bIns="0" rtlCol="0">
              <a:prstTxWarp prst="textNoShape">
                <a:avLst/>
              </a:prstTxWarp>
              <a:noAutofit/>
            </a:bodyPr>
            <a:lstStyle/>
            <a:p>
              <a:endParaRPr lang="es-CL"/>
            </a:p>
          </p:txBody>
        </p:sp>
        <p:sp>
          <p:nvSpPr>
            <p:cNvPr id="33" name="Graphic 204">
              <a:extLst>
                <a:ext uri="{FF2B5EF4-FFF2-40B4-BE49-F238E27FC236}">
                  <a16:creationId xmlns:a16="http://schemas.microsoft.com/office/drawing/2014/main" id="{679C2E6A-CFDA-87A4-1DBD-82D8648E6042}"/>
                </a:ext>
              </a:extLst>
            </p:cNvPr>
            <p:cNvSpPr/>
            <p:nvPr/>
          </p:nvSpPr>
          <p:spPr>
            <a:xfrm>
              <a:off x="1459759" y="2460414"/>
              <a:ext cx="419100" cy="1270"/>
            </a:xfrm>
            <a:custGeom>
              <a:avLst/>
              <a:gdLst/>
              <a:ahLst/>
              <a:cxnLst/>
              <a:rect l="l" t="t" r="r" b="b"/>
              <a:pathLst>
                <a:path w="419100">
                  <a:moveTo>
                    <a:pt x="0" y="0"/>
                  </a:moveTo>
                  <a:lnTo>
                    <a:pt x="418795" y="0"/>
                  </a:lnTo>
                </a:path>
              </a:pathLst>
            </a:custGeom>
            <a:ln w="12700">
              <a:solidFill>
                <a:srgbClr val="231F20"/>
              </a:solidFill>
              <a:prstDash val="solid"/>
            </a:ln>
          </p:spPr>
          <p:txBody>
            <a:bodyPr wrap="square" lIns="0" tIns="0" rIns="0" bIns="0" rtlCol="0">
              <a:prstTxWarp prst="textNoShape">
                <a:avLst/>
              </a:prstTxWarp>
              <a:noAutofit/>
            </a:bodyPr>
            <a:lstStyle/>
            <a:p>
              <a:endParaRPr lang="es-CL"/>
            </a:p>
          </p:txBody>
        </p:sp>
        <p:sp>
          <p:nvSpPr>
            <p:cNvPr id="34" name="Graphic 205">
              <a:extLst>
                <a:ext uri="{FF2B5EF4-FFF2-40B4-BE49-F238E27FC236}">
                  <a16:creationId xmlns:a16="http://schemas.microsoft.com/office/drawing/2014/main" id="{33E4AD61-83C9-F194-6032-CEF2EBE53929}"/>
                </a:ext>
              </a:extLst>
            </p:cNvPr>
            <p:cNvSpPr/>
            <p:nvPr/>
          </p:nvSpPr>
          <p:spPr>
            <a:xfrm>
              <a:off x="1827684" y="2413124"/>
              <a:ext cx="51435" cy="94615"/>
            </a:xfrm>
            <a:custGeom>
              <a:avLst/>
              <a:gdLst/>
              <a:ahLst/>
              <a:cxnLst/>
              <a:rect l="l" t="t" r="r" b="b"/>
              <a:pathLst>
                <a:path w="51435" h="94615">
                  <a:moveTo>
                    <a:pt x="0" y="0"/>
                  </a:moveTo>
                  <a:lnTo>
                    <a:pt x="50863" y="47294"/>
                  </a:lnTo>
                  <a:lnTo>
                    <a:pt x="0" y="94576"/>
                  </a:lnTo>
                </a:path>
              </a:pathLst>
            </a:custGeom>
            <a:ln w="12700">
              <a:solidFill>
                <a:srgbClr val="231F20"/>
              </a:solidFill>
              <a:prstDash val="solid"/>
            </a:ln>
          </p:spPr>
          <p:txBody>
            <a:bodyPr wrap="square" lIns="0" tIns="0" rIns="0" bIns="0" rtlCol="0">
              <a:prstTxWarp prst="textNoShape">
                <a:avLst/>
              </a:prstTxWarp>
              <a:noAutofit/>
            </a:bodyPr>
            <a:lstStyle/>
            <a:p>
              <a:endParaRPr lang="es-CL"/>
            </a:p>
          </p:txBody>
        </p:sp>
        <p:sp>
          <p:nvSpPr>
            <p:cNvPr id="35" name="Graphic 206">
              <a:extLst>
                <a:ext uri="{FF2B5EF4-FFF2-40B4-BE49-F238E27FC236}">
                  <a16:creationId xmlns:a16="http://schemas.microsoft.com/office/drawing/2014/main" id="{2CACA492-C469-7B58-D86C-A15D5AC6A384}"/>
                </a:ext>
              </a:extLst>
            </p:cNvPr>
            <p:cNvSpPr/>
            <p:nvPr/>
          </p:nvSpPr>
          <p:spPr>
            <a:xfrm>
              <a:off x="2437828" y="1002196"/>
              <a:ext cx="1111250" cy="1270"/>
            </a:xfrm>
            <a:custGeom>
              <a:avLst/>
              <a:gdLst/>
              <a:ahLst/>
              <a:cxnLst/>
              <a:rect l="l" t="t" r="r" b="b"/>
              <a:pathLst>
                <a:path w="1111250">
                  <a:moveTo>
                    <a:pt x="0" y="0"/>
                  </a:moveTo>
                  <a:lnTo>
                    <a:pt x="1111199" y="0"/>
                  </a:lnTo>
                </a:path>
              </a:pathLst>
            </a:custGeom>
            <a:ln w="12700">
              <a:solidFill>
                <a:srgbClr val="231F20"/>
              </a:solidFill>
              <a:prstDash val="solid"/>
            </a:ln>
          </p:spPr>
          <p:txBody>
            <a:bodyPr wrap="square" lIns="0" tIns="0" rIns="0" bIns="0" rtlCol="0">
              <a:prstTxWarp prst="textNoShape">
                <a:avLst/>
              </a:prstTxWarp>
              <a:noAutofit/>
            </a:bodyPr>
            <a:lstStyle/>
            <a:p>
              <a:endParaRPr lang="es-CL"/>
            </a:p>
          </p:txBody>
        </p:sp>
        <p:sp>
          <p:nvSpPr>
            <p:cNvPr id="36" name="Graphic 207">
              <a:extLst>
                <a:ext uri="{FF2B5EF4-FFF2-40B4-BE49-F238E27FC236}">
                  <a16:creationId xmlns:a16="http://schemas.microsoft.com/office/drawing/2014/main" id="{7105787C-E7D0-7273-3E76-AA2913F2DF5A}"/>
                </a:ext>
              </a:extLst>
            </p:cNvPr>
            <p:cNvSpPr/>
            <p:nvPr/>
          </p:nvSpPr>
          <p:spPr>
            <a:xfrm>
              <a:off x="3498169" y="954906"/>
              <a:ext cx="51435" cy="94615"/>
            </a:xfrm>
            <a:custGeom>
              <a:avLst/>
              <a:gdLst/>
              <a:ahLst/>
              <a:cxnLst/>
              <a:rect l="l" t="t" r="r" b="b"/>
              <a:pathLst>
                <a:path w="51435" h="94615">
                  <a:moveTo>
                    <a:pt x="0" y="0"/>
                  </a:moveTo>
                  <a:lnTo>
                    <a:pt x="50863" y="47294"/>
                  </a:lnTo>
                  <a:lnTo>
                    <a:pt x="0" y="94576"/>
                  </a:lnTo>
                </a:path>
              </a:pathLst>
            </a:custGeom>
            <a:ln w="12700">
              <a:solidFill>
                <a:srgbClr val="231F20"/>
              </a:solidFill>
              <a:prstDash val="solid"/>
            </a:ln>
          </p:spPr>
          <p:txBody>
            <a:bodyPr wrap="square" lIns="0" tIns="0" rIns="0" bIns="0" rtlCol="0">
              <a:prstTxWarp prst="textNoShape">
                <a:avLst/>
              </a:prstTxWarp>
              <a:noAutofit/>
            </a:bodyPr>
            <a:lstStyle/>
            <a:p>
              <a:endParaRPr lang="es-CL"/>
            </a:p>
          </p:txBody>
        </p:sp>
        <p:sp>
          <p:nvSpPr>
            <p:cNvPr id="40" name="Graphic 211">
              <a:extLst>
                <a:ext uri="{FF2B5EF4-FFF2-40B4-BE49-F238E27FC236}">
                  <a16:creationId xmlns:a16="http://schemas.microsoft.com/office/drawing/2014/main" id="{5FCC7A2F-D504-C04D-5B2E-3021193A0169}"/>
                </a:ext>
              </a:extLst>
            </p:cNvPr>
            <p:cNvSpPr/>
            <p:nvPr/>
          </p:nvSpPr>
          <p:spPr>
            <a:xfrm>
              <a:off x="4079114" y="1344029"/>
              <a:ext cx="1270" cy="295910"/>
            </a:xfrm>
            <a:custGeom>
              <a:avLst/>
              <a:gdLst/>
              <a:ahLst/>
              <a:cxnLst/>
              <a:rect l="l" t="t" r="r" b="b"/>
              <a:pathLst>
                <a:path h="295910">
                  <a:moveTo>
                    <a:pt x="0" y="0"/>
                  </a:moveTo>
                  <a:lnTo>
                    <a:pt x="0" y="295325"/>
                  </a:lnTo>
                </a:path>
              </a:pathLst>
            </a:custGeom>
            <a:ln w="12700">
              <a:solidFill>
                <a:srgbClr val="231F20"/>
              </a:solidFill>
              <a:prstDash val="solid"/>
            </a:ln>
          </p:spPr>
          <p:txBody>
            <a:bodyPr wrap="square" lIns="0" tIns="0" rIns="0" bIns="0" rtlCol="0">
              <a:prstTxWarp prst="textNoShape">
                <a:avLst/>
              </a:prstTxWarp>
              <a:noAutofit/>
            </a:bodyPr>
            <a:lstStyle/>
            <a:p>
              <a:endParaRPr lang="es-CL"/>
            </a:p>
          </p:txBody>
        </p:sp>
        <p:sp>
          <p:nvSpPr>
            <p:cNvPr id="41" name="Graphic 212">
              <a:extLst>
                <a:ext uri="{FF2B5EF4-FFF2-40B4-BE49-F238E27FC236}">
                  <a16:creationId xmlns:a16="http://schemas.microsoft.com/office/drawing/2014/main" id="{D0030B5D-B212-2889-F926-53F7E5822871}"/>
                </a:ext>
              </a:extLst>
            </p:cNvPr>
            <p:cNvSpPr/>
            <p:nvPr/>
          </p:nvSpPr>
          <p:spPr>
            <a:xfrm>
              <a:off x="4031827" y="1588493"/>
              <a:ext cx="94615" cy="51435"/>
            </a:xfrm>
            <a:custGeom>
              <a:avLst/>
              <a:gdLst/>
              <a:ahLst/>
              <a:cxnLst/>
              <a:rect l="l" t="t" r="r" b="b"/>
              <a:pathLst>
                <a:path w="94615" h="51435">
                  <a:moveTo>
                    <a:pt x="94576" y="0"/>
                  </a:moveTo>
                  <a:lnTo>
                    <a:pt x="47282" y="50863"/>
                  </a:lnTo>
                  <a:lnTo>
                    <a:pt x="0" y="0"/>
                  </a:lnTo>
                </a:path>
              </a:pathLst>
            </a:custGeom>
            <a:ln w="12700">
              <a:solidFill>
                <a:srgbClr val="231F20"/>
              </a:solidFill>
              <a:prstDash val="solid"/>
            </a:ln>
          </p:spPr>
          <p:txBody>
            <a:bodyPr wrap="square" lIns="0" tIns="0" rIns="0" bIns="0" rtlCol="0">
              <a:prstTxWarp prst="textNoShape">
                <a:avLst/>
              </a:prstTxWarp>
              <a:noAutofit/>
            </a:bodyPr>
            <a:lstStyle/>
            <a:p>
              <a:endParaRPr lang="es-CL"/>
            </a:p>
          </p:txBody>
        </p:sp>
        <p:sp>
          <p:nvSpPr>
            <p:cNvPr id="42" name="Graphic 213">
              <a:extLst>
                <a:ext uri="{FF2B5EF4-FFF2-40B4-BE49-F238E27FC236}">
                  <a16:creationId xmlns:a16="http://schemas.microsoft.com/office/drawing/2014/main" id="{B97DC384-CA94-011F-FFA7-7BF4CFECF6DE}"/>
                </a:ext>
              </a:extLst>
            </p:cNvPr>
            <p:cNvSpPr/>
            <p:nvPr/>
          </p:nvSpPr>
          <p:spPr>
            <a:xfrm>
              <a:off x="4079114" y="2065821"/>
              <a:ext cx="1270" cy="295910"/>
            </a:xfrm>
            <a:custGeom>
              <a:avLst/>
              <a:gdLst/>
              <a:ahLst/>
              <a:cxnLst/>
              <a:rect l="l" t="t" r="r" b="b"/>
              <a:pathLst>
                <a:path h="295910">
                  <a:moveTo>
                    <a:pt x="0" y="0"/>
                  </a:moveTo>
                  <a:lnTo>
                    <a:pt x="0" y="295338"/>
                  </a:lnTo>
                </a:path>
              </a:pathLst>
            </a:custGeom>
            <a:ln w="12700">
              <a:solidFill>
                <a:srgbClr val="231F20"/>
              </a:solidFill>
              <a:prstDash val="solid"/>
            </a:ln>
          </p:spPr>
          <p:txBody>
            <a:bodyPr wrap="square" lIns="0" tIns="0" rIns="0" bIns="0" rtlCol="0">
              <a:prstTxWarp prst="textNoShape">
                <a:avLst/>
              </a:prstTxWarp>
              <a:noAutofit/>
            </a:bodyPr>
            <a:lstStyle/>
            <a:p>
              <a:endParaRPr lang="es-CL"/>
            </a:p>
          </p:txBody>
        </p:sp>
        <p:sp>
          <p:nvSpPr>
            <p:cNvPr id="43" name="Graphic 214">
              <a:extLst>
                <a:ext uri="{FF2B5EF4-FFF2-40B4-BE49-F238E27FC236}">
                  <a16:creationId xmlns:a16="http://schemas.microsoft.com/office/drawing/2014/main" id="{967C9155-7B49-7DA4-1371-0AF13C955E3A}"/>
                </a:ext>
              </a:extLst>
            </p:cNvPr>
            <p:cNvSpPr/>
            <p:nvPr/>
          </p:nvSpPr>
          <p:spPr>
            <a:xfrm>
              <a:off x="4031827" y="2310296"/>
              <a:ext cx="94615" cy="51435"/>
            </a:xfrm>
            <a:custGeom>
              <a:avLst/>
              <a:gdLst/>
              <a:ahLst/>
              <a:cxnLst/>
              <a:rect l="l" t="t" r="r" b="b"/>
              <a:pathLst>
                <a:path w="94615" h="51435">
                  <a:moveTo>
                    <a:pt x="94576" y="0"/>
                  </a:moveTo>
                  <a:lnTo>
                    <a:pt x="47282" y="50863"/>
                  </a:lnTo>
                  <a:lnTo>
                    <a:pt x="0" y="0"/>
                  </a:lnTo>
                </a:path>
              </a:pathLst>
            </a:custGeom>
            <a:ln w="12700">
              <a:solidFill>
                <a:srgbClr val="231F20"/>
              </a:solidFill>
              <a:prstDash val="solid"/>
            </a:ln>
          </p:spPr>
          <p:txBody>
            <a:bodyPr wrap="square" lIns="0" tIns="0" rIns="0" bIns="0" rtlCol="0">
              <a:prstTxWarp prst="textNoShape">
                <a:avLst/>
              </a:prstTxWarp>
              <a:noAutofit/>
            </a:bodyPr>
            <a:lstStyle/>
            <a:p>
              <a:endParaRPr lang="es-CL"/>
            </a:p>
          </p:txBody>
        </p:sp>
        <p:sp>
          <p:nvSpPr>
            <p:cNvPr id="44" name="Graphic 215">
              <a:extLst>
                <a:ext uri="{FF2B5EF4-FFF2-40B4-BE49-F238E27FC236}">
                  <a16:creationId xmlns:a16="http://schemas.microsoft.com/office/drawing/2014/main" id="{D0F95DED-00CD-2F33-C4BC-A4E5063BB1F6}"/>
                </a:ext>
              </a:extLst>
            </p:cNvPr>
            <p:cNvSpPr/>
            <p:nvPr/>
          </p:nvSpPr>
          <p:spPr>
            <a:xfrm>
              <a:off x="4079114" y="3018904"/>
              <a:ext cx="1270" cy="295910"/>
            </a:xfrm>
            <a:custGeom>
              <a:avLst/>
              <a:gdLst/>
              <a:ahLst/>
              <a:cxnLst/>
              <a:rect l="l" t="t" r="r" b="b"/>
              <a:pathLst>
                <a:path h="295910">
                  <a:moveTo>
                    <a:pt x="0" y="0"/>
                  </a:moveTo>
                  <a:lnTo>
                    <a:pt x="0" y="295338"/>
                  </a:lnTo>
                </a:path>
              </a:pathLst>
            </a:custGeom>
            <a:ln w="12700">
              <a:solidFill>
                <a:srgbClr val="231F20"/>
              </a:solidFill>
              <a:prstDash val="solid"/>
            </a:ln>
          </p:spPr>
          <p:txBody>
            <a:bodyPr wrap="square" lIns="0" tIns="0" rIns="0" bIns="0" rtlCol="0">
              <a:prstTxWarp prst="textNoShape">
                <a:avLst/>
              </a:prstTxWarp>
              <a:noAutofit/>
            </a:bodyPr>
            <a:lstStyle/>
            <a:p>
              <a:endParaRPr lang="es-CL"/>
            </a:p>
          </p:txBody>
        </p:sp>
        <p:sp>
          <p:nvSpPr>
            <p:cNvPr id="45" name="Graphic 216">
              <a:extLst>
                <a:ext uri="{FF2B5EF4-FFF2-40B4-BE49-F238E27FC236}">
                  <a16:creationId xmlns:a16="http://schemas.microsoft.com/office/drawing/2014/main" id="{E1B64219-D321-0FB5-5729-8D253A2475E3}"/>
                </a:ext>
              </a:extLst>
            </p:cNvPr>
            <p:cNvSpPr/>
            <p:nvPr/>
          </p:nvSpPr>
          <p:spPr>
            <a:xfrm>
              <a:off x="4031827" y="3263379"/>
              <a:ext cx="94615" cy="51435"/>
            </a:xfrm>
            <a:custGeom>
              <a:avLst/>
              <a:gdLst/>
              <a:ahLst/>
              <a:cxnLst/>
              <a:rect l="l" t="t" r="r" b="b"/>
              <a:pathLst>
                <a:path w="94615" h="51435">
                  <a:moveTo>
                    <a:pt x="94576" y="0"/>
                  </a:moveTo>
                  <a:lnTo>
                    <a:pt x="47282" y="50863"/>
                  </a:lnTo>
                  <a:lnTo>
                    <a:pt x="0" y="0"/>
                  </a:lnTo>
                </a:path>
              </a:pathLst>
            </a:custGeom>
            <a:ln w="12700">
              <a:solidFill>
                <a:srgbClr val="231F20"/>
              </a:solidFill>
              <a:prstDash val="solid"/>
            </a:ln>
          </p:spPr>
          <p:txBody>
            <a:bodyPr wrap="square" lIns="0" tIns="0" rIns="0" bIns="0" rtlCol="0">
              <a:prstTxWarp prst="textNoShape">
                <a:avLst/>
              </a:prstTxWarp>
              <a:noAutofit/>
            </a:bodyPr>
            <a:lstStyle/>
            <a:p>
              <a:endParaRPr lang="es-CL"/>
            </a:p>
          </p:txBody>
        </p:sp>
        <p:sp>
          <p:nvSpPr>
            <p:cNvPr id="46" name="Graphic 217">
              <a:extLst>
                <a:ext uri="{FF2B5EF4-FFF2-40B4-BE49-F238E27FC236}">
                  <a16:creationId xmlns:a16="http://schemas.microsoft.com/office/drawing/2014/main" id="{E632CBF6-42C3-DFA2-67EB-32C300EF9053}"/>
                </a:ext>
              </a:extLst>
            </p:cNvPr>
            <p:cNvSpPr/>
            <p:nvPr/>
          </p:nvSpPr>
          <p:spPr>
            <a:xfrm>
              <a:off x="2444986" y="1005297"/>
              <a:ext cx="1270" cy="563245"/>
            </a:xfrm>
            <a:custGeom>
              <a:avLst/>
              <a:gdLst/>
              <a:ahLst/>
              <a:cxnLst/>
              <a:rect l="l" t="t" r="r" b="b"/>
              <a:pathLst>
                <a:path h="563245">
                  <a:moveTo>
                    <a:pt x="0" y="0"/>
                  </a:moveTo>
                  <a:lnTo>
                    <a:pt x="0" y="562965"/>
                  </a:lnTo>
                </a:path>
              </a:pathLst>
            </a:custGeom>
            <a:ln w="12700">
              <a:solidFill>
                <a:srgbClr val="231F20"/>
              </a:solidFill>
              <a:prstDash val="solid"/>
            </a:ln>
          </p:spPr>
          <p:txBody>
            <a:bodyPr wrap="square" lIns="0" tIns="0" rIns="0" bIns="0" rtlCol="0">
              <a:prstTxWarp prst="textNoShape">
                <a:avLst/>
              </a:prstTxWarp>
              <a:noAutofit/>
            </a:bodyPr>
            <a:lstStyle/>
            <a:p>
              <a:endParaRPr lang="es-CL"/>
            </a:p>
          </p:txBody>
        </p:sp>
        <p:sp>
          <p:nvSpPr>
            <p:cNvPr id="47" name="Graphic 218">
              <a:extLst>
                <a:ext uri="{FF2B5EF4-FFF2-40B4-BE49-F238E27FC236}">
                  <a16:creationId xmlns:a16="http://schemas.microsoft.com/office/drawing/2014/main" id="{EFD6CC9E-BB27-1FC9-CB85-682C73F3DE3B}"/>
                </a:ext>
              </a:extLst>
            </p:cNvPr>
            <p:cNvSpPr/>
            <p:nvPr/>
          </p:nvSpPr>
          <p:spPr>
            <a:xfrm>
              <a:off x="2444986" y="1877429"/>
              <a:ext cx="1270" cy="48895"/>
            </a:xfrm>
            <a:custGeom>
              <a:avLst/>
              <a:gdLst/>
              <a:ahLst/>
              <a:cxnLst/>
              <a:rect l="l" t="t" r="r" b="b"/>
              <a:pathLst>
                <a:path h="48895">
                  <a:moveTo>
                    <a:pt x="0" y="0"/>
                  </a:moveTo>
                  <a:lnTo>
                    <a:pt x="0" y="48755"/>
                  </a:lnTo>
                </a:path>
              </a:pathLst>
            </a:custGeom>
            <a:ln w="12700">
              <a:solidFill>
                <a:srgbClr val="231F20"/>
              </a:solidFill>
              <a:prstDash val="solid"/>
            </a:ln>
          </p:spPr>
          <p:txBody>
            <a:bodyPr wrap="square" lIns="0" tIns="0" rIns="0" bIns="0" rtlCol="0">
              <a:prstTxWarp prst="textNoShape">
                <a:avLst/>
              </a:prstTxWarp>
              <a:noAutofit/>
            </a:bodyPr>
            <a:lstStyle/>
            <a:p>
              <a:endParaRPr lang="es-CL"/>
            </a:p>
          </p:txBody>
        </p:sp>
        <p:sp>
          <p:nvSpPr>
            <p:cNvPr id="48" name="Graphic 219">
              <a:extLst>
                <a:ext uri="{FF2B5EF4-FFF2-40B4-BE49-F238E27FC236}">
                  <a16:creationId xmlns:a16="http://schemas.microsoft.com/office/drawing/2014/main" id="{81C55724-AE1F-A086-BA11-B19E888806A4}"/>
                </a:ext>
              </a:extLst>
            </p:cNvPr>
            <p:cNvSpPr/>
            <p:nvPr/>
          </p:nvSpPr>
          <p:spPr>
            <a:xfrm>
              <a:off x="2420687" y="2955565"/>
              <a:ext cx="1270" cy="167005"/>
            </a:xfrm>
            <a:custGeom>
              <a:avLst/>
              <a:gdLst/>
              <a:ahLst/>
              <a:cxnLst/>
              <a:rect l="l" t="t" r="r" b="b"/>
              <a:pathLst>
                <a:path h="167005">
                  <a:moveTo>
                    <a:pt x="0" y="0"/>
                  </a:moveTo>
                  <a:lnTo>
                    <a:pt x="0" y="166420"/>
                  </a:lnTo>
                </a:path>
              </a:pathLst>
            </a:custGeom>
            <a:ln w="12700">
              <a:solidFill>
                <a:srgbClr val="231F20"/>
              </a:solidFill>
              <a:prstDash val="solid"/>
            </a:ln>
          </p:spPr>
          <p:txBody>
            <a:bodyPr wrap="square" lIns="0" tIns="0" rIns="0" bIns="0" rtlCol="0">
              <a:prstTxWarp prst="textNoShape">
                <a:avLst/>
              </a:prstTxWarp>
              <a:noAutofit/>
            </a:bodyPr>
            <a:lstStyle/>
            <a:p>
              <a:endParaRPr lang="es-CL"/>
            </a:p>
          </p:txBody>
        </p:sp>
        <p:sp>
          <p:nvSpPr>
            <p:cNvPr id="49" name="Graphic 220">
              <a:extLst>
                <a:ext uri="{FF2B5EF4-FFF2-40B4-BE49-F238E27FC236}">
                  <a16:creationId xmlns:a16="http://schemas.microsoft.com/office/drawing/2014/main" id="{513413E8-B1E5-6F01-8EA2-11E142020D63}"/>
                </a:ext>
              </a:extLst>
            </p:cNvPr>
            <p:cNvSpPr/>
            <p:nvPr/>
          </p:nvSpPr>
          <p:spPr>
            <a:xfrm>
              <a:off x="2423906" y="3431146"/>
              <a:ext cx="1270" cy="107314"/>
            </a:xfrm>
            <a:custGeom>
              <a:avLst/>
              <a:gdLst/>
              <a:ahLst/>
              <a:cxnLst/>
              <a:rect l="l" t="t" r="r" b="b"/>
              <a:pathLst>
                <a:path h="107314">
                  <a:moveTo>
                    <a:pt x="0" y="0"/>
                  </a:moveTo>
                  <a:lnTo>
                    <a:pt x="0" y="106705"/>
                  </a:lnTo>
                </a:path>
              </a:pathLst>
            </a:custGeom>
            <a:ln w="12700">
              <a:solidFill>
                <a:srgbClr val="231F20"/>
              </a:solidFill>
              <a:prstDash val="solid"/>
            </a:ln>
          </p:spPr>
          <p:txBody>
            <a:bodyPr wrap="square" lIns="0" tIns="0" rIns="0" bIns="0" rtlCol="0">
              <a:prstTxWarp prst="textNoShape">
                <a:avLst/>
              </a:prstTxWarp>
              <a:noAutofit/>
            </a:bodyPr>
            <a:lstStyle/>
            <a:p>
              <a:endParaRPr lang="es-CL"/>
            </a:p>
          </p:txBody>
        </p:sp>
        <p:sp>
          <p:nvSpPr>
            <p:cNvPr id="50" name="Graphic 221">
              <a:extLst>
                <a:ext uri="{FF2B5EF4-FFF2-40B4-BE49-F238E27FC236}">
                  <a16:creationId xmlns:a16="http://schemas.microsoft.com/office/drawing/2014/main" id="{0E9E6AB9-9B8F-6028-4042-4BD728E8CFC9}"/>
                </a:ext>
              </a:extLst>
            </p:cNvPr>
            <p:cNvSpPr/>
            <p:nvPr/>
          </p:nvSpPr>
          <p:spPr>
            <a:xfrm>
              <a:off x="2376619" y="3486993"/>
              <a:ext cx="94615" cy="51435"/>
            </a:xfrm>
            <a:custGeom>
              <a:avLst/>
              <a:gdLst/>
              <a:ahLst/>
              <a:cxnLst/>
              <a:rect l="l" t="t" r="r" b="b"/>
              <a:pathLst>
                <a:path w="94615" h="51435">
                  <a:moveTo>
                    <a:pt x="94576" y="0"/>
                  </a:moveTo>
                  <a:lnTo>
                    <a:pt x="47282" y="50863"/>
                  </a:lnTo>
                  <a:lnTo>
                    <a:pt x="0" y="0"/>
                  </a:lnTo>
                </a:path>
              </a:pathLst>
            </a:custGeom>
            <a:ln w="12700">
              <a:solidFill>
                <a:srgbClr val="231F20"/>
              </a:solidFill>
              <a:prstDash val="solid"/>
            </a:ln>
          </p:spPr>
          <p:txBody>
            <a:bodyPr wrap="square" lIns="0" tIns="0" rIns="0" bIns="0" rtlCol="0">
              <a:prstTxWarp prst="textNoShape">
                <a:avLst/>
              </a:prstTxWarp>
              <a:noAutofit/>
            </a:bodyPr>
            <a:lstStyle/>
            <a:p>
              <a:endParaRPr lang="es-CL"/>
            </a:p>
          </p:txBody>
        </p:sp>
        <p:sp>
          <p:nvSpPr>
            <p:cNvPr id="51" name="Textbox 222">
              <a:extLst>
                <a:ext uri="{FF2B5EF4-FFF2-40B4-BE49-F238E27FC236}">
                  <a16:creationId xmlns:a16="http://schemas.microsoft.com/office/drawing/2014/main" id="{F6ED9AE5-2224-699C-114E-65D4D5C0DE4C}"/>
                </a:ext>
              </a:extLst>
            </p:cNvPr>
            <p:cNvSpPr txBox="1"/>
            <p:nvPr/>
          </p:nvSpPr>
          <p:spPr>
            <a:xfrm>
              <a:off x="2389277" y="1670957"/>
              <a:ext cx="90170" cy="91440"/>
            </a:xfrm>
            <a:prstGeom prst="rect">
              <a:avLst/>
            </a:prstGeom>
          </p:spPr>
          <p:txBody>
            <a:bodyPr wrap="square" lIns="0" tIns="0" rIns="0" bIns="0" rtlCol="0">
              <a:noAutofit/>
            </a:bodyPr>
            <a:lstStyle/>
            <a:p>
              <a:pPr>
                <a:lnSpc>
                  <a:spcPts val="715"/>
                </a:lnSpc>
                <a:buNone/>
              </a:pPr>
              <a:r>
                <a:rPr lang="es-ES" sz="650" b="1" spc="-25">
                  <a:solidFill>
                    <a:srgbClr val="FFFFFF"/>
                  </a:solidFill>
                  <a:effectLst/>
                  <a:latin typeface="Arial" panose="020B0604020202020204" pitchFamily="34" charset="0"/>
                  <a:ea typeface="Arial MT"/>
                  <a:cs typeface="Arial MT"/>
                </a:rPr>
                <a:t>SI</a:t>
              </a:r>
              <a:endParaRPr lang="es-CL" sz="1100">
                <a:effectLst/>
                <a:latin typeface="Arial MT"/>
                <a:ea typeface="Arial MT"/>
                <a:cs typeface="Arial MT"/>
              </a:endParaRPr>
            </a:p>
          </p:txBody>
        </p:sp>
        <p:sp>
          <p:nvSpPr>
            <p:cNvPr id="52" name="Textbox 223">
              <a:extLst>
                <a:ext uri="{FF2B5EF4-FFF2-40B4-BE49-F238E27FC236}">
                  <a16:creationId xmlns:a16="http://schemas.microsoft.com/office/drawing/2014/main" id="{0BA55309-1B19-F0B8-5E6B-0CFAB4B432E7}"/>
                </a:ext>
              </a:extLst>
            </p:cNvPr>
            <p:cNvSpPr txBox="1"/>
            <p:nvPr/>
          </p:nvSpPr>
          <p:spPr>
            <a:xfrm>
              <a:off x="2183589" y="2310725"/>
              <a:ext cx="492759" cy="269240"/>
            </a:xfrm>
            <a:prstGeom prst="rect">
              <a:avLst/>
            </a:prstGeom>
          </p:spPr>
          <p:txBody>
            <a:bodyPr wrap="square" lIns="0" tIns="0" rIns="0" bIns="0" rtlCol="0">
              <a:noAutofit/>
            </a:bodyPr>
            <a:lstStyle/>
            <a:p>
              <a:pPr marR="11430" algn="ctr">
                <a:lnSpc>
                  <a:spcPct val="93000"/>
                </a:lnSpc>
                <a:spcBef>
                  <a:spcPts val="5"/>
                </a:spcBef>
                <a:buNone/>
              </a:pPr>
              <a:r>
                <a:rPr lang="es-ES" sz="650" b="1" spc="-10">
                  <a:solidFill>
                    <a:srgbClr val="FFFFFF"/>
                  </a:solidFill>
                  <a:effectLst/>
                  <a:latin typeface="Arial" panose="020B0604020202020204" pitchFamily="34" charset="0"/>
                  <a:ea typeface="Arial MT"/>
                  <a:cs typeface="Arial MT"/>
                </a:rPr>
                <a:t>Entrevista</a:t>
              </a:r>
              <a:r>
                <a:rPr lang="es-ES" sz="650" b="1" spc="200">
                  <a:solidFill>
                    <a:srgbClr val="FFFFFF"/>
                  </a:solidFill>
                  <a:effectLst/>
                  <a:latin typeface="Arial" panose="020B0604020202020204" pitchFamily="34" charset="0"/>
                  <a:ea typeface="Arial MT"/>
                  <a:cs typeface="Arial MT"/>
                </a:rPr>
                <a:t> </a:t>
              </a:r>
              <a:r>
                <a:rPr lang="es-ES" sz="650" b="1" spc="-10">
                  <a:solidFill>
                    <a:srgbClr val="FFFFFF"/>
                  </a:solidFill>
                  <a:effectLst/>
                  <a:latin typeface="Arial" panose="020B0604020202020204" pitchFamily="34" charset="0"/>
                  <a:ea typeface="Arial MT"/>
                  <a:cs typeface="Arial MT"/>
                </a:rPr>
                <a:t>para</a:t>
              </a:r>
              <a:r>
                <a:rPr lang="es-ES" sz="650" b="1" spc="-40">
                  <a:solidFill>
                    <a:srgbClr val="FFFFFF"/>
                  </a:solidFill>
                  <a:effectLst/>
                  <a:latin typeface="Arial" panose="020B0604020202020204" pitchFamily="34" charset="0"/>
                  <a:ea typeface="Arial MT"/>
                  <a:cs typeface="Arial MT"/>
                </a:rPr>
                <a:t> </a:t>
              </a:r>
              <a:r>
                <a:rPr lang="es-ES" sz="650" b="1" spc="-10">
                  <a:solidFill>
                    <a:srgbClr val="FFFFFF"/>
                  </a:solidFill>
                  <a:effectLst/>
                  <a:latin typeface="Arial" panose="020B0604020202020204" pitchFamily="34" charset="0"/>
                  <a:ea typeface="Arial MT"/>
                  <a:cs typeface="Arial MT"/>
                </a:rPr>
                <a:t>evaluar</a:t>
              </a:r>
              <a:r>
                <a:rPr lang="es-ES" sz="650" b="1" spc="200">
                  <a:solidFill>
                    <a:srgbClr val="FFFFFF"/>
                  </a:solidFill>
                  <a:effectLst/>
                  <a:latin typeface="Arial" panose="020B0604020202020204" pitchFamily="34" charset="0"/>
                  <a:ea typeface="Arial MT"/>
                  <a:cs typeface="Arial MT"/>
                </a:rPr>
                <a:t> </a:t>
              </a:r>
              <a:r>
                <a:rPr lang="es-ES" sz="650" b="1" spc="-10">
                  <a:solidFill>
                    <a:srgbClr val="FFFFFF"/>
                  </a:solidFill>
                  <a:effectLst/>
                  <a:latin typeface="Arial" panose="020B0604020202020204" pitchFamily="34" charset="0"/>
                  <a:ea typeface="Arial MT"/>
                  <a:cs typeface="Arial MT"/>
                </a:rPr>
                <a:t>derivación</a:t>
              </a:r>
              <a:endParaRPr lang="es-CL" sz="1100">
                <a:effectLst/>
                <a:latin typeface="Arial MT"/>
                <a:ea typeface="Arial MT"/>
                <a:cs typeface="Arial MT"/>
              </a:endParaRPr>
            </a:p>
          </p:txBody>
        </p:sp>
        <p:sp>
          <p:nvSpPr>
            <p:cNvPr id="53" name="Textbox 224">
              <a:extLst>
                <a:ext uri="{FF2B5EF4-FFF2-40B4-BE49-F238E27FC236}">
                  <a16:creationId xmlns:a16="http://schemas.microsoft.com/office/drawing/2014/main" id="{8C53423F-3F90-B5CA-E69C-E9BDCC8C9DDA}"/>
                </a:ext>
              </a:extLst>
            </p:cNvPr>
            <p:cNvSpPr txBox="1"/>
            <p:nvPr/>
          </p:nvSpPr>
          <p:spPr>
            <a:xfrm>
              <a:off x="153675" y="2935061"/>
              <a:ext cx="737235" cy="91440"/>
            </a:xfrm>
            <a:prstGeom prst="rect">
              <a:avLst/>
            </a:prstGeom>
          </p:spPr>
          <p:txBody>
            <a:bodyPr wrap="square" lIns="0" tIns="0" rIns="0" bIns="0" rtlCol="0">
              <a:noAutofit/>
            </a:bodyPr>
            <a:lstStyle/>
            <a:p>
              <a:pPr>
                <a:lnSpc>
                  <a:spcPts val="715"/>
                </a:lnSpc>
                <a:buNone/>
              </a:pPr>
              <a:r>
                <a:rPr lang="es-ES" sz="650" b="1" spc="-10" dirty="0">
                  <a:solidFill>
                    <a:srgbClr val="414042"/>
                  </a:solidFill>
                  <a:effectLst/>
                  <a:latin typeface="Arial" panose="020B0604020202020204" pitchFamily="34" charset="0"/>
                  <a:ea typeface="Arial MT"/>
                  <a:cs typeface="Arial MT"/>
                </a:rPr>
                <a:t>Casos</a:t>
              </a:r>
              <a:r>
                <a:rPr lang="es-ES" sz="650" b="1" spc="-15" dirty="0">
                  <a:solidFill>
                    <a:srgbClr val="414042"/>
                  </a:solidFill>
                  <a:effectLst/>
                  <a:latin typeface="Arial" panose="020B0604020202020204" pitchFamily="34" charset="0"/>
                  <a:ea typeface="Arial MT"/>
                  <a:cs typeface="Arial MT"/>
                </a:rPr>
                <a:t> </a:t>
              </a:r>
              <a:r>
                <a:rPr lang="es-ES" sz="650" b="1" spc="-10" dirty="0">
                  <a:solidFill>
                    <a:srgbClr val="414042"/>
                  </a:solidFill>
                  <a:effectLst/>
                  <a:latin typeface="Arial" panose="020B0604020202020204" pitchFamily="34" charset="0"/>
                  <a:ea typeface="Arial MT"/>
                  <a:cs typeface="Arial MT"/>
                </a:rPr>
                <a:t>emergentes</a:t>
              </a:r>
              <a:endParaRPr lang="es-CL" sz="1100" dirty="0">
                <a:effectLst/>
                <a:latin typeface="Arial MT"/>
                <a:ea typeface="Arial MT"/>
                <a:cs typeface="Arial MT"/>
              </a:endParaRPr>
            </a:p>
          </p:txBody>
        </p:sp>
        <p:sp>
          <p:nvSpPr>
            <p:cNvPr id="54" name="Textbox 225">
              <a:extLst>
                <a:ext uri="{FF2B5EF4-FFF2-40B4-BE49-F238E27FC236}">
                  <a16:creationId xmlns:a16="http://schemas.microsoft.com/office/drawing/2014/main" id="{0AE308A4-93F4-A468-4023-F02BB28B533F}"/>
                </a:ext>
              </a:extLst>
            </p:cNvPr>
            <p:cNvSpPr txBox="1"/>
            <p:nvPr/>
          </p:nvSpPr>
          <p:spPr>
            <a:xfrm>
              <a:off x="2371144" y="3232375"/>
              <a:ext cx="135255" cy="91440"/>
            </a:xfrm>
            <a:prstGeom prst="rect">
              <a:avLst/>
            </a:prstGeom>
          </p:spPr>
          <p:txBody>
            <a:bodyPr wrap="square" lIns="0" tIns="0" rIns="0" bIns="0" rtlCol="0">
              <a:noAutofit/>
            </a:bodyPr>
            <a:lstStyle/>
            <a:p>
              <a:pPr>
                <a:lnSpc>
                  <a:spcPts val="715"/>
                </a:lnSpc>
                <a:buNone/>
              </a:pPr>
              <a:r>
                <a:rPr lang="es-ES" sz="650" b="1" spc="-25">
                  <a:solidFill>
                    <a:srgbClr val="FFFFFF"/>
                  </a:solidFill>
                  <a:effectLst/>
                  <a:latin typeface="Arial" panose="020B0604020202020204" pitchFamily="34" charset="0"/>
                  <a:ea typeface="Arial MT"/>
                  <a:cs typeface="Arial MT"/>
                </a:rPr>
                <a:t>NO</a:t>
              </a:r>
              <a:endParaRPr lang="es-CL" sz="1100">
                <a:effectLst/>
                <a:latin typeface="Arial MT"/>
                <a:ea typeface="Arial MT"/>
                <a:cs typeface="Arial MT"/>
              </a:endParaRPr>
            </a:p>
          </p:txBody>
        </p:sp>
        <p:sp>
          <p:nvSpPr>
            <p:cNvPr id="55" name="Textbox 226">
              <a:extLst>
                <a:ext uri="{FF2B5EF4-FFF2-40B4-BE49-F238E27FC236}">
                  <a16:creationId xmlns:a16="http://schemas.microsoft.com/office/drawing/2014/main" id="{14DD9D38-25B8-132C-A5A1-FDBED4C2D935}"/>
                </a:ext>
              </a:extLst>
            </p:cNvPr>
            <p:cNvSpPr txBox="1"/>
            <p:nvPr/>
          </p:nvSpPr>
          <p:spPr>
            <a:xfrm>
              <a:off x="1902205" y="3563089"/>
              <a:ext cx="1043305" cy="414020"/>
            </a:xfrm>
            <a:prstGeom prst="rect">
              <a:avLst/>
            </a:prstGeom>
            <a:solidFill>
              <a:srgbClr val="E7E8E9"/>
            </a:solidFill>
            <a:ln w="12700">
              <a:solidFill>
                <a:srgbClr val="231F20"/>
              </a:solidFill>
              <a:prstDash val="solid"/>
            </a:ln>
          </p:spPr>
          <p:txBody>
            <a:bodyPr wrap="square" lIns="0" tIns="0" rIns="0" bIns="0" rtlCol="0">
              <a:noAutofit/>
            </a:bodyPr>
            <a:lstStyle/>
            <a:p>
              <a:pPr>
                <a:spcBef>
                  <a:spcPts val="240"/>
                </a:spcBef>
                <a:buNone/>
              </a:pPr>
              <a:r>
                <a:rPr lang="es-ES" sz="650">
                  <a:solidFill>
                    <a:srgbClr val="000000"/>
                  </a:solidFill>
                  <a:effectLst/>
                  <a:latin typeface="Arial MT"/>
                  <a:ea typeface="Arial MT"/>
                  <a:cs typeface="Arial MT"/>
                </a:rPr>
                <a:t> </a:t>
              </a:r>
              <a:endParaRPr lang="es-CL" sz="1100">
                <a:effectLst/>
                <a:latin typeface="Arial MT"/>
                <a:ea typeface="Arial MT"/>
                <a:cs typeface="Arial MT"/>
              </a:endParaRPr>
            </a:p>
            <a:p>
              <a:pPr marL="362585" marR="170180" indent="-196850">
                <a:lnSpc>
                  <a:spcPct val="93000"/>
                </a:lnSpc>
                <a:spcBef>
                  <a:spcPts val="5"/>
                </a:spcBef>
                <a:buNone/>
              </a:pPr>
              <a:r>
                <a:rPr lang="es-ES" sz="650" b="1" spc="-10">
                  <a:solidFill>
                    <a:srgbClr val="414042"/>
                  </a:solidFill>
                  <a:effectLst/>
                  <a:latin typeface="Arial" panose="020B0604020202020204" pitchFamily="34" charset="0"/>
                  <a:ea typeface="Arial MT"/>
                  <a:cs typeface="Arial MT"/>
                </a:rPr>
                <a:t>Intervención</a:t>
              </a:r>
              <a:r>
                <a:rPr lang="es-ES" sz="650" b="1" spc="-40">
                  <a:solidFill>
                    <a:srgbClr val="414042"/>
                  </a:solidFill>
                  <a:effectLst/>
                  <a:latin typeface="Arial" panose="020B0604020202020204" pitchFamily="34" charset="0"/>
                  <a:ea typeface="Arial MT"/>
                  <a:cs typeface="Arial MT"/>
                </a:rPr>
                <a:t> </a:t>
              </a:r>
              <a:r>
                <a:rPr lang="es-ES" sz="650" b="1" spc="-10">
                  <a:solidFill>
                    <a:srgbClr val="414042"/>
                  </a:solidFill>
                  <a:effectLst/>
                  <a:latin typeface="Arial" panose="020B0604020202020204" pitchFamily="34" charset="0"/>
                  <a:ea typeface="Arial MT"/>
                  <a:cs typeface="Arial MT"/>
                </a:rPr>
                <a:t>en</a:t>
              </a:r>
              <a:r>
                <a:rPr lang="es-ES" sz="650" b="1" spc="-35">
                  <a:solidFill>
                    <a:srgbClr val="414042"/>
                  </a:solidFill>
                  <a:effectLst/>
                  <a:latin typeface="Arial" panose="020B0604020202020204" pitchFamily="34" charset="0"/>
                  <a:ea typeface="Arial MT"/>
                  <a:cs typeface="Arial MT"/>
                </a:rPr>
                <a:t> </a:t>
              </a:r>
              <a:r>
                <a:rPr lang="es-ES" sz="650" b="1" spc="-10">
                  <a:solidFill>
                    <a:srgbClr val="414042"/>
                  </a:solidFill>
                  <a:effectLst/>
                  <a:latin typeface="Arial" panose="020B0604020202020204" pitchFamily="34" charset="0"/>
                  <a:ea typeface="Arial MT"/>
                  <a:cs typeface="Arial MT"/>
                </a:rPr>
                <a:t>la</a:t>
              </a:r>
              <a:r>
                <a:rPr lang="es-ES" sz="650" b="1" spc="200">
                  <a:solidFill>
                    <a:srgbClr val="414042"/>
                  </a:solidFill>
                  <a:effectLst/>
                  <a:latin typeface="Arial" panose="020B0604020202020204" pitchFamily="34" charset="0"/>
                  <a:ea typeface="Arial MT"/>
                  <a:cs typeface="Arial MT"/>
                </a:rPr>
                <a:t> </a:t>
              </a:r>
              <a:r>
                <a:rPr lang="es-ES" sz="650" b="1" spc="-10">
                  <a:solidFill>
                    <a:srgbClr val="414042"/>
                  </a:solidFill>
                  <a:effectLst/>
                  <a:latin typeface="Arial" panose="020B0604020202020204" pitchFamily="34" charset="0"/>
                  <a:ea typeface="Arial MT"/>
                  <a:cs typeface="Arial MT"/>
                </a:rPr>
                <a:t>escuela</a:t>
              </a:r>
              <a:endParaRPr lang="es-CL" sz="1100">
                <a:effectLst/>
                <a:latin typeface="Arial MT"/>
                <a:ea typeface="Arial MT"/>
                <a:cs typeface="Arial MT"/>
              </a:endParaRPr>
            </a:p>
          </p:txBody>
        </p:sp>
        <p:sp>
          <p:nvSpPr>
            <p:cNvPr id="56" name="Textbox 227">
              <a:extLst>
                <a:ext uri="{FF2B5EF4-FFF2-40B4-BE49-F238E27FC236}">
                  <a16:creationId xmlns:a16="http://schemas.microsoft.com/office/drawing/2014/main" id="{C9E41FD7-01BA-0E9A-D112-88C1735BD3C5}"/>
                </a:ext>
              </a:extLst>
            </p:cNvPr>
            <p:cNvSpPr txBox="1"/>
            <p:nvPr/>
          </p:nvSpPr>
          <p:spPr>
            <a:xfrm>
              <a:off x="3564712" y="1655041"/>
              <a:ext cx="1019175" cy="412115"/>
            </a:xfrm>
            <a:prstGeom prst="rect">
              <a:avLst/>
            </a:prstGeom>
            <a:solidFill>
              <a:srgbClr val="7E8083"/>
            </a:solidFill>
            <a:ln w="12700">
              <a:solidFill>
                <a:srgbClr val="231F20"/>
              </a:solidFill>
              <a:prstDash val="solid"/>
            </a:ln>
          </p:spPr>
          <p:txBody>
            <a:bodyPr wrap="square" lIns="0" tIns="0" rIns="0" bIns="0" rtlCol="0">
              <a:noAutofit/>
            </a:bodyPr>
            <a:lstStyle/>
            <a:p>
              <a:pPr marL="106680" marR="103505" indent="17780">
                <a:lnSpc>
                  <a:spcPct val="93000"/>
                </a:lnSpc>
                <a:spcBef>
                  <a:spcPts val="725"/>
                </a:spcBef>
                <a:buNone/>
              </a:pPr>
              <a:r>
                <a:rPr lang="es-ES" sz="650" b="1">
                  <a:solidFill>
                    <a:srgbClr val="FFFFFF"/>
                  </a:solidFill>
                  <a:effectLst/>
                  <a:latin typeface="Arial" panose="020B0604020202020204" pitchFamily="34" charset="0"/>
                  <a:ea typeface="Arial MT"/>
                  <a:cs typeface="Arial MT"/>
                </a:rPr>
                <a:t>Diagnóstico</a:t>
              </a:r>
              <a:r>
                <a:rPr lang="es-ES" sz="650" b="1" spc="-50">
                  <a:solidFill>
                    <a:srgbClr val="FFFFFF"/>
                  </a:solidFill>
                  <a:effectLst/>
                  <a:latin typeface="Arial" panose="020B0604020202020204" pitchFamily="34" charset="0"/>
                  <a:ea typeface="Arial MT"/>
                  <a:cs typeface="Arial MT"/>
                </a:rPr>
                <a:t> </a:t>
              </a:r>
              <a:r>
                <a:rPr lang="es-ES" sz="650" b="1">
                  <a:solidFill>
                    <a:srgbClr val="FFFFFF"/>
                  </a:solidFill>
                  <a:effectLst/>
                  <a:latin typeface="Arial" panose="020B0604020202020204" pitchFamily="34" charset="0"/>
                  <a:ea typeface="Arial MT"/>
                  <a:cs typeface="Arial MT"/>
                </a:rPr>
                <a:t>equipo</a:t>
              </a:r>
              <a:r>
                <a:rPr lang="es-ES" sz="650" b="1" spc="200">
                  <a:solidFill>
                    <a:srgbClr val="FFFFFF"/>
                  </a:solidFill>
                  <a:effectLst/>
                  <a:latin typeface="Arial" panose="020B0604020202020204" pitchFamily="34" charset="0"/>
                  <a:ea typeface="Arial MT"/>
                  <a:cs typeface="Arial MT"/>
                </a:rPr>
                <a:t> </a:t>
              </a:r>
              <a:r>
                <a:rPr lang="es-ES" sz="650" b="1" spc="-10">
                  <a:solidFill>
                    <a:srgbClr val="FFFFFF"/>
                  </a:solidFill>
                  <a:effectLst/>
                  <a:latin typeface="Arial" panose="020B0604020202020204" pitchFamily="34" charset="0"/>
                  <a:ea typeface="Arial MT"/>
                  <a:cs typeface="Arial MT"/>
                </a:rPr>
                <a:t>profesional</a:t>
              </a:r>
              <a:r>
                <a:rPr lang="es-ES" sz="650" b="1" spc="10">
                  <a:solidFill>
                    <a:srgbClr val="FFFFFF"/>
                  </a:solidFill>
                  <a:effectLst/>
                  <a:latin typeface="Arial" panose="020B0604020202020204" pitchFamily="34" charset="0"/>
                  <a:ea typeface="Arial MT"/>
                  <a:cs typeface="Arial MT"/>
                </a:rPr>
                <a:t> </a:t>
              </a:r>
              <a:r>
                <a:rPr lang="es-ES" sz="650" b="1" spc="-10">
                  <a:solidFill>
                    <a:srgbClr val="FFFFFF"/>
                  </a:solidFill>
                  <a:effectLst/>
                  <a:latin typeface="Arial" panose="020B0604020202020204" pitchFamily="34" charset="0"/>
                  <a:ea typeface="Arial MT"/>
                  <a:cs typeface="Arial MT"/>
                </a:rPr>
                <a:t>de</a:t>
              </a:r>
              <a:r>
                <a:rPr lang="es-ES" sz="650" b="1" spc="15">
                  <a:solidFill>
                    <a:srgbClr val="FFFFFF"/>
                  </a:solidFill>
                  <a:effectLst/>
                  <a:latin typeface="Arial" panose="020B0604020202020204" pitchFamily="34" charset="0"/>
                  <a:ea typeface="Arial MT"/>
                  <a:cs typeface="Arial MT"/>
                </a:rPr>
                <a:t> </a:t>
              </a:r>
              <a:r>
                <a:rPr lang="es-ES" sz="650" b="1" spc="-10">
                  <a:solidFill>
                    <a:srgbClr val="FFFFFF"/>
                  </a:solidFill>
                  <a:effectLst/>
                  <a:latin typeface="Arial" panose="020B0604020202020204" pitchFamily="34" charset="0"/>
                  <a:ea typeface="Arial MT"/>
                  <a:cs typeface="Arial MT"/>
                </a:rPr>
                <a:t>salud</a:t>
              </a:r>
              <a:endParaRPr lang="es-CL" sz="1100">
                <a:effectLst/>
                <a:latin typeface="Arial MT"/>
                <a:ea typeface="Arial MT"/>
                <a:cs typeface="Arial MT"/>
              </a:endParaRPr>
            </a:p>
          </p:txBody>
        </p:sp>
        <p:sp>
          <p:nvSpPr>
            <p:cNvPr id="57" name="Textbox 228">
              <a:extLst>
                <a:ext uri="{FF2B5EF4-FFF2-40B4-BE49-F238E27FC236}">
                  <a16:creationId xmlns:a16="http://schemas.microsoft.com/office/drawing/2014/main" id="{5DFACCAF-1DAA-17BA-76E5-9659618BA011}"/>
                </a:ext>
              </a:extLst>
            </p:cNvPr>
            <p:cNvSpPr txBox="1"/>
            <p:nvPr/>
          </p:nvSpPr>
          <p:spPr>
            <a:xfrm>
              <a:off x="3564712" y="697994"/>
              <a:ext cx="1019175" cy="647065"/>
            </a:xfrm>
            <a:prstGeom prst="rect">
              <a:avLst/>
            </a:prstGeom>
            <a:solidFill>
              <a:srgbClr val="FFC000"/>
            </a:solidFill>
            <a:ln w="12700">
              <a:solidFill>
                <a:srgbClr val="231F20"/>
              </a:solidFill>
              <a:prstDash val="solid"/>
            </a:ln>
          </p:spPr>
          <p:txBody>
            <a:bodyPr wrap="square" lIns="0" tIns="0" rIns="0" bIns="0" rtlCol="0">
              <a:noAutofit/>
            </a:bodyPr>
            <a:lstStyle/>
            <a:p>
              <a:pPr>
                <a:spcBef>
                  <a:spcPts val="515"/>
                </a:spcBef>
                <a:buNone/>
              </a:pPr>
              <a:r>
                <a:rPr lang="es-ES" sz="650" dirty="0">
                  <a:solidFill>
                    <a:srgbClr val="000000"/>
                  </a:solidFill>
                  <a:effectLst/>
                  <a:latin typeface="Arial MT"/>
                  <a:ea typeface="Arial MT"/>
                  <a:cs typeface="Arial MT"/>
                </a:rPr>
                <a:t> </a:t>
              </a:r>
              <a:endParaRPr lang="es-CL" sz="1100" dirty="0">
                <a:effectLst/>
                <a:latin typeface="Arial MT"/>
                <a:ea typeface="Arial MT"/>
                <a:cs typeface="Arial MT"/>
              </a:endParaRPr>
            </a:p>
            <a:p>
              <a:pPr marL="202565" marR="201295" algn="ctr">
                <a:lnSpc>
                  <a:spcPct val="93000"/>
                </a:lnSpc>
                <a:buNone/>
              </a:pPr>
              <a:r>
                <a:rPr lang="es-ES" sz="650" b="1" spc="-10" dirty="0">
                  <a:solidFill>
                    <a:srgbClr val="FFFFFF"/>
                  </a:solidFill>
                  <a:effectLst/>
                  <a:latin typeface="Arial" panose="020B0604020202020204" pitchFamily="34" charset="0"/>
                  <a:ea typeface="Arial MT"/>
                  <a:cs typeface="Arial MT"/>
                </a:rPr>
                <a:t>Derivación</a:t>
              </a:r>
              <a:r>
                <a:rPr lang="es-ES" sz="650" b="1" spc="-40" dirty="0">
                  <a:solidFill>
                    <a:srgbClr val="FFFFFF"/>
                  </a:solidFill>
                  <a:effectLst/>
                  <a:latin typeface="Arial" panose="020B0604020202020204" pitchFamily="34" charset="0"/>
                  <a:ea typeface="Arial MT"/>
                  <a:cs typeface="Arial MT"/>
                </a:rPr>
                <a:t> </a:t>
              </a:r>
              <a:r>
                <a:rPr lang="es-ES" sz="650" b="1" spc="-10" dirty="0">
                  <a:solidFill>
                    <a:srgbClr val="FFFFFF"/>
                  </a:solidFill>
                  <a:effectLst/>
                  <a:latin typeface="Arial" panose="020B0604020202020204" pitchFamily="34" charset="0"/>
                  <a:ea typeface="Arial MT"/>
                  <a:cs typeface="Arial MT"/>
                </a:rPr>
                <a:t>a</a:t>
              </a:r>
              <a:r>
                <a:rPr lang="es-ES" sz="650" b="1" spc="200" dirty="0">
                  <a:solidFill>
                    <a:srgbClr val="FFFFFF"/>
                  </a:solidFill>
                  <a:effectLst/>
                  <a:latin typeface="Arial" panose="020B0604020202020204" pitchFamily="34" charset="0"/>
                  <a:ea typeface="Arial MT"/>
                  <a:cs typeface="Arial MT"/>
                </a:rPr>
                <a:t> </a:t>
              </a:r>
              <a:r>
                <a:rPr lang="es-ES" sz="650" b="1" dirty="0">
                  <a:solidFill>
                    <a:srgbClr val="FFFFFF"/>
                  </a:solidFill>
                  <a:effectLst/>
                  <a:latin typeface="Arial" panose="020B0604020202020204" pitchFamily="34" charset="0"/>
                  <a:ea typeface="Arial MT"/>
                  <a:cs typeface="Arial MT"/>
                </a:rPr>
                <a:t>Red</a:t>
              </a:r>
              <a:r>
                <a:rPr lang="es-ES" sz="650" b="1" spc="-35" dirty="0">
                  <a:solidFill>
                    <a:srgbClr val="FFFFFF"/>
                  </a:solidFill>
                  <a:effectLst/>
                  <a:latin typeface="Arial" panose="020B0604020202020204" pitchFamily="34" charset="0"/>
                  <a:ea typeface="Arial MT"/>
                  <a:cs typeface="Arial MT"/>
                </a:rPr>
                <a:t> </a:t>
              </a:r>
              <a:r>
                <a:rPr lang="es-ES" sz="650" b="1" dirty="0">
                  <a:solidFill>
                    <a:srgbClr val="FFFFFF"/>
                  </a:solidFill>
                  <a:effectLst/>
                  <a:latin typeface="Arial" panose="020B0604020202020204" pitchFamily="34" charset="0"/>
                  <a:ea typeface="Arial MT"/>
                  <a:cs typeface="Arial MT"/>
                </a:rPr>
                <a:t>Local</a:t>
              </a:r>
              <a:endParaRPr lang="es-CL" sz="1100" dirty="0">
                <a:effectLst/>
                <a:latin typeface="Arial MT"/>
                <a:ea typeface="Arial MT"/>
                <a:cs typeface="Arial MT"/>
              </a:endParaRPr>
            </a:p>
            <a:p>
              <a:pPr algn="ctr">
                <a:lnSpc>
                  <a:spcPts val="705"/>
                </a:lnSpc>
                <a:buNone/>
              </a:pPr>
              <a:r>
                <a:rPr lang="es-ES" sz="650" b="1" dirty="0">
                  <a:solidFill>
                    <a:srgbClr val="FFFFFF"/>
                  </a:solidFill>
                  <a:effectLst/>
                  <a:latin typeface="Arial" panose="020B0604020202020204" pitchFamily="34" charset="0"/>
                  <a:ea typeface="Arial MT"/>
                  <a:cs typeface="Arial MT"/>
                </a:rPr>
                <a:t>de</a:t>
              </a:r>
              <a:r>
                <a:rPr lang="es-ES" sz="650" b="1" spc="-35" dirty="0">
                  <a:solidFill>
                    <a:srgbClr val="FFFFFF"/>
                  </a:solidFill>
                  <a:effectLst/>
                  <a:latin typeface="Arial" panose="020B0604020202020204" pitchFamily="34" charset="0"/>
                  <a:ea typeface="Arial MT"/>
                  <a:cs typeface="Arial MT"/>
                </a:rPr>
                <a:t> </a:t>
              </a:r>
              <a:r>
                <a:rPr lang="es-ES" sz="650" b="1" dirty="0">
                  <a:solidFill>
                    <a:srgbClr val="FFFFFF"/>
                  </a:solidFill>
                  <a:effectLst/>
                  <a:latin typeface="Arial" panose="020B0604020202020204" pitchFamily="34" charset="0"/>
                  <a:ea typeface="Arial MT"/>
                  <a:cs typeface="Arial MT"/>
                </a:rPr>
                <a:t>salud</a:t>
              </a:r>
              <a:r>
                <a:rPr lang="es-ES" sz="650" b="1" spc="-30" dirty="0">
                  <a:solidFill>
                    <a:srgbClr val="FFFFFF"/>
                  </a:solidFill>
                  <a:effectLst/>
                  <a:latin typeface="Arial" panose="020B0604020202020204" pitchFamily="34" charset="0"/>
                  <a:ea typeface="Arial MT"/>
                  <a:cs typeface="Arial MT"/>
                </a:rPr>
                <a:t> </a:t>
              </a:r>
              <a:r>
                <a:rPr lang="es-ES" sz="650" b="1" spc="-10" dirty="0">
                  <a:solidFill>
                    <a:srgbClr val="FFFFFF"/>
                  </a:solidFill>
                  <a:effectLst/>
                  <a:latin typeface="Arial" panose="020B0604020202020204" pitchFamily="34" charset="0"/>
                  <a:ea typeface="Arial MT"/>
                  <a:cs typeface="Arial MT"/>
                </a:rPr>
                <a:t>mental</a:t>
              </a:r>
              <a:endParaRPr lang="es-CL" sz="1100" dirty="0">
                <a:effectLst/>
                <a:latin typeface="Arial MT"/>
                <a:ea typeface="Arial MT"/>
                <a:cs typeface="Arial MT"/>
              </a:endParaRPr>
            </a:p>
          </p:txBody>
        </p:sp>
        <p:sp>
          <p:nvSpPr>
            <p:cNvPr id="58" name="Textbox 229">
              <a:extLst>
                <a:ext uri="{FF2B5EF4-FFF2-40B4-BE49-F238E27FC236}">
                  <a16:creationId xmlns:a16="http://schemas.microsoft.com/office/drawing/2014/main" id="{4C8052CE-3801-6BF2-0007-6C8C23CB6295}"/>
                </a:ext>
              </a:extLst>
            </p:cNvPr>
            <p:cNvSpPr txBox="1"/>
            <p:nvPr/>
          </p:nvSpPr>
          <p:spPr>
            <a:xfrm>
              <a:off x="3589321" y="2409733"/>
              <a:ext cx="1019175" cy="647065"/>
            </a:xfrm>
            <a:prstGeom prst="rect">
              <a:avLst/>
            </a:prstGeom>
            <a:solidFill>
              <a:schemeClr val="bg2">
                <a:lumMod val="75000"/>
              </a:schemeClr>
            </a:solidFill>
            <a:ln w="12700">
              <a:solidFill>
                <a:srgbClr val="231F20"/>
              </a:solidFill>
              <a:prstDash val="solid"/>
            </a:ln>
          </p:spPr>
          <p:txBody>
            <a:bodyPr wrap="square" lIns="0" tIns="0" rIns="0" bIns="0" rtlCol="0">
              <a:noAutofit/>
            </a:bodyPr>
            <a:lstStyle/>
            <a:p>
              <a:pPr>
                <a:spcBef>
                  <a:spcPts val="480"/>
                </a:spcBef>
                <a:buNone/>
              </a:pPr>
              <a:r>
                <a:rPr lang="es-ES" sz="650" dirty="0">
                  <a:solidFill>
                    <a:srgbClr val="000000"/>
                  </a:solidFill>
                  <a:effectLst/>
                  <a:latin typeface="Arial MT"/>
                  <a:ea typeface="Arial MT"/>
                  <a:cs typeface="Arial MT"/>
                </a:rPr>
                <a:t> </a:t>
              </a:r>
              <a:endParaRPr lang="es-CL" sz="1100" dirty="0">
                <a:effectLst/>
                <a:latin typeface="Arial MT"/>
                <a:ea typeface="Arial MT"/>
                <a:cs typeface="Arial MT"/>
              </a:endParaRPr>
            </a:p>
            <a:p>
              <a:pPr marL="142875" marR="109855" indent="-635" algn="ctr">
                <a:lnSpc>
                  <a:spcPct val="93000"/>
                </a:lnSpc>
                <a:buNone/>
              </a:pPr>
              <a:endParaRPr lang="es-ES" sz="650" b="1" dirty="0">
                <a:solidFill>
                  <a:srgbClr val="FFFFFF"/>
                </a:solidFill>
                <a:effectLst/>
                <a:latin typeface="Arial" panose="020B0604020202020204" pitchFamily="34" charset="0"/>
                <a:ea typeface="Arial MT"/>
                <a:cs typeface="Arial MT"/>
              </a:endParaRPr>
            </a:p>
            <a:p>
              <a:pPr marL="142875" marR="109855" indent="-635" algn="ctr">
                <a:lnSpc>
                  <a:spcPct val="93000"/>
                </a:lnSpc>
                <a:buNone/>
              </a:pPr>
              <a:r>
                <a:rPr lang="es-ES" sz="650" b="1" dirty="0">
                  <a:solidFill>
                    <a:srgbClr val="FFFFFF"/>
                  </a:solidFill>
                  <a:effectLst/>
                  <a:latin typeface="Arial" panose="020B0604020202020204" pitchFamily="34" charset="0"/>
                  <a:ea typeface="Arial MT"/>
                  <a:cs typeface="Arial MT"/>
                </a:rPr>
                <a:t>Resolución</a:t>
              </a:r>
              <a:r>
                <a:rPr lang="es-ES" sz="650" b="1" spc="-35" dirty="0">
                  <a:solidFill>
                    <a:srgbClr val="FFFFFF"/>
                  </a:solidFill>
                  <a:effectLst/>
                  <a:latin typeface="Arial" panose="020B0604020202020204" pitchFamily="34" charset="0"/>
                  <a:ea typeface="Arial MT"/>
                  <a:cs typeface="Arial MT"/>
                </a:rPr>
                <a:t> </a:t>
              </a:r>
              <a:r>
                <a:rPr lang="es-ES" sz="650" b="1" dirty="0">
                  <a:solidFill>
                    <a:srgbClr val="FFFFFF"/>
                  </a:solidFill>
                  <a:effectLst/>
                  <a:latin typeface="Arial" panose="020B0604020202020204" pitchFamily="34" charset="0"/>
                  <a:ea typeface="Arial MT"/>
                  <a:cs typeface="Arial MT"/>
                </a:rPr>
                <a:t>y</a:t>
              </a:r>
              <a:r>
                <a:rPr lang="es-ES" sz="650" b="1" spc="200" dirty="0">
                  <a:solidFill>
                    <a:srgbClr val="FFFFFF"/>
                  </a:solidFill>
                  <a:effectLst/>
                  <a:latin typeface="Arial" panose="020B0604020202020204" pitchFamily="34" charset="0"/>
                  <a:ea typeface="Arial MT"/>
                  <a:cs typeface="Arial MT"/>
                </a:rPr>
                <a:t> </a:t>
              </a:r>
              <a:r>
                <a:rPr lang="es-ES" sz="650" b="1" spc="-10" dirty="0">
                  <a:solidFill>
                    <a:srgbClr val="FFFFFF"/>
                  </a:solidFill>
                  <a:effectLst/>
                  <a:latin typeface="Arial" panose="020B0604020202020204" pitchFamily="34" charset="0"/>
                  <a:ea typeface="Arial MT"/>
                  <a:cs typeface="Arial MT"/>
                </a:rPr>
                <a:t>retroalimentación</a:t>
              </a:r>
              <a:r>
                <a:rPr lang="es-ES" sz="650" b="1" spc="-40" dirty="0">
                  <a:solidFill>
                    <a:srgbClr val="FFFFFF"/>
                  </a:solidFill>
                  <a:effectLst/>
                  <a:latin typeface="Arial" panose="020B0604020202020204" pitchFamily="34" charset="0"/>
                  <a:ea typeface="Arial MT"/>
                  <a:cs typeface="Arial MT"/>
                </a:rPr>
                <a:t> </a:t>
              </a:r>
              <a:r>
                <a:rPr lang="es-ES" sz="650" b="1" spc="-10" dirty="0">
                  <a:solidFill>
                    <a:srgbClr val="FFFFFF"/>
                  </a:solidFill>
                  <a:effectLst/>
                  <a:latin typeface="Arial" panose="020B0604020202020204" pitchFamily="34" charset="0"/>
                  <a:ea typeface="Arial MT"/>
                  <a:cs typeface="Arial MT"/>
                </a:rPr>
                <a:t>a</a:t>
              </a:r>
              <a:r>
                <a:rPr lang="es-ES" sz="650" b="1" spc="200" dirty="0">
                  <a:solidFill>
                    <a:srgbClr val="FFFFFF"/>
                  </a:solidFill>
                  <a:effectLst/>
                  <a:latin typeface="Arial" panose="020B0604020202020204" pitchFamily="34" charset="0"/>
                  <a:ea typeface="Arial MT"/>
                  <a:cs typeface="Arial MT"/>
                </a:rPr>
                <a:t> </a:t>
              </a:r>
              <a:r>
                <a:rPr lang="es-ES" sz="650" b="1" dirty="0">
                  <a:solidFill>
                    <a:srgbClr val="FFFFFF"/>
                  </a:solidFill>
                  <a:effectLst/>
                  <a:latin typeface="Arial" panose="020B0604020202020204" pitchFamily="34" charset="0"/>
                  <a:ea typeface="Arial MT"/>
                  <a:cs typeface="Arial MT"/>
                </a:rPr>
                <a:t>equipo</a:t>
              </a:r>
              <a:r>
                <a:rPr lang="es-ES" sz="650" b="1" spc="-35" dirty="0">
                  <a:solidFill>
                    <a:srgbClr val="FFFFFF"/>
                  </a:solidFill>
                  <a:effectLst/>
                  <a:latin typeface="Arial" panose="020B0604020202020204" pitchFamily="34" charset="0"/>
                  <a:ea typeface="Arial MT"/>
                  <a:cs typeface="Arial MT"/>
                </a:rPr>
                <a:t> </a:t>
              </a:r>
              <a:r>
                <a:rPr lang="es-ES" sz="650" b="1" dirty="0">
                  <a:solidFill>
                    <a:srgbClr val="FFFFFF"/>
                  </a:solidFill>
                  <a:effectLst/>
                  <a:latin typeface="Arial" panose="020B0604020202020204" pitchFamily="34" charset="0"/>
                  <a:ea typeface="Arial MT"/>
                  <a:cs typeface="Arial MT"/>
                </a:rPr>
                <a:t>HPV</a:t>
              </a:r>
              <a:endParaRPr lang="es-CL" sz="1100" dirty="0">
                <a:effectLst/>
                <a:latin typeface="Arial MT"/>
                <a:ea typeface="Arial MT"/>
                <a:cs typeface="Arial MT"/>
              </a:endParaRPr>
            </a:p>
          </p:txBody>
        </p:sp>
        <p:sp>
          <p:nvSpPr>
            <p:cNvPr id="60" name="Textbox 231">
              <a:extLst>
                <a:ext uri="{FF2B5EF4-FFF2-40B4-BE49-F238E27FC236}">
                  <a16:creationId xmlns:a16="http://schemas.microsoft.com/office/drawing/2014/main" id="{B2788CC2-4900-DA48-DF41-D69A14315646}"/>
                </a:ext>
              </a:extLst>
            </p:cNvPr>
            <p:cNvSpPr txBox="1"/>
            <p:nvPr/>
          </p:nvSpPr>
          <p:spPr>
            <a:xfrm>
              <a:off x="51114" y="1681515"/>
              <a:ext cx="942340" cy="245745"/>
            </a:xfrm>
            <a:prstGeom prst="rect">
              <a:avLst/>
            </a:prstGeom>
          </p:spPr>
          <p:txBody>
            <a:bodyPr wrap="square" lIns="0" tIns="0" rIns="0" bIns="0" rtlCol="0">
              <a:noAutofit/>
            </a:bodyPr>
            <a:lstStyle/>
            <a:p>
              <a:pPr marR="11430" algn="ctr">
                <a:lnSpc>
                  <a:spcPts val="1110"/>
                </a:lnSpc>
                <a:buNone/>
              </a:pPr>
              <a:r>
                <a:rPr lang="es-ES" sz="1000" b="1" spc="-25">
                  <a:solidFill>
                    <a:srgbClr val="414042"/>
                  </a:solidFill>
                  <a:effectLst/>
                  <a:latin typeface="Arial" panose="020B0604020202020204" pitchFamily="34" charset="0"/>
                  <a:ea typeface="Arial MT"/>
                  <a:cs typeface="Arial MT"/>
                </a:rPr>
                <a:t>IEA</a:t>
              </a:r>
              <a:endParaRPr lang="es-CL" sz="1100">
                <a:effectLst/>
                <a:latin typeface="Arial MT"/>
                <a:ea typeface="Arial MT"/>
                <a:cs typeface="Arial MT"/>
              </a:endParaRPr>
            </a:p>
            <a:p>
              <a:pPr marR="11430" algn="ctr">
                <a:lnSpc>
                  <a:spcPts val="745"/>
                </a:lnSpc>
                <a:spcBef>
                  <a:spcPts val="75"/>
                </a:spcBef>
                <a:buNone/>
              </a:pPr>
              <a:r>
                <a:rPr lang="es-ES" sz="650" b="1" spc="-10">
                  <a:solidFill>
                    <a:srgbClr val="414042"/>
                  </a:solidFill>
                  <a:effectLst/>
                  <a:latin typeface="Arial" panose="020B0604020202020204" pitchFamily="34" charset="0"/>
                  <a:ea typeface="Arial MT"/>
                  <a:cs typeface="Arial MT"/>
                </a:rPr>
                <a:t>Índice</a:t>
              </a:r>
              <a:r>
                <a:rPr lang="es-ES" sz="650" b="1" spc="5">
                  <a:solidFill>
                    <a:srgbClr val="414042"/>
                  </a:solidFill>
                  <a:effectLst/>
                  <a:latin typeface="Arial" panose="020B0604020202020204" pitchFamily="34" charset="0"/>
                  <a:ea typeface="Arial MT"/>
                  <a:cs typeface="Arial MT"/>
                </a:rPr>
                <a:t> </a:t>
              </a:r>
              <a:r>
                <a:rPr lang="es-ES" sz="650" b="1" spc="-10">
                  <a:solidFill>
                    <a:srgbClr val="414042"/>
                  </a:solidFill>
                  <a:effectLst/>
                  <a:latin typeface="Arial" panose="020B0604020202020204" pitchFamily="34" charset="0"/>
                  <a:ea typeface="Arial MT"/>
                  <a:cs typeface="Arial MT"/>
                </a:rPr>
                <a:t>Especial</a:t>
              </a:r>
              <a:r>
                <a:rPr lang="es-ES" sz="650" b="1" spc="-20">
                  <a:solidFill>
                    <a:srgbClr val="414042"/>
                  </a:solidFill>
                  <a:effectLst/>
                  <a:latin typeface="Arial" panose="020B0604020202020204" pitchFamily="34" charset="0"/>
                  <a:ea typeface="Arial MT"/>
                  <a:cs typeface="Arial MT"/>
                </a:rPr>
                <a:t> </a:t>
              </a:r>
              <a:r>
                <a:rPr lang="es-ES" sz="650" b="1" spc="-10">
                  <a:solidFill>
                    <a:srgbClr val="414042"/>
                  </a:solidFill>
                  <a:effectLst/>
                  <a:latin typeface="Arial" panose="020B0604020202020204" pitchFamily="34" charset="0"/>
                  <a:ea typeface="Arial MT"/>
                  <a:cs typeface="Arial MT"/>
                </a:rPr>
                <a:t>Afectivo</a:t>
              </a:r>
              <a:endParaRPr lang="es-CL" sz="1100">
                <a:effectLst/>
                <a:latin typeface="Arial MT"/>
                <a:ea typeface="Arial MT"/>
                <a:cs typeface="Arial MT"/>
              </a:endParaRPr>
            </a:p>
          </p:txBody>
        </p:sp>
        <p:sp>
          <p:nvSpPr>
            <p:cNvPr id="61" name="Textbox 232">
              <a:extLst>
                <a:ext uri="{FF2B5EF4-FFF2-40B4-BE49-F238E27FC236}">
                  <a16:creationId xmlns:a16="http://schemas.microsoft.com/office/drawing/2014/main" id="{DBC669F6-328A-986C-8A1E-7C52180F5DCD}"/>
                </a:ext>
              </a:extLst>
            </p:cNvPr>
            <p:cNvSpPr txBox="1"/>
            <p:nvPr/>
          </p:nvSpPr>
          <p:spPr>
            <a:xfrm>
              <a:off x="3610764" y="3054433"/>
              <a:ext cx="1031875" cy="713105"/>
            </a:xfrm>
            <a:prstGeom prst="rect">
              <a:avLst/>
            </a:prstGeom>
          </p:spPr>
          <p:txBody>
            <a:bodyPr wrap="square" lIns="0" tIns="0" rIns="0" bIns="0" rtlCol="0">
              <a:noAutofit/>
            </a:bodyPr>
            <a:lstStyle/>
            <a:p>
              <a:pPr>
                <a:buNone/>
              </a:pPr>
              <a:r>
                <a:rPr lang="es-ES" sz="650" dirty="0">
                  <a:effectLst/>
                  <a:latin typeface="Arial MT"/>
                  <a:ea typeface="Arial MT"/>
                  <a:cs typeface="Arial MT"/>
                </a:rPr>
                <a:t> </a:t>
              </a:r>
              <a:endParaRPr lang="es-CL" sz="1100" dirty="0">
                <a:effectLst/>
                <a:latin typeface="Arial MT"/>
                <a:ea typeface="Arial MT"/>
                <a:cs typeface="Arial MT"/>
              </a:endParaRPr>
            </a:p>
            <a:p>
              <a:pPr>
                <a:buNone/>
              </a:pPr>
              <a:r>
                <a:rPr lang="es-ES" sz="650" dirty="0">
                  <a:effectLst/>
                  <a:latin typeface="Arial MT"/>
                  <a:ea typeface="Arial MT"/>
                  <a:cs typeface="Arial MT"/>
                </a:rPr>
                <a:t> </a:t>
              </a:r>
              <a:endParaRPr lang="es-CL" sz="1100" dirty="0">
                <a:effectLst/>
                <a:latin typeface="Arial MT"/>
                <a:ea typeface="Arial MT"/>
                <a:cs typeface="Arial MT"/>
              </a:endParaRPr>
            </a:p>
            <a:p>
              <a:pPr>
                <a:buNone/>
              </a:pPr>
              <a:r>
                <a:rPr lang="es-ES" sz="650" dirty="0">
                  <a:effectLst/>
                  <a:latin typeface="Arial MT"/>
                  <a:ea typeface="Arial MT"/>
                  <a:cs typeface="Arial MT"/>
                </a:rPr>
                <a:t> </a:t>
              </a:r>
              <a:endParaRPr lang="es-CL" sz="1100" dirty="0">
                <a:effectLst/>
                <a:latin typeface="Arial MT"/>
                <a:ea typeface="Arial MT"/>
                <a:cs typeface="Arial MT"/>
              </a:endParaRPr>
            </a:p>
            <a:p>
              <a:pPr>
                <a:spcBef>
                  <a:spcPts val="480"/>
                </a:spcBef>
                <a:buNone/>
              </a:pPr>
              <a:r>
                <a:rPr lang="es-ES" sz="650" dirty="0">
                  <a:effectLst/>
                  <a:latin typeface="Arial MT"/>
                  <a:ea typeface="Arial MT"/>
                  <a:cs typeface="Arial MT"/>
                </a:rPr>
                <a:t> </a:t>
              </a:r>
              <a:endParaRPr lang="es-CL" sz="1100" dirty="0">
                <a:effectLst/>
                <a:latin typeface="Arial MT"/>
                <a:ea typeface="Arial MT"/>
                <a:cs typeface="Arial MT"/>
              </a:endParaRPr>
            </a:p>
            <a:p>
              <a:pPr marL="191770">
                <a:buNone/>
              </a:pPr>
              <a:r>
                <a:rPr lang="es-ES" sz="650" b="1" spc="-10" dirty="0">
                  <a:solidFill>
                    <a:srgbClr val="FFFFFF"/>
                  </a:solidFill>
                  <a:effectLst/>
                  <a:latin typeface="Arial" panose="020B0604020202020204" pitchFamily="34" charset="0"/>
                  <a:ea typeface="Arial MT"/>
                  <a:cs typeface="Arial MT"/>
                </a:rPr>
                <a:t>Seguimiento</a:t>
              </a:r>
              <a:r>
                <a:rPr lang="es-ES" sz="650" b="1" spc="25" dirty="0">
                  <a:solidFill>
                    <a:srgbClr val="FFFFFF"/>
                  </a:solidFill>
                  <a:effectLst/>
                  <a:latin typeface="Arial" panose="020B0604020202020204" pitchFamily="34" charset="0"/>
                  <a:ea typeface="Arial MT"/>
                  <a:cs typeface="Arial MT"/>
                </a:rPr>
                <a:t> </a:t>
              </a:r>
              <a:r>
                <a:rPr lang="es-ES" sz="650" b="1" spc="-25" dirty="0">
                  <a:solidFill>
                    <a:srgbClr val="FFFFFF"/>
                  </a:solidFill>
                  <a:effectLst/>
                  <a:latin typeface="Arial" panose="020B0604020202020204" pitchFamily="34" charset="0"/>
                  <a:ea typeface="Arial MT"/>
                  <a:cs typeface="Arial MT"/>
                </a:rPr>
                <a:t>HPV</a:t>
              </a:r>
              <a:endParaRPr lang="es-CL" sz="1100" dirty="0">
                <a:effectLst/>
                <a:latin typeface="Arial MT"/>
                <a:ea typeface="Arial MT"/>
                <a:cs typeface="Arial MT"/>
              </a:endParaRPr>
            </a:p>
          </p:txBody>
        </p:sp>
      </p:grpSp>
      <p:sp>
        <p:nvSpPr>
          <p:cNvPr id="4" name="Rectangle 36">
            <a:extLst>
              <a:ext uri="{FF2B5EF4-FFF2-40B4-BE49-F238E27FC236}">
                <a16:creationId xmlns:a16="http://schemas.microsoft.com/office/drawing/2014/main" id="{50A37BE2-53E8-FD43-65D5-40092602D82A}"/>
              </a:ext>
            </a:extLst>
          </p:cNvPr>
          <p:cNvSpPr>
            <a:spLocks noChangeArrowheads="1"/>
          </p:cNvSpPr>
          <p:nvPr/>
        </p:nvSpPr>
        <p:spPr bwMode="auto">
          <a:xfrm>
            <a:off x="6219557" y="1613654"/>
            <a:ext cx="5755705"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s-ES" altLang="es-CL" sz="1400" b="0" i="0" u="none" strike="noStrike" cap="none" normalizeH="0" baseline="0" dirty="0">
                <a:ln>
                  <a:noFill/>
                </a:ln>
                <a:effectLst/>
                <a:latin typeface="Arial" panose="020B0604020202020204" pitchFamily="34" charset="0"/>
                <a:ea typeface="Arial MT" charset="0"/>
                <a:cs typeface="Arial MT" charset="0"/>
              </a:rPr>
              <a:t>Esto se realiza acompañado por la Ficha y Formulario de Derivación. Cabe destacar que este formato es el único reconocido por el sistema para efectuar la derivación. Una vez que el SOME entrega la hora, esta es comunicada al adulto responsable del niño/a.</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endParaRPr kumimoji="0" lang="es-ES" altLang="es-CL" sz="1400" b="0" i="0" u="none" strike="noStrike" cap="none" normalizeH="0" baseline="0" dirty="0">
              <a:ln>
                <a:noFill/>
              </a:ln>
              <a:effectLst/>
              <a:latin typeface="Arial" panose="020B0604020202020204" pitchFamily="34" charset="0"/>
              <a:ea typeface="Arial MT" charset="0"/>
              <a:cs typeface="Arial MT"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altLang="es-CL" sz="1600" dirty="0">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CL" sz="3200" b="0" i="0" u="none" strike="noStrike" cap="none" normalizeH="0" baseline="0" dirty="0">
              <a:ln>
                <a:noFill/>
              </a:ln>
              <a:solidFill>
                <a:schemeClr val="tx1"/>
              </a:solidFill>
              <a:effectLst/>
              <a:latin typeface="Arial" panose="020B0604020202020204" pitchFamily="34" charset="0"/>
            </a:endParaRPr>
          </a:p>
        </p:txBody>
      </p:sp>
      <p:sp>
        <p:nvSpPr>
          <p:cNvPr id="5" name="CuadroTexto 4">
            <a:extLst>
              <a:ext uri="{FF2B5EF4-FFF2-40B4-BE49-F238E27FC236}">
                <a16:creationId xmlns:a16="http://schemas.microsoft.com/office/drawing/2014/main" id="{9268C61A-E489-A5B9-0B48-9CAED75F0B03}"/>
              </a:ext>
            </a:extLst>
          </p:cNvPr>
          <p:cNvSpPr txBox="1"/>
          <p:nvPr/>
        </p:nvSpPr>
        <p:spPr>
          <a:xfrm>
            <a:off x="6183726" y="3011517"/>
            <a:ext cx="5755705" cy="1754326"/>
          </a:xfrm>
          <a:prstGeom prst="rect">
            <a:avLst/>
          </a:prstGeom>
          <a:noFill/>
        </p:spPr>
        <p:txBody>
          <a:bodyPr wrap="square">
            <a:spAutoFit/>
          </a:bodyPr>
          <a:lstStyle/>
          <a:p>
            <a:pPr marL="285750" indent="-285750" algn="just">
              <a:buFont typeface="Wingdings" panose="05000000000000000000" pitchFamily="2" charset="2"/>
              <a:buChar char="v"/>
            </a:pPr>
            <a:r>
              <a:rPr lang="es-ES" sz="1400" dirty="0">
                <a:effectLst/>
                <a:latin typeface="Arial MT"/>
                <a:ea typeface="Arial MT"/>
                <a:cs typeface="Arial MT"/>
              </a:rPr>
              <a:t>El proceso de Derivación al equipo APS PASMI comienza con la solicitud de hora en el</a:t>
            </a:r>
            <a:r>
              <a:rPr lang="es-ES" sz="1400" spc="200" dirty="0">
                <a:effectLst/>
                <a:latin typeface="Arial MT"/>
                <a:ea typeface="Arial MT"/>
                <a:cs typeface="Arial MT"/>
              </a:rPr>
              <a:t> </a:t>
            </a:r>
            <a:r>
              <a:rPr lang="es-ES" sz="1400" dirty="0">
                <a:effectLst/>
                <a:latin typeface="Arial MT"/>
                <a:ea typeface="Arial MT"/>
                <a:cs typeface="Arial MT"/>
              </a:rPr>
              <a:t>SOME1</a:t>
            </a:r>
            <a:r>
              <a:rPr lang="es-ES" sz="1400" spc="230" dirty="0">
                <a:effectLst/>
                <a:latin typeface="Arial MT"/>
                <a:ea typeface="Arial MT"/>
                <a:cs typeface="Arial MT"/>
              </a:rPr>
              <a:t> </a:t>
            </a:r>
            <a:r>
              <a:rPr lang="es-ES" sz="1400" dirty="0">
                <a:effectLst/>
                <a:latin typeface="Arial MT"/>
                <a:ea typeface="Arial MT"/>
                <a:cs typeface="Arial MT"/>
              </a:rPr>
              <a:t>del</a:t>
            </a:r>
            <a:r>
              <a:rPr lang="es-ES" sz="1400" spc="145" dirty="0">
                <a:effectLst/>
                <a:latin typeface="Arial MT"/>
                <a:ea typeface="Arial MT"/>
                <a:cs typeface="Arial MT"/>
              </a:rPr>
              <a:t> </a:t>
            </a:r>
            <a:r>
              <a:rPr lang="es-ES" sz="1400" dirty="0">
                <a:effectLst/>
                <a:latin typeface="Arial MT"/>
                <a:ea typeface="Arial MT"/>
                <a:cs typeface="Arial MT"/>
              </a:rPr>
              <a:t>consultorio</a:t>
            </a:r>
            <a:r>
              <a:rPr lang="es-ES" sz="1400" spc="150" dirty="0">
                <a:effectLst/>
                <a:latin typeface="Arial MT"/>
                <a:ea typeface="Arial MT"/>
                <a:cs typeface="Arial MT"/>
              </a:rPr>
              <a:t> </a:t>
            </a:r>
            <a:r>
              <a:rPr lang="es-ES" sz="1400" dirty="0">
                <a:effectLst/>
                <a:latin typeface="Arial MT"/>
                <a:ea typeface="Arial MT"/>
                <a:cs typeface="Arial MT"/>
              </a:rPr>
              <a:t>correspondiente</a:t>
            </a:r>
            <a:r>
              <a:rPr lang="es-ES" sz="1400" spc="145" dirty="0">
                <a:effectLst/>
                <a:latin typeface="Arial MT"/>
                <a:ea typeface="Arial MT"/>
                <a:cs typeface="Arial MT"/>
              </a:rPr>
              <a:t> </a:t>
            </a:r>
            <a:r>
              <a:rPr lang="es-ES" sz="1400" dirty="0">
                <a:effectLst/>
                <a:latin typeface="Arial MT"/>
                <a:ea typeface="Arial MT"/>
                <a:cs typeface="Arial MT"/>
              </a:rPr>
              <a:t>por</a:t>
            </a:r>
            <a:r>
              <a:rPr lang="es-ES" sz="1400" spc="150" dirty="0">
                <a:effectLst/>
                <a:latin typeface="Arial MT"/>
                <a:ea typeface="Arial MT"/>
                <a:cs typeface="Arial MT"/>
              </a:rPr>
              <a:t> </a:t>
            </a:r>
            <a:r>
              <a:rPr lang="es-ES" sz="1400" dirty="0">
                <a:effectLst/>
                <a:latin typeface="Arial MT"/>
                <a:ea typeface="Arial MT"/>
                <a:cs typeface="Arial MT"/>
              </a:rPr>
              <a:t>parte</a:t>
            </a:r>
            <a:r>
              <a:rPr lang="es-ES" sz="1400" spc="145" dirty="0">
                <a:effectLst/>
                <a:latin typeface="Arial MT"/>
                <a:ea typeface="Arial MT"/>
                <a:cs typeface="Arial MT"/>
              </a:rPr>
              <a:t> </a:t>
            </a:r>
            <a:r>
              <a:rPr lang="es-ES" sz="1400" dirty="0">
                <a:effectLst/>
                <a:latin typeface="Arial MT"/>
                <a:ea typeface="Arial MT"/>
                <a:cs typeface="Arial MT"/>
              </a:rPr>
              <a:t>del</a:t>
            </a:r>
            <a:r>
              <a:rPr lang="es-ES" sz="1400" spc="145" dirty="0">
                <a:effectLst/>
                <a:latin typeface="Arial MT"/>
                <a:ea typeface="Arial MT"/>
                <a:cs typeface="Arial MT"/>
              </a:rPr>
              <a:t> </a:t>
            </a:r>
            <a:r>
              <a:rPr lang="es-ES" sz="1400" dirty="0">
                <a:effectLst/>
                <a:latin typeface="Arial MT"/>
                <a:ea typeface="Arial MT"/>
                <a:cs typeface="Arial MT"/>
              </a:rPr>
              <a:t>Encargado</a:t>
            </a:r>
            <a:r>
              <a:rPr lang="es-ES" sz="1400" spc="150" dirty="0">
                <a:effectLst/>
                <a:latin typeface="Arial MT"/>
                <a:ea typeface="Arial MT"/>
                <a:cs typeface="Arial MT"/>
              </a:rPr>
              <a:t> </a:t>
            </a:r>
            <a:r>
              <a:rPr lang="es-ES" sz="1400" dirty="0">
                <a:effectLst/>
                <a:latin typeface="Arial MT"/>
                <a:ea typeface="Arial MT"/>
                <a:cs typeface="Arial MT"/>
              </a:rPr>
              <a:t>de</a:t>
            </a:r>
            <a:r>
              <a:rPr lang="es-ES" sz="1400" spc="145" dirty="0">
                <a:effectLst/>
                <a:latin typeface="Arial MT"/>
                <a:ea typeface="Arial MT"/>
                <a:cs typeface="Arial MT"/>
              </a:rPr>
              <a:t> </a:t>
            </a:r>
            <a:r>
              <a:rPr lang="es-ES" sz="1400" dirty="0">
                <a:effectLst/>
                <a:latin typeface="Arial MT"/>
                <a:ea typeface="Arial MT"/>
                <a:cs typeface="Arial MT"/>
              </a:rPr>
              <a:t>Derivaciones</a:t>
            </a:r>
            <a:r>
              <a:rPr lang="es-ES" sz="1400" spc="150" dirty="0">
                <a:effectLst/>
                <a:latin typeface="Arial MT"/>
                <a:ea typeface="Arial MT"/>
                <a:cs typeface="Arial MT"/>
              </a:rPr>
              <a:t> </a:t>
            </a:r>
            <a:r>
              <a:rPr lang="es-ES" sz="1400" spc="-20" dirty="0">
                <a:effectLst/>
                <a:latin typeface="Arial MT"/>
                <a:ea typeface="Arial MT"/>
                <a:cs typeface="Arial MT"/>
              </a:rPr>
              <a:t>HpV</a:t>
            </a:r>
          </a:p>
          <a:p>
            <a:pPr algn="just">
              <a:buNone/>
            </a:pPr>
            <a:endParaRPr lang="es-ES" sz="1400" spc="-20" dirty="0">
              <a:latin typeface="Arial MT"/>
            </a:endParaRPr>
          </a:p>
          <a:p>
            <a:pPr algn="just">
              <a:buNone/>
            </a:pPr>
            <a:endParaRPr lang="es-CL" sz="1600" dirty="0"/>
          </a:p>
          <a:p>
            <a:pPr algn="just">
              <a:buNone/>
            </a:pPr>
            <a:endParaRPr lang="es-CL" dirty="0"/>
          </a:p>
          <a:p>
            <a:pPr>
              <a:buNone/>
            </a:pPr>
            <a:endParaRPr lang="es-CL" dirty="0"/>
          </a:p>
        </p:txBody>
      </p:sp>
      <p:sp>
        <p:nvSpPr>
          <p:cNvPr id="6" name="Rectangle 40">
            <a:extLst>
              <a:ext uri="{FF2B5EF4-FFF2-40B4-BE49-F238E27FC236}">
                <a16:creationId xmlns:a16="http://schemas.microsoft.com/office/drawing/2014/main" id="{97817560-45BE-398B-DEBD-FB08A8E41BEF}"/>
              </a:ext>
            </a:extLst>
          </p:cNvPr>
          <p:cNvSpPr>
            <a:spLocks noChangeArrowheads="1"/>
          </p:cNvSpPr>
          <p:nvPr/>
        </p:nvSpPr>
        <p:spPr bwMode="auto">
          <a:xfrm>
            <a:off x="6201641" y="3903345"/>
            <a:ext cx="5755705"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s-ES" altLang="es-CL" sz="1400" b="0" i="0" u="none" strike="noStrike" cap="none" normalizeH="0" baseline="0" dirty="0">
                <a:ln>
                  <a:noFill/>
                </a:ln>
                <a:effectLst/>
                <a:latin typeface="Arial" panose="020B0604020202020204" pitchFamily="34" charset="0"/>
                <a:ea typeface="Arial MT" charset="0"/>
                <a:cs typeface="Arial MT" charset="0"/>
              </a:rPr>
              <a:t>El ingreso a APS desde HpV pasa directo a evaluación y confirmación diagnóstica por equipo profesional del sector, sin ser necesaria la evaluación por médico de morbilidad, En esta etapa, se estima la severidad de los síntomas. </a:t>
            </a:r>
          </a:p>
          <a:p>
            <a:pPr marR="0" lvl="0" algn="just" defTabSz="914400" rtl="0" eaLnBrk="0" fontAlgn="base" latinLnBrk="0" hangingPunct="0">
              <a:lnSpc>
                <a:spcPct val="100000"/>
              </a:lnSpc>
              <a:spcBef>
                <a:spcPct val="0"/>
              </a:spcBef>
              <a:spcAft>
                <a:spcPct val="0"/>
              </a:spcAft>
              <a:buClrTx/>
              <a:buSzTx/>
              <a:tabLst/>
            </a:pPr>
            <a:endParaRPr kumimoji="0" lang="es-ES" altLang="es-CL" sz="1400" b="0" i="0" u="none" strike="noStrike" cap="none" normalizeH="0" baseline="0" dirty="0">
              <a:ln>
                <a:noFill/>
              </a:ln>
              <a:effectLst/>
              <a:latin typeface="Arial" panose="020B0604020202020204" pitchFamily="34" charset="0"/>
              <a:ea typeface="Arial MT" charset="0"/>
              <a:cs typeface="Arial MT"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s-ES" altLang="es-CL" sz="1400" b="0" i="0" u="none" strike="noStrike" cap="none" normalizeH="0" baseline="0" dirty="0">
                <a:ln>
                  <a:noFill/>
                </a:ln>
                <a:effectLst/>
                <a:latin typeface="Arial" panose="020B0604020202020204" pitchFamily="34" charset="0"/>
                <a:ea typeface="Arial MT" charset="0"/>
                <a:cs typeface="Arial MT" charset="0"/>
              </a:rPr>
              <a:t>En caso de que la severidad sea de leve a moderada, el caso es ingresado a equipo APS PASMI, quienes elaborarán y ejecutarán un plan de tratamiento integral junto con la retroalimentación al equipo HpV, El equipo APS PASMI estará a cargo del monitoreo del caso hasta su egreso.</a:t>
            </a:r>
          </a:p>
          <a:p>
            <a:pPr marL="0" marR="0" lvl="0" indent="0" algn="just" defTabSz="914400" rtl="0" eaLnBrk="0" fontAlgn="base" latinLnBrk="0" hangingPunct="0">
              <a:lnSpc>
                <a:spcPct val="100000"/>
              </a:lnSpc>
              <a:spcBef>
                <a:spcPct val="0"/>
              </a:spcBef>
              <a:spcAft>
                <a:spcPct val="0"/>
              </a:spcAft>
              <a:buClrTx/>
              <a:buSzTx/>
              <a:buFontTx/>
              <a:buNone/>
              <a:tabLst/>
            </a:pPr>
            <a:endParaRPr lang="es-ES" altLang="es-CL" sz="1400" dirty="0">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CL" sz="1400" b="0" i="0" u="none" strike="noStrike" cap="none" normalizeH="0" baseline="0" dirty="0">
              <a:ln>
                <a:noFill/>
              </a:ln>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CL" sz="1800" b="0" i="0" u="none" strike="noStrike" cap="none" normalizeH="0" baseline="0" dirty="0">
              <a:ln>
                <a:noFill/>
              </a:ln>
              <a:solidFill>
                <a:schemeClr val="tx1"/>
              </a:solidFill>
              <a:effectLst/>
              <a:latin typeface="Arial" panose="020B0604020202020204" pitchFamily="34" charset="0"/>
            </a:endParaRPr>
          </a:p>
        </p:txBody>
      </p:sp>
      <p:pic>
        <p:nvPicPr>
          <p:cNvPr id="8" name="Picture 2">
            <a:extLst>
              <a:ext uri="{FF2B5EF4-FFF2-40B4-BE49-F238E27FC236}">
                <a16:creationId xmlns:a16="http://schemas.microsoft.com/office/drawing/2014/main" id="{D297D2AE-6524-F84C-1451-166A870381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754" y="361502"/>
            <a:ext cx="1645838" cy="552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03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256CB28-5616-01F0-C506-F1F9E51ADF2B}"/>
              </a:ext>
            </a:extLst>
          </p:cNvPr>
          <p:cNvSpPr>
            <a:spLocks noGrp="1"/>
          </p:cNvSpPr>
          <p:nvPr>
            <p:ph type="body" sz="quarter" idx="16"/>
          </p:nvPr>
        </p:nvSpPr>
        <p:spPr/>
        <p:txBody>
          <a:bodyPr/>
          <a:lstStyle/>
          <a:p>
            <a:endParaRPr lang="es-CL"/>
          </a:p>
        </p:txBody>
      </p:sp>
      <p:graphicFrame>
        <p:nvGraphicFramePr>
          <p:cNvPr id="4" name="Diagrama 3">
            <a:extLst>
              <a:ext uri="{FF2B5EF4-FFF2-40B4-BE49-F238E27FC236}">
                <a16:creationId xmlns:a16="http://schemas.microsoft.com/office/drawing/2014/main" id="{195A772D-10F6-6922-D58E-35AF24792D14}"/>
              </a:ext>
            </a:extLst>
          </p:cNvPr>
          <p:cNvGraphicFramePr/>
          <p:nvPr>
            <p:extLst>
              <p:ext uri="{D42A27DB-BD31-4B8C-83A1-F6EECF244321}">
                <p14:modId xmlns:p14="http://schemas.microsoft.com/office/powerpoint/2010/main" val="2771775197"/>
              </p:ext>
            </p:extLst>
          </p:nvPr>
        </p:nvGraphicFramePr>
        <p:xfrm>
          <a:off x="185530" y="834888"/>
          <a:ext cx="11903006" cy="5339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a:extLst>
              <a:ext uri="{FF2B5EF4-FFF2-40B4-BE49-F238E27FC236}">
                <a16:creationId xmlns:a16="http://schemas.microsoft.com/office/drawing/2014/main" id="{FE601AEF-DDE2-8FB0-081A-D4381E45A9EA}"/>
              </a:ext>
            </a:extLst>
          </p:cNvPr>
          <p:cNvSpPr txBox="1">
            <a:spLocks/>
          </p:cNvSpPr>
          <p:nvPr/>
        </p:nvSpPr>
        <p:spPr>
          <a:xfrm>
            <a:off x="185531" y="64329"/>
            <a:ext cx="10787270" cy="600789"/>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ES" sz="2800" dirty="0"/>
              <a:t>A</a:t>
            </a:r>
            <a:r>
              <a:rPr lang="es-CL" sz="2800" dirty="0"/>
              <a:t>lgunos énfasis implementación 2025</a:t>
            </a:r>
          </a:p>
        </p:txBody>
      </p:sp>
      <p:pic>
        <p:nvPicPr>
          <p:cNvPr id="6" name="Imagen 5" descr="Un dibujo con letras&#10;&#10;Descripción generada automáticamente con confianza media">
            <a:extLst>
              <a:ext uri="{FF2B5EF4-FFF2-40B4-BE49-F238E27FC236}">
                <a16:creationId xmlns:a16="http://schemas.microsoft.com/office/drawing/2014/main" id="{F5EAAC4C-F4B2-3AA9-36E5-7C8E20CF53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5530" y="5998178"/>
            <a:ext cx="2451652" cy="709457"/>
          </a:xfrm>
          <a:prstGeom prst="rect">
            <a:avLst/>
          </a:prstGeom>
        </p:spPr>
      </p:pic>
    </p:spTree>
    <p:extLst>
      <p:ext uri="{BB962C8B-B14F-4D97-AF65-F5344CB8AC3E}">
        <p14:creationId xmlns:p14="http://schemas.microsoft.com/office/powerpoint/2010/main" val="2371908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55B071-8F3A-537B-8F85-1BE12A3C35D5}"/>
              </a:ext>
            </a:extLst>
          </p:cNvPr>
          <p:cNvSpPr>
            <a:spLocks noGrp="1"/>
          </p:cNvSpPr>
          <p:nvPr>
            <p:ph type="title"/>
          </p:nvPr>
        </p:nvSpPr>
        <p:spPr>
          <a:xfrm>
            <a:off x="149086" y="110434"/>
            <a:ext cx="10515600" cy="570603"/>
          </a:xfrm>
        </p:spPr>
        <p:style>
          <a:lnRef idx="3">
            <a:schemeClr val="lt1"/>
          </a:lnRef>
          <a:fillRef idx="1">
            <a:schemeClr val="accent1"/>
          </a:fillRef>
          <a:effectRef idx="1">
            <a:schemeClr val="accent1"/>
          </a:effectRef>
          <a:fontRef idx="minor">
            <a:schemeClr val="lt1"/>
          </a:fontRef>
        </p:style>
        <p:txBody>
          <a:bodyPr>
            <a:noAutofit/>
          </a:bodyPr>
          <a:lstStyle/>
          <a:p>
            <a:r>
              <a:rPr lang="es-ES" sz="3200" dirty="0"/>
              <a:t>¿Qué es lo que viene?</a:t>
            </a:r>
            <a:endParaRPr lang="es-CL" sz="3200" dirty="0"/>
          </a:p>
        </p:txBody>
      </p:sp>
      <p:graphicFrame>
        <p:nvGraphicFramePr>
          <p:cNvPr id="4" name="Marcador de contenido 3">
            <a:extLst>
              <a:ext uri="{FF2B5EF4-FFF2-40B4-BE49-F238E27FC236}">
                <a16:creationId xmlns:a16="http://schemas.microsoft.com/office/drawing/2014/main" id="{5FC57951-6B43-68D9-FEB4-3968FB318DDB}"/>
              </a:ext>
            </a:extLst>
          </p:cNvPr>
          <p:cNvGraphicFramePr>
            <a:graphicFrameLocks noGrp="1"/>
          </p:cNvGraphicFramePr>
          <p:nvPr>
            <p:ph idx="1"/>
            <p:extLst>
              <p:ext uri="{D42A27DB-BD31-4B8C-83A1-F6EECF244321}">
                <p14:modId xmlns:p14="http://schemas.microsoft.com/office/powerpoint/2010/main" val="290911617"/>
              </p:ext>
            </p:extLst>
          </p:nvPr>
        </p:nvGraphicFramePr>
        <p:xfrm>
          <a:off x="-278753" y="936454"/>
          <a:ext cx="12191120" cy="5495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descr="Un dibujo con letras&#10;&#10;Descripción generada automáticamente con confianza media">
            <a:extLst>
              <a:ext uri="{FF2B5EF4-FFF2-40B4-BE49-F238E27FC236}">
                <a16:creationId xmlns:a16="http://schemas.microsoft.com/office/drawing/2014/main" id="{A6EED632-FD36-7C5B-CAE0-ECD3E02301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990" y="6122504"/>
            <a:ext cx="2633221" cy="762000"/>
          </a:xfrm>
          <a:prstGeom prst="rect">
            <a:avLst/>
          </a:prstGeom>
        </p:spPr>
      </p:pic>
    </p:spTree>
    <p:extLst>
      <p:ext uri="{BB962C8B-B14F-4D97-AF65-F5344CB8AC3E}">
        <p14:creationId xmlns:p14="http://schemas.microsoft.com/office/powerpoint/2010/main" val="2229314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C489E-4146-1789-1373-997FA5BAAEF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1F25CD4-1FC3-62C8-67DF-096F54432316}"/>
              </a:ext>
            </a:extLst>
          </p:cNvPr>
          <p:cNvSpPr>
            <a:spLocks noGrp="1"/>
          </p:cNvSpPr>
          <p:nvPr>
            <p:ph type="title"/>
          </p:nvPr>
        </p:nvSpPr>
        <p:spPr>
          <a:xfrm>
            <a:off x="839789" y="457200"/>
            <a:ext cx="3316576" cy="5403850"/>
          </a:xfrm>
          <a:ln>
            <a:noFill/>
          </a:ln>
        </p:spPr>
        <p:style>
          <a:lnRef idx="2">
            <a:schemeClr val="accent1"/>
          </a:lnRef>
          <a:fillRef idx="1">
            <a:schemeClr val="lt1"/>
          </a:fillRef>
          <a:effectRef idx="0">
            <a:schemeClr val="accent1"/>
          </a:effectRef>
          <a:fontRef idx="minor">
            <a:schemeClr val="dk1"/>
          </a:fontRef>
        </p:style>
        <p:txBody>
          <a:bodyPr anchor="ctr">
            <a:normAutofit/>
          </a:bodyPr>
          <a:lstStyle/>
          <a:p>
            <a:pPr algn="ctr"/>
            <a:r>
              <a:rPr lang="es-MX" sz="4000" b="1">
                <a:solidFill>
                  <a:schemeClr val="accent1"/>
                </a:solidFill>
              </a:rPr>
              <a:t>Oferta Programática de APS en infancia y adolescencia</a:t>
            </a:r>
            <a:endParaRPr lang="es-CL" sz="4000" b="1">
              <a:solidFill>
                <a:schemeClr val="accent1"/>
              </a:solidFill>
            </a:endParaRPr>
          </a:p>
        </p:txBody>
      </p:sp>
      <p:pic>
        <p:nvPicPr>
          <p:cNvPr id="8" name="Picture 4">
            <a:extLst>
              <a:ext uri="{FF2B5EF4-FFF2-40B4-BE49-F238E27FC236}">
                <a16:creationId xmlns:a16="http://schemas.microsoft.com/office/drawing/2014/main" id="{2B9A7A60-8823-7EF2-F6A1-B2A9EDFA6B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42939" y="835624"/>
            <a:ext cx="7211212" cy="518675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descr="Un dibujo con letras&#10;&#10;Descripción generada automáticamente con confianza media">
            <a:extLst>
              <a:ext uri="{FF2B5EF4-FFF2-40B4-BE49-F238E27FC236}">
                <a16:creationId xmlns:a16="http://schemas.microsoft.com/office/drawing/2014/main" id="{5CEEB1AE-6184-D61E-6967-98B833E7C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2504"/>
            <a:ext cx="2633221" cy="762000"/>
          </a:xfrm>
          <a:prstGeom prst="rect">
            <a:avLst/>
          </a:prstGeom>
        </p:spPr>
      </p:pic>
    </p:spTree>
    <p:extLst>
      <p:ext uri="{BB962C8B-B14F-4D97-AF65-F5344CB8AC3E}">
        <p14:creationId xmlns:p14="http://schemas.microsoft.com/office/powerpoint/2010/main" val="791968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B7D32E1-AEB9-844F-2A10-8ED9B5EE56BA}"/>
              </a:ext>
            </a:extLst>
          </p:cNvPr>
          <p:cNvSpPr>
            <a:spLocks noGrp="1"/>
          </p:cNvSpPr>
          <p:nvPr>
            <p:ph idx="1"/>
          </p:nvPr>
        </p:nvSpPr>
        <p:spPr>
          <a:xfrm>
            <a:off x="327424" y="6078930"/>
            <a:ext cx="10326847" cy="439315"/>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s-CL" sz="2000" dirty="0">
                <a:hlinkClick r:id="rId2"/>
              </a:rPr>
              <a:t>https://www.crececontigo.gob.cl/material/recursos-de-apoyo-coordinacion-intersectorial-pasmi/</a:t>
            </a:r>
            <a:r>
              <a:rPr lang="es-CL" sz="2000" dirty="0"/>
              <a:t>  </a:t>
            </a:r>
          </a:p>
          <a:p>
            <a:pPr marL="0" indent="0">
              <a:buNone/>
            </a:pPr>
            <a:endParaRPr lang="es-CL" sz="2000" dirty="0"/>
          </a:p>
        </p:txBody>
      </p:sp>
      <p:sp>
        <p:nvSpPr>
          <p:cNvPr id="4" name="Título 1">
            <a:extLst>
              <a:ext uri="{FF2B5EF4-FFF2-40B4-BE49-F238E27FC236}">
                <a16:creationId xmlns:a16="http://schemas.microsoft.com/office/drawing/2014/main" id="{C9759BF0-C616-A427-FB77-CA75FCF7D485}"/>
              </a:ext>
            </a:extLst>
          </p:cNvPr>
          <p:cNvSpPr txBox="1">
            <a:spLocks/>
          </p:cNvSpPr>
          <p:nvPr/>
        </p:nvSpPr>
        <p:spPr>
          <a:xfrm>
            <a:off x="185531" y="64329"/>
            <a:ext cx="10787270" cy="600789"/>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ES" sz="2800" dirty="0">
                <a:solidFill>
                  <a:schemeClr val="accent1"/>
                </a:solidFill>
              </a:rPr>
              <a:t>Recursos de apoyo</a:t>
            </a:r>
            <a:endParaRPr lang="es-CL" sz="2800" dirty="0">
              <a:solidFill>
                <a:schemeClr val="accent1"/>
              </a:solidFill>
            </a:endParaRPr>
          </a:p>
        </p:txBody>
      </p:sp>
      <p:pic>
        <p:nvPicPr>
          <p:cNvPr id="6" name="Imagen 5">
            <a:extLst>
              <a:ext uri="{FF2B5EF4-FFF2-40B4-BE49-F238E27FC236}">
                <a16:creationId xmlns:a16="http://schemas.microsoft.com/office/drawing/2014/main" id="{0F241F3B-778F-DE93-66E4-817FA32A1C71}"/>
              </a:ext>
            </a:extLst>
          </p:cNvPr>
          <p:cNvPicPr>
            <a:picLocks noChangeAspect="1"/>
          </p:cNvPicPr>
          <p:nvPr/>
        </p:nvPicPr>
        <p:blipFill>
          <a:blip r:embed="rId3"/>
          <a:stretch>
            <a:fillRect/>
          </a:stretch>
        </p:blipFill>
        <p:spPr>
          <a:xfrm rot="21226273">
            <a:off x="2401002" y="1008026"/>
            <a:ext cx="6569077" cy="4560218"/>
          </a:xfrm>
          <a:prstGeom prst="rect">
            <a:avLst/>
          </a:prstGeom>
          <a:ln>
            <a:solidFill>
              <a:schemeClr val="accent1"/>
            </a:solidFill>
          </a:ln>
        </p:spPr>
      </p:pic>
    </p:spTree>
    <p:extLst>
      <p:ext uri="{BB962C8B-B14F-4D97-AF65-F5344CB8AC3E}">
        <p14:creationId xmlns:p14="http://schemas.microsoft.com/office/powerpoint/2010/main" val="3609178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ED532589-CE8F-0CF2-6651-747A86075A5E}"/>
              </a:ext>
            </a:extLst>
          </p:cNvPr>
          <p:cNvSpPr txBox="1"/>
          <p:nvPr/>
        </p:nvSpPr>
        <p:spPr>
          <a:xfrm>
            <a:off x="3154017" y="1855304"/>
            <a:ext cx="6016487" cy="769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4400" b="0" i="0" u="none" strike="noStrike" kern="1200" cap="none" spc="0" normalizeH="0" baseline="0" noProof="0" dirty="0">
                <a:ln>
                  <a:noFill/>
                </a:ln>
                <a:solidFill>
                  <a:prstClr val="white"/>
                </a:solidFill>
                <a:effectLst/>
                <a:uLnTx/>
                <a:uFillTx/>
                <a:latin typeface="Calibri" panose="020F0502020204030204"/>
                <a:ea typeface="+mn-ea"/>
                <a:cs typeface="+mn-cs"/>
              </a:rPr>
              <a:t>MUCHAS GRACIAS</a:t>
            </a:r>
          </a:p>
        </p:txBody>
      </p:sp>
      <p:pic>
        <p:nvPicPr>
          <p:cNvPr id="3" name="Imagen 2" descr="Un dibujo con letras&#10;&#10;Descripción generada automáticamente con confianza media">
            <a:extLst>
              <a:ext uri="{FF2B5EF4-FFF2-40B4-BE49-F238E27FC236}">
                <a16:creationId xmlns:a16="http://schemas.microsoft.com/office/drawing/2014/main" id="{68CFF6DF-1602-D59E-2575-8C0278F531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469" y="159895"/>
            <a:ext cx="3487940" cy="1009338"/>
          </a:xfrm>
          <a:prstGeom prst="rect">
            <a:avLst/>
          </a:prstGeom>
        </p:spPr>
      </p:pic>
    </p:spTree>
    <p:extLst>
      <p:ext uri="{BB962C8B-B14F-4D97-AF65-F5344CB8AC3E}">
        <p14:creationId xmlns:p14="http://schemas.microsoft.com/office/powerpoint/2010/main" val="95226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8C2D9-FB25-413A-B3C1-332470F0F4D2}"/>
              </a:ext>
            </a:extLst>
          </p:cNvPr>
          <p:cNvSpPr>
            <a:spLocks noGrp="1"/>
          </p:cNvSpPr>
          <p:nvPr>
            <p:ph type="title"/>
          </p:nvPr>
        </p:nvSpPr>
        <p:spPr>
          <a:xfrm>
            <a:off x="0" y="-14795"/>
            <a:ext cx="12107537" cy="828328"/>
          </a:xfrm>
        </p:spPr>
        <p:txBody>
          <a:bodyPr>
            <a:normAutofit/>
          </a:bodyPr>
          <a:lstStyle/>
          <a:p>
            <a:pPr algn="ctr">
              <a:lnSpc>
                <a:spcPct val="100000"/>
              </a:lnSpc>
            </a:pPr>
            <a:r>
              <a:rPr lang="es-CL" sz="4000" b="1" dirty="0">
                <a:solidFill>
                  <a:schemeClr val="accent1"/>
                </a:solidFill>
                <a:latin typeface="+mn-lt"/>
                <a:ea typeface="+mn-ea"/>
                <a:cs typeface="+mn-cs"/>
              </a:rPr>
              <a:t>¿Qué refuerza y cómo se articula PASMI en la APS?</a:t>
            </a:r>
          </a:p>
        </p:txBody>
      </p:sp>
      <p:graphicFrame>
        <p:nvGraphicFramePr>
          <p:cNvPr id="8" name="Marcador de contenido 7">
            <a:extLst>
              <a:ext uri="{FF2B5EF4-FFF2-40B4-BE49-F238E27FC236}">
                <a16:creationId xmlns:a16="http://schemas.microsoft.com/office/drawing/2014/main" id="{08B30301-4437-4437-80BF-BA041800EC89}"/>
              </a:ext>
            </a:extLst>
          </p:cNvPr>
          <p:cNvGraphicFramePr>
            <a:graphicFrameLocks noGrp="1"/>
          </p:cNvGraphicFramePr>
          <p:nvPr>
            <p:ph idx="1"/>
            <p:extLst>
              <p:ext uri="{D42A27DB-BD31-4B8C-83A1-F6EECF244321}">
                <p14:modId xmlns:p14="http://schemas.microsoft.com/office/powerpoint/2010/main" val="4233922985"/>
              </p:ext>
            </p:extLst>
          </p:nvPr>
        </p:nvGraphicFramePr>
        <p:xfrm>
          <a:off x="1543574" y="1037143"/>
          <a:ext cx="8699382" cy="5151120"/>
        </p:xfrm>
        <a:graphic>
          <a:graphicData uri="http://schemas.openxmlformats.org/drawingml/2006/table">
            <a:tbl>
              <a:tblPr firstRow="1" bandRow="1">
                <a:tableStyleId>{5C22544A-7EE6-4342-B048-85BDC9FD1C3A}</a:tableStyleId>
              </a:tblPr>
              <a:tblGrid>
                <a:gridCol w="2533476">
                  <a:extLst>
                    <a:ext uri="{9D8B030D-6E8A-4147-A177-3AD203B41FA5}">
                      <a16:colId xmlns:a16="http://schemas.microsoft.com/office/drawing/2014/main" val="1316801870"/>
                    </a:ext>
                  </a:extLst>
                </a:gridCol>
                <a:gridCol w="3053592">
                  <a:extLst>
                    <a:ext uri="{9D8B030D-6E8A-4147-A177-3AD203B41FA5}">
                      <a16:colId xmlns:a16="http://schemas.microsoft.com/office/drawing/2014/main" val="2568884939"/>
                    </a:ext>
                  </a:extLst>
                </a:gridCol>
                <a:gridCol w="3112314">
                  <a:extLst>
                    <a:ext uri="{9D8B030D-6E8A-4147-A177-3AD203B41FA5}">
                      <a16:colId xmlns:a16="http://schemas.microsoft.com/office/drawing/2014/main" val="1376218565"/>
                    </a:ext>
                  </a:extLst>
                </a:gridCol>
              </a:tblGrid>
              <a:tr h="262847">
                <a:tc>
                  <a:txBody>
                    <a:bodyPr/>
                    <a:lstStyle/>
                    <a:p>
                      <a:pPr algn="ctr"/>
                      <a:r>
                        <a:rPr lang="es-CL" sz="1600" b="1" i="0" u="none" strike="noStrike" kern="1200" baseline="0" dirty="0">
                          <a:solidFill>
                            <a:schemeClr val="bg1"/>
                          </a:solidFill>
                          <a:latin typeface="+mn-lt"/>
                          <a:ea typeface="+mn-ea"/>
                          <a:cs typeface="+mn-cs"/>
                        </a:rPr>
                        <a:t>Programa Salud Mental en APS (0 a 64 años)</a:t>
                      </a:r>
                      <a:endParaRPr lang="es-CL" sz="1600" b="1" dirty="0">
                        <a:solidFill>
                          <a:schemeClr val="accent6"/>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7C80"/>
                    </a:solidFill>
                  </a:tcPr>
                </a:tc>
                <a:tc>
                  <a:txBody>
                    <a:bodyPr/>
                    <a:lstStyle/>
                    <a:p>
                      <a:pPr algn="ctr"/>
                      <a:r>
                        <a:rPr lang="es-MX" sz="1600" b="1" i="0" u="none" strike="noStrike" kern="1200" baseline="0" dirty="0">
                          <a:solidFill>
                            <a:schemeClr val="bg1"/>
                          </a:solidFill>
                          <a:latin typeface="+mn-lt"/>
                          <a:ea typeface="+mn-ea"/>
                          <a:cs typeface="+mn-cs"/>
                        </a:rPr>
                        <a:t>Programa Acompañamiento Psicosocial de APS (0 a 24 años)</a:t>
                      </a:r>
                      <a:endParaRPr lang="es-CL" sz="1600" b="1"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C000"/>
                    </a:solidFill>
                  </a:tcPr>
                </a:tc>
                <a:tc>
                  <a:txBody>
                    <a:bodyPr/>
                    <a:lstStyle/>
                    <a:p>
                      <a:pPr algn="ctr"/>
                      <a:r>
                        <a:rPr lang="es-MX" sz="1600" b="1" i="0" u="none" strike="noStrike" kern="1200" baseline="0" dirty="0">
                          <a:solidFill>
                            <a:schemeClr val="bg1"/>
                          </a:solidFill>
                          <a:latin typeface="+mn-lt"/>
                          <a:ea typeface="+mn-ea"/>
                          <a:cs typeface="+mn-cs"/>
                        </a:rPr>
                        <a:t>Programa Apoyo a la Salud Mental Infantil ChCC: PASMI (3 a 9 años) </a:t>
                      </a:r>
                      <a:endParaRPr lang="es-CL" sz="1600" b="1"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852778886"/>
                  </a:ext>
                </a:extLst>
              </a:tr>
              <a:tr h="370840">
                <a:tc>
                  <a:txBody>
                    <a:bodyPr/>
                    <a:lstStyle/>
                    <a:p>
                      <a:pPr marL="0" indent="0">
                        <a:buFont typeface="Arial" panose="020B0604020202020204" pitchFamily="34" charset="0"/>
                        <a:buNone/>
                      </a:pPr>
                      <a:r>
                        <a:rPr lang="es-MX" sz="1400" b="1" i="0" u="sng" strike="noStrike" kern="1200" baseline="0" dirty="0">
                          <a:solidFill>
                            <a:srgbClr val="0070C0"/>
                          </a:solidFill>
                          <a:latin typeface="+mn-lt"/>
                          <a:ea typeface="+mn-ea"/>
                          <a:cs typeface="+mn-cs"/>
                        </a:rPr>
                        <a:t>Foco: Promoción y Prevención:</a:t>
                      </a:r>
                    </a:p>
                    <a:p>
                      <a:pPr marL="285750" indent="-285750">
                        <a:buFont typeface="Arial" panose="020B0604020202020204" pitchFamily="34" charset="0"/>
                        <a:buChar char="•"/>
                      </a:pPr>
                      <a:r>
                        <a:rPr lang="es-MX" sz="1400" b="0" i="0" u="none" strike="noStrike" kern="1200" baseline="0" dirty="0">
                          <a:solidFill>
                            <a:srgbClr val="0070C0"/>
                          </a:solidFill>
                          <a:latin typeface="+mn-lt"/>
                          <a:ea typeface="+mn-ea"/>
                          <a:cs typeface="+mn-cs"/>
                        </a:rPr>
                        <a:t>Tamizajes</a:t>
                      </a:r>
                    </a:p>
                    <a:p>
                      <a:pPr marL="285750" indent="-285750">
                        <a:buFont typeface="Arial" panose="020B0604020202020204" pitchFamily="34" charset="0"/>
                        <a:buChar char="•"/>
                      </a:pPr>
                      <a:r>
                        <a:rPr lang="es-MX" sz="1400" b="0" i="0" u="none" strike="noStrike" kern="1200" baseline="0" dirty="0">
                          <a:solidFill>
                            <a:srgbClr val="0070C0"/>
                          </a:solidFill>
                          <a:latin typeface="+mn-lt"/>
                          <a:ea typeface="+mn-ea"/>
                          <a:cs typeface="+mn-cs"/>
                        </a:rPr>
                        <a:t>Talleres con profesores</a:t>
                      </a:r>
                    </a:p>
                    <a:p>
                      <a:pPr marL="285750" indent="-285750">
                        <a:buFont typeface="Arial" panose="020B0604020202020204" pitchFamily="34" charset="0"/>
                        <a:buChar char="•"/>
                      </a:pPr>
                      <a:r>
                        <a:rPr lang="es-MX" sz="1400" b="0" i="0" u="none" strike="noStrike" kern="1200" baseline="0" dirty="0">
                          <a:solidFill>
                            <a:srgbClr val="0070C0"/>
                          </a:solidFill>
                          <a:latin typeface="+mn-lt"/>
                          <a:ea typeface="+mn-ea"/>
                          <a:cs typeface="+mn-cs"/>
                        </a:rPr>
                        <a:t>Consulta de salud mental</a:t>
                      </a:r>
                    </a:p>
                    <a:p>
                      <a:pPr marL="285750" indent="-285750">
                        <a:buFont typeface="Arial" panose="020B0604020202020204" pitchFamily="34" charset="0"/>
                        <a:buChar char="•"/>
                      </a:pPr>
                      <a:endParaRPr lang="es-MX" sz="1400" b="0" i="0" u="none" strike="noStrike" kern="1200" baseline="0" dirty="0">
                        <a:solidFill>
                          <a:srgbClr val="0070C0"/>
                        </a:solidFill>
                        <a:latin typeface="+mn-lt"/>
                        <a:ea typeface="+mn-ea"/>
                        <a:cs typeface="+mn-cs"/>
                      </a:endParaRPr>
                    </a:p>
                    <a:p>
                      <a:pPr marL="0" indent="0">
                        <a:buFont typeface="Arial" panose="020B0604020202020204" pitchFamily="34" charset="0"/>
                        <a:buNone/>
                      </a:pPr>
                      <a:r>
                        <a:rPr lang="es-MX" sz="1400" b="1" i="0" u="sng" strike="noStrike" kern="1200" baseline="0" dirty="0">
                          <a:solidFill>
                            <a:srgbClr val="0070C0"/>
                          </a:solidFill>
                          <a:latin typeface="+mn-lt"/>
                          <a:ea typeface="+mn-ea"/>
                          <a:cs typeface="+mn-cs"/>
                        </a:rPr>
                        <a:t>Tratamiento:</a:t>
                      </a:r>
                    </a:p>
                    <a:p>
                      <a:pPr marL="285750" indent="-285750">
                        <a:buFont typeface="Arial" panose="020B0604020202020204" pitchFamily="34" charset="0"/>
                        <a:buChar char="•"/>
                      </a:pPr>
                      <a:r>
                        <a:rPr lang="es-MX" sz="1400" b="0" i="0" u="none" strike="noStrike" kern="1200" baseline="0" dirty="0">
                          <a:solidFill>
                            <a:srgbClr val="0070C0"/>
                          </a:solidFill>
                          <a:latin typeface="+mn-lt"/>
                          <a:ea typeface="+mn-ea"/>
                          <a:cs typeface="+mn-cs"/>
                        </a:rPr>
                        <a:t>Controles de salud mental realizada por Médico, Psicólogo/a, Trabajador/a Social y/o Terapeuta Ocupacional.</a:t>
                      </a:r>
                    </a:p>
                    <a:p>
                      <a:pPr marL="285750" indent="-285750">
                        <a:buFont typeface="Arial" panose="020B0604020202020204" pitchFamily="34" charset="0"/>
                        <a:buChar char="•"/>
                      </a:pPr>
                      <a:endParaRPr lang="es-MX" sz="1400" b="0" i="0" u="none" strike="noStrike" kern="1200" baseline="0" dirty="0">
                        <a:solidFill>
                          <a:srgbClr val="0070C0"/>
                        </a:solidFill>
                        <a:latin typeface="+mn-lt"/>
                        <a:ea typeface="+mn-ea"/>
                        <a:cs typeface="+mn-cs"/>
                      </a:endParaRPr>
                    </a:p>
                    <a:p>
                      <a:pPr marL="285750" indent="-285750">
                        <a:buFont typeface="Arial" panose="020B0604020202020204" pitchFamily="34" charset="0"/>
                        <a:buChar char="•"/>
                      </a:pPr>
                      <a:r>
                        <a:rPr lang="es-MX" sz="1400" b="0" i="0" u="none" strike="noStrike" kern="1200" baseline="0" dirty="0">
                          <a:solidFill>
                            <a:srgbClr val="0070C0"/>
                          </a:solidFill>
                          <a:latin typeface="+mn-lt"/>
                          <a:ea typeface="+mn-ea"/>
                          <a:cs typeface="+mn-cs"/>
                        </a:rPr>
                        <a:t>Elaboración del Plan de Cuidado Integral (PCI).</a:t>
                      </a:r>
                    </a:p>
                    <a:p>
                      <a:pPr marL="285750" indent="-285750">
                        <a:buFont typeface="Arial" panose="020B0604020202020204" pitchFamily="34" charset="0"/>
                        <a:buChar char="•"/>
                      </a:pPr>
                      <a:endParaRPr lang="es-CL" sz="1400" b="0" i="0" u="none" strike="noStrike" kern="1200" baseline="0" dirty="0">
                        <a:solidFill>
                          <a:srgbClr val="0070C0"/>
                        </a:solidFill>
                        <a:latin typeface="+mn-lt"/>
                        <a:ea typeface="+mn-ea"/>
                        <a:cs typeface="+mn-cs"/>
                      </a:endParaRPr>
                    </a:p>
                    <a:p>
                      <a:pPr marL="285750" indent="-285750">
                        <a:buFont typeface="Arial" panose="020B0604020202020204" pitchFamily="34" charset="0"/>
                        <a:buChar char="•"/>
                      </a:pPr>
                      <a:r>
                        <a:rPr lang="es-CL" sz="1400" b="0" i="0" u="none" strike="noStrike" kern="1200" baseline="0" dirty="0">
                          <a:solidFill>
                            <a:srgbClr val="0070C0"/>
                          </a:solidFill>
                          <a:latin typeface="+mn-lt"/>
                          <a:ea typeface="+mn-ea"/>
                          <a:cs typeface="+mn-cs"/>
                        </a:rPr>
                        <a:t>Consultorías de salud mental.</a:t>
                      </a:r>
                    </a:p>
                    <a:p>
                      <a:pPr marL="285750" indent="-285750">
                        <a:buFont typeface="Arial" panose="020B0604020202020204" pitchFamily="34" charset="0"/>
                        <a:buChar char="•"/>
                      </a:pPr>
                      <a:endParaRPr lang="es-CL" sz="1400" dirty="0">
                        <a:solidFill>
                          <a:srgbClr val="0070C0"/>
                        </a:solidFill>
                      </a:endParaRPr>
                    </a:p>
                    <a:p>
                      <a:pPr marL="285750" indent="-285750">
                        <a:buFont typeface="Arial" panose="020B0604020202020204" pitchFamily="34" charset="0"/>
                        <a:buChar char="•"/>
                      </a:pPr>
                      <a:r>
                        <a:rPr lang="es-CL" sz="1400" dirty="0">
                          <a:solidFill>
                            <a:srgbClr val="0070C0"/>
                          </a:solidFill>
                        </a:rPr>
                        <a:t>Visita domiciliaria integral.</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D9DA"/>
                    </a:solidFill>
                  </a:tcPr>
                </a:tc>
                <a:tc>
                  <a:txBody>
                    <a:bodyPr/>
                    <a:lstStyle/>
                    <a:p>
                      <a:pPr marL="0" indent="0">
                        <a:buFont typeface="Arial" panose="020B0604020202020204" pitchFamily="34" charset="0"/>
                        <a:buNone/>
                      </a:pPr>
                      <a:r>
                        <a:rPr lang="es-CL" sz="1400" b="1" i="0" u="none" strike="noStrike" kern="1200" baseline="0" dirty="0">
                          <a:solidFill>
                            <a:srgbClr val="0070C0"/>
                          </a:solidFill>
                          <a:latin typeface="+mn-lt"/>
                          <a:ea typeface="+mn-ea"/>
                          <a:cs typeface="+mn-cs"/>
                        </a:rPr>
                        <a:t>Foco: Re - vincular a NNA y Jóvenes  en alto riesgo psicosocial con dificultades de adherencia, a tratamiento de salud mental en APS.</a:t>
                      </a:r>
                    </a:p>
                    <a:p>
                      <a:pPr marL="285750" indent="-285750">
                        <a:buFont typeface="Arial" panose="020B0604020202020204" pitchFamily="34" charset="0"/>
                        <a:buChar char="•"/>
                      </a:pPr>
                      <a:endParaRPr lang="es-CL" sz="1400" b="0" i="0" u="none" strike="noStrike" kern="1200" baseline="0" dirty="0">
                        <a:solidFill>
                          <a:srgbClr val="0070C0"/>
                        </a:solidFill>
                        <a:latin typeface="+mn-lt"/>
                        <a:ea typeface="+mn-ea"/>
                        <a:cs typeface="+mn-cs"/>
                      </a:endParaRPr>
                    </a:p>
                    <a:p>
                      <a:pPr marL="285750" indent="-285750">
                        <a:buFont typeface="Arial" panose="020B0604020202020204" pitchFamily="34" charset="0"/>
                        <a:buChar char="•"/>
                      </a:pPr>
                      <a:r>
                        <a:rPr lang="es-CL" sz="1400" b="0" i="0" u="none" strike="noStrike" kern="1200" baseline="0" dirty="0">
                          <a:solidFill>
                            <a:srgbClr val="0070C0"/>
                          </a:solidFill>
                          <a:latin typeface="+mn-lt"/>
                          <a:ea typeface="+mn-ea"/>
                          <a:cs typeface="+mn-cs"/>
                        </a:rPr>
                        <a:t>Visitas domiciliarias integrales </a:t>
                      </a:r>
                    </a:p>
                    <a:p>
                      <a:pPr marL="285750" indent="-285750">
                        <a:buFont typeface="Arial" panose="020B0604020202020204" pitchFamily="34" charset="0"/>
                        <a:buChar char="•"/>
                      </a:pPr>
                      <a:endParaRPr lang="es-CL" sz="1400" b="0" i="0" u="none" strike="noStrike" kern="1200" baseline="0" dirty="0">
                        <a:solidFill>
                          <a:srgbClr val="0070C0"/>
                        </a:solidFill>
                        <a:latin typeface="+mn-lt"/>
                        <a:ea typeface="+mn-ea"/>
                        <a:cs typeface="+mn-cs"/>
                      </a:endParaRPr>
                    </a:p>
                    <a:p>
                      <a:pPr marL="285750" indent="-285750">
                        <a:buFont typeface="Arial" panose="020B0604020202020204" pitchFamily="34" charset="0"/>
                        <a:buChar char="•"/>
                      </a:pPr>
                      <a:r>
                        <a:rPr lang="es-CL" sz="1400" b="0" i="0" u="none" strike="noStrike" kern="1200" baseline="0" dirty="0">
                          <a:solidFill>
                            <a:srgbClr val="0070C0"/>
                          </a:solidFill>
                          <a:latin typeface="+mn-lt"/>
                          <a:ea typeface="+mn-ea"/>
                          <a:cs typeface="+mn-cs"/>
                        </a:rPr>
                        <a:t>Seguimiento telefónico y mensajería </a:t>
                      </a:r>
                    </a:p>
                    <a:p>
                      <a:pPr marL="285750" indent="-285750">
                        <a:buFont typeface="Arial" panose="020B0604020202020204" pitchFamily="34" charset="0"/>
                        <a:buChar char="•"/>
                      </a:pPr>
                      <a:endParaRPr lang="es-CL" sz="1400" b="0" i="0" u="none" strike="noStrike" kern="1200" baseline="0" dirty="0">
                        <a:solidFill>
                          <a:srgbClr val="0070C0"/>
                        </a:solidFill>
                        <a:latin typeface="+mn-lt"/>
                        <a:ea typeface="+mn-ea"/>
                        <a:cs typeface="+mn-cs"/>
                      </a:endParaRPr>
                    </a:p>
                    <a:p>
                      <a:pPr marL="285750" indent="-285750">
                        <a:buFont typeface="Arial" panose="020B0604020202020204" pitchFamily="34" charset="0"/>
                        <a:buChar char="•"/>
                      </a:pPr>
                      <a:r>
                        <a:rPr lang="es-CL" sz="1400" b="0" i="0" u="none" strike="noStrike" kern="1200" baseline="0" dirty="0">
                          <a:solidFill>
                            <a:srgbClr val="0070C0"/>
                          </a:solidFill>
                          <a:latin typeface="+mn-lt"/>
                          <a:ea typeface="+mn-ea"/>
                          <a:cs typeface="+mn-cs"/>
                        </a:rPr>
                        <a:t>Colaboración en la evaluación integral ingreso/egreso </a:t>
                      </a:r>
                    </a:p>
                    <a:p>
                      <a:pPr marL="285750" indent="-285750">
                        <a:buFont typeface="Arial" panose="020B0604020202020204" pitchFamily="34" charset="0"/>
                        <a:buChar char="•"/>
                      </a:pPr>
                      <a:endParaRPr lang="es-CL" sz="1400" b="0" i="0" u="none" strike="noStrike" kern="1200" baseline="0" dirty="0">
                        <a:solidFill>
                          <a:srgbClr val="0070C0"/>
                        </a:solidFill>
                        <a:latin typeface="+mn-lt"/>
                        <a:ea typeface="+mn-ea"/>
                        <a:cs typeface="+mn-cs"/>
                      </a:endParaRPr>
                    </a:p>
                    <a:p>
                      <a:pPr marL="285750" indent="-285750">
                        <a:buFont typeface="Arial" panose="020B0604020202020204" pitchFamily="34" charset="0"/>
                        <a:buChar char="•"/>
                      </a:pPr>
                      <a:r>
                        <a:rPr lang="es-MX" sz="1400" b="0" i="0" u="none" strike="noStrike" kern="1200" baseline="0" dirty="0">
                          <a:solidFill>
                            <a:srgbClr val="0070C0"/>
                          </a:solidFill>
                          <a:latin typeface="+mn-lt"/>
                          <a:ea typeface="+mn-ea"/>
                          <a:cs typeface="+mn-cs"/>
                        </a:rPr>
                        <a:t>Reuniones de coordinación intersectorial con </a:t>
                      </a:r>
                      <a:r>
                        <a:rPr lang="es-MX" sz="1400" b="1" i="0" u="none" strike="noStrike" kern="1200" baseline="0" dirty="0">
                          <a:solidFill>
                            <a:srgbClr val="0070C0"/>
                          </a:solidFill>
                          <a:latin typeface="+mn-lt"/>
                          <a:ea typeface="+mn-ea"/>
                          <a:cs typeface="+mn-cs"/>
                        </a:rPr>
                        <a:t>SPE/SENAME/SENDA </a:t>
                      </a:r>
                      <a:r>
                        <a:rPr lang="es-MX" sz="1400" b="0" i="0" u="none" strike="noStrike" kern="1200" baseline="0" dirty="0">
                          <a:solidFill>
                            <a:srgbClr val="0070C0"/>
                          </a:solidFill>
                          <a:latin typeface="+mn-lt"/>
                          <a:ea typeface="+mn-ea"/>
                          <a:cs typeface="+mn-cs"/>
                        </a:rPr>
                        <a:t>y articulación de la oferta local.</a:t>
                      </a:r>
                      <a:endParaRPr lang="es-CL" sz="1400" dirty="0">
                        <a:solidFill>
                          <a:srgbClr val="0070C0"/>
                        </a:solidFill>
                      </a:endParaRPr>
                    </a:p>
                  </a:txBody>
                  <a:tcPr>
                    <a:lnL w="12700" cmpd="sng">
                      <a:noFill/>
                    </a:lnL>
                    <a:lnT w="38100" cmpd="sng">
                      <a:noFill/>
                    </a:lnT>
                    <a:solidFill>
                      <a:srgbClr val="FFEEB7"/>
                    </a:solidFill>
                  </a:tcPr>
                </a:tc>
                <a:tc>
                  <a:txBody>
                    <a:bodyPr/>
                    <a:lstStyle/>
                    <a:p>
                      <a:pPr marL="0" indent="0">
                        <a:buFont typeface="Arial" panose="020B0604020202020204" pitchFamily="34" charset="0"/>
                        <a:buNone/>
                      </a:pPr>
                      <a:r>
                        <a:rPr lang="es-MX" sz="1400" b="1" i="0" u="none" strike="noStrike" kern="1200" baseline="0" dirty="0">
                          <a:solidFill>
                            <a:srgbClr val="0070C0"/>
                          </a:solidFill>
                          <a:latin typeface="+mn-lt"/>
                          <a:ea typeface="+mn-ea"/>
                          <a:cs typeface="+mn-cs"/>
                        </a:rPr>
                        <a:t>Foco: Aumentar la cobertura y calidad de atenciones de salud mental infantil (3 a 9 años)</a:t>
                      </a:r>
                    </a:p>
                    <a:p>
                      <a:pPr marL="285750" indent="-285750">
                        <a:buFont typeface="Arial" panose="020B0604020202020204" pitchFamily="34" charset="0"/>
                        <a:buChar char="•"/>
                      </a:pPr>
                      <a:r>
                        <a:rPr lang="es-MX" sz="1400" b="1" i="0" u="none" strike="noStrike" kern="1200" baseline="0" dirty="0">
                          <a:solidFill>
                            <a:srgbClr val="0070C0"/>
                          </a:solidFill>
                          <a:latin typeface="+mn-lt"/>
                          <a:ea typeface="+mn-ea"/>
                          <a:cs typeface="+mn-cs"/>
                        </a:rPr>
                        <a:t>Evaluación diagnóstica integral </a:t>
                      </a:r>
                      <a:r>
                        <a:rPr lang="es-MX" sz="1400" b="0" i="0" u="none" strike="noStrike" kern="1200" baseline="0" dirty="0">
                          <a:solidFill>
                            <a:srgbClr val="0070C0"/>
                          </a:solidFill>
                          <a:latin typeface="+mn-lt"/>
                          <a:ea typeface="+mn-ea"/>
                          <a:cs typeface="+mn-cs"/>
                        </a:rPr>
                        <a:t>por médico, psicólogo/a y/o trabajador/a social.</a:t>
                      </a:r>
                    </a:p>
                    <a:p>
                      <a:pPr marL="285750" indent="-285750">
                        <a:buFont typeface="Arial" panose="020B0604020202020204" pitchFamily="34" charset="0"/>
                        <a:buChar char="•"/>
                      </a:pPr>
                      <a:endParaRPr lang="es-MX" sz="1400" b="0" i="0" u="none" strike="noStrike" kern="1200" baseline="0" dirty="0">
                        <a:solidFill>
                          <a:srgbClr val="0070C0"/>
                        </a:solidFill>
                        <a:latin typeface="+mn-lt"/>
                        <a:ea typeface="+mn-ea"/>
                        <a:cs typeface="+mn-cs"/>
                      </a:endParaRPr>
                    </a:p>
                    <a:p>
                      <a:pPr marL="285750" indent="-285750">
                        <a:buFont typeface="Arial" panose="020B0604020202020204" pitchFamily="34" charset="0"/>
                        <a:buChar char="•"/>
                      </a:pPr>
                      <a:r>
                        <a:rPr lang="es-MX" sz="1400" b="0" i="0" u="none" strike="noStrike" kern="1200" baseline="0" dirty="0">
                          <a:solidFill>
                            <a:srgbClr val="0070C0"/>
                          </a:solidFill>
                          <a:latin typeface="+mn-lt"/>
                          <a:ea typeface="+mn-ea"/>
                          <a:cs typeface="+mn-cs"/>
                        </a:rPr>
                        <a:t>Reforzamiento con </a:t>
                      </a:r>
                      <a:r>
                        <a:rPr lang="es-MX" sz="1400" b="1" i="0" u="none" strike="noStrike" kern="1200" baseline="0" dirty="0">
                          <a:solidFill>
                            <a:srgbClr val="0070C0"/>
                          </a:solidFill>
                          <a:latin typeface="+mn-lt"/>
                          <a:ea typeface="+mn-ea"/>
                          <a:cs typeface="+mn-cs"/>
                        </a:rPr>
                        <a:t>consultas de salud mental adicionales </a:t>
                      </a:r>
                      <a:r>
                        <a:rPr lang="es-MX" sz="1400" b="0" i="0" u="none" strike="noStrike" kern="1200" baseline="0" dirty="0">
                          <a:solidFill>
                            <a:srgbClr val="0070C0"/>
                          </a:solidFill>
                          <a:latin typeface="+mn-lt"/>
                          <a:ea typeface="+mn-ea"/>
                          <a:cs typeface="+mn-cs"/>
                        </a:rPr>
                        <a:t>realizada por Psicólogo/a, Trabajador/a Social u otro profesional de salud mental.</a:t>
                      </a:r>
                    </a:p>
                    <a:p>
                      <a:pPr marL="285750" indent="-285750">
                        <a:buFont typeface="Arial" panose="020B0604020202020204" pitchFamily="34" charset="0"/>
                        <a:buChar char="•"/>
                      </a:pPr>
                      <a:endParaRPr lang="es-MX" sz="1400" b="0" i="0" u="none" strike="noStrike" kern="1200" baseline="0" dirty="0">
                        <a:solidFill>
                          <a:srgbClr val="0070C0"/>
                        </a:solidFill>
                        <a:latin typeface="+mn-lt"/>
                        <a:ea typeface="+mn-ea"/>
                        <a:cs typeface="+mn-cs"/>
                      </a:endParaRPr>
                    </a:p>
                    <a:p>
                      <a:pPr marL="285750" indent="-285750">
                        <a:buFont typeface="Arial" panose="020B0604020202020204" pitchFamily="34" charset="0"/>
                        <a:buChar char="•"/>
                      </a:pPr>
                      <a:r>
                        <a:rPr lang="es-CL" sz="1400" b="0" i="0" u="none" strike="noStrike" kern="1200" baseline="0" dirty="0">
                          <a:solidFill>
                            <a:srgbClr val="0070C0"/>
                          </a:solidFill>
                          <a:latin typeface="+mn-lt"/>
                          <a:ea typeface="+mn-ea"/>
                          <a:cs typeface="+mn-cs"/>
                        </a:rPr>
                        <a:t>Detección de alertas sociales y derivación vía SRDM</a:t>
                      </a:r>
                    </a:p>
                    <a:p>
                      <a:pPr marL="285750" indent="-285750">
                        <a:buFont typeface="Arial" panose="020B0604020202020204" pitchFamily="34" charset="0"/>
                        <a:buChar char="•"/>
                      </a:pPr>
                      <a:endParaRPr lang="es-CL" sz="1400" b="0" i="0" u="none" strike="noStrike" kern="1200" baseline="0" dirty="0">
                        <a:solidFill>
                          <a:srgbClr val="0070C0"/>
                        </a:solidFill>
                        <a:latin typeface="+mn-lt"/>
                        <a:ea typeface="+mn-ea"/>
                        <a:cs typeface="+mn-cs"/>
                      </a:endParaRPr>
                    </a:p>
                    <a:p>
                      <a:pPr marL="285750" indent="-285750">
                        <a:buFont typeface="Arial" panose="020B0604020202020204" pitchFamily="34" charset="0"/>
                        <a:buChar char="•"/>
                      </a:pPr>
                      <a:r>
                        <a:rPr lang="es-MX" sz="1400" b="1" i="0" u="none" strike="noStrike" kern="1200" baseline="0" dirty="0">
                          <a:solidFill>
                            <a:srgbClr val="0070C0"/>
                          </a:solidFill>
                          <a:latin typeface="+mn-lt"/>
                          <a:ea typeface="+mn-ea"/>
                          <a:cs typeface="+mn-cs"/>
                        </a:rPr>
                        <a:t>Taller grupal de competencias parentales relacionales </a:t>
                      </a:r>
                      <a:r>
                        <a:rPr lang="es-MX" sz="1400" b="0" i="0" u="none" strike="noStrike" kern="1200" baseline="0" dirty="0">
                          <a:solidFill>
                            <a:srgbClr val="0070C0"/>
                          </a:solidFill>
                          <a:latin typeface="+mn-lt"/>
                          <a:ea typeface="+mn-ea"/>
                          <a:cs typeface="+mn-cs"/>
                        </a:rPr>
                        <a:t>para padres, madres y/o cuidadores</a:t>
                      </a:r>
                      <a:endParaRPr lang="es-MX" sz="1400" b="1" i="0" u="none" strike="noStrike" kern="1200" baseline="0" dirty="0">
                        <a:solidFill>
                          <a:srgbClr val="0070C0"/>
                        </a:solidFill>
                        <a:latin typeface="+mn-lt"/>
                        <a:ea typeface="+mn-ea"/>
                        <a:cs typeface="+mn-cs"/>
                      </a:endParaRPr>
                    </a:p>
                    <a:p>
                      <a:pPr marL="0" indent="0">
                        <a:buFont typeface="Arial" panose="020B0604020202020204" pitchFamily="34" charset="0"/>
                        <a:buNone/>
                      </a:pPr>
                      <a:endParaRPr lang="es-CL" sz="1400" b="0" i="0" u="none" strike="noStrike" kern="1200" baseline="0" dirty="0">
                        <a:solidFill>
                          <a:srgbClr val="0070C0"/>
                        </a:solidFill>
                        <a:latin typeface="+mn-lt"/>
                        <a:ea typeface="+mn-ea"/>
                        <a:cs typeface="+mn-cs"/>
                      </a:endParaRPr>
                    </a:p>
                    <a:p>
                      <a:pPr marL="285750" indent="-285750">
                        <a:buFont typeface="Arial" panose="020B0604020202020204" pitchFamily="34" charset="0"/>
                        <a:buChar char="•"/>
                      </a:pPr>
                      <a:r>
                        <a:rPr lang="es-CL" sz="1400" b="1" i="0" u="none" strike="noStrike" kern="1200" baseline="0" dirty="0">
                          <a:solidFill>
                            <a:srgbClr val="0070C0"/>
                          </a:solidFill>
                          <a:latin typeface="+mn-lt"/>
                          <a:ea typeface="+mn-ea"/>
                          <a:cs typeface="+mn-cs"/>
                        </a:rPr>
                        <a:t>Visita al establecimiento educacional </a:t>
                      </a:r>
                      <a:endParaRPr lang="es-CL" sz="1400" b="1" dirty="0">
                        <a:solidFill>
                          <a:srgbClr val="0070C0"/>
                        </a:solidFill>
                      </a:endParaRPr>
                    </a:p>
                  </a:txBody>
                  <a:tcPr>
                    <a:lnT w="38100" cmpd="sng">
                      <a:noFill/>
                    </a:lnT>
                    <a:solidFill>
                      <a:srgbClr val="C1EFFF"/>
                    </a:solidFill>
                  </a:tcPr>
                </a:tc>
                <a:extLst>
                  <a:ext uri="{0D108BD9-81ED-4DB2-BD59-A6C34878D82A}">
                    <a16:rowId xmlns:a16="http://schemas.microsoft.com/office/drawing/2014/main" val="2036646935"/>
                  </a:ext>
                </a:extLst>
              </a:tr>
            </a:tbl>
          </a:graphicData>
        </a:graphic>
      </p:graphicFrame>
      <p:graphicFrame>
        <p:nvGraphicFramePr>
          <p:cNvPr id="7" name="Diagrama 6">
            <a:extLst>
              <a:ext uri="{FF2B5EF4-FFF2-40B4-BE49-F238E27FC236}">
                <a16:creationId xmlns:a16="http://schemas.microsoft.com/office/drawing/2014/main" id="{763D0298-84EA-132E-6436-B43A32602078}"/>
              </a:ext>
            </a:extLst>
          </p:cNvPr>
          <p:cNvGraphicFramePr/>
          <p:nvPr/>
        </p:nvGraphicFramePr>
        <p:xfrm>
          <a:off x="-110522" y="687606"/>
          <a:ext cx="3960050" cy="494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upo 3">
            <a:extLst>
              <a:ext uri="{FF2B5EF4-FFF2-40B4-BE49-F238E27FC236}">
                <a16:creationId xmlns:a16="http://schemas.microsoft.com/office/drawing/2014/main" id="{E73901DD-3F78-CD6D-0AE5-59EBE02DB014}"/>
              </a:ext>
            </a:extLst>
          </p:cNvPr>
          <p:cNvGrpSpPr/>
          <p:nvPr/>
        </p:nvGrpSpPr>
        <p:grpSpPr>
          <a:xfrm>
            <a:off x="10322497" y="1037143"/>
            <a:ext cx="1318727" cy="1318727"/>
            <a:chOff x="20039" y="792404"/>
            <a:chExt cx="1318727" cy="1318727"/>
          </a:xfrm>
          <a:solidFill>
            <a:srgbClr val="7030A0"/>
          </a:solidFill>
        </p:grpSpPr>
        <p:sp>
          <p:nvSpPr>
            <p:cNvPr id="6" name="Elipse 5">
              <a:extLst>
                <a:ext uri="{FF2B5EF4-FFF2-40B4-BE49-F238E27FC236}">
                  <a16:creationId xmlns:a16="http://schemas.microsoft.com/office/drawing/2014/main" id="{FEB2CE5B-BA57-B0B2-C8DD-CC14BC85A041}"/>
                </a:ext>
              </a:extLst>
            </p:cNvPr>
            <p:cNvSpPr/>
            <p:nvPr/>
          </p:nvSpPr>
          <p:spPr>
            <a:xfrm>
              <a:off x="20039" y="792404"/>
              <a:ext cx="1318727" cy="1318727"/>
            </a:xfrm>
            <a:prstGeom prst="ellipse">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s-CL"/>
            </a:p>
          </p:txBody>
        </p:sp>
        <p:sp>
          <p:nvSpPr>
            <p:cNvPr id="9" name="Elipse 4">
              <a:extLst>
                <a:ext uri="{FF2B5EF4-FFF2-40B4-BE49-F238E27FC236}">
                  <a16:creationId xmlns:a16="http://schemas.microsoft.com/office/drawing/2014/main" id="{F3CB61E6-E085-7208-9EEB-DE1A21494324}"/>
                </a:ext>
              </a:extLst>
            </p:cNvPr>
            <p:cNvSpPr txBox="1"/>
            <p:nvPr/>
          </p:nvSpPr>
          <p:spPr>
            <a:xfrm>
              <a:off x="213162" y="985527"/>
              <a:ext cx="932481" cy="9324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s-CL" sz="1200" kern="1200" dirty="0"/>
                <a:t>Escuelas</a:t>
              </a:r>
            </a:p>
          </p:txBody>
        </p:sp>
      </p:grpSp>
      <p:grpSp>
        <p:nvGrpSpPr>
          <p:cNvPr id="10" name="Grupo 9">
            <a:extLst>
              <a:ext uri="{FF2B5EF4-FFF2-40B4-BE49-F238E27FC236}">
                <a16:creationId xmlns:a16="http://schemas.microsoft.com/office/drawing/2014/main" id="{589EB84E-A3A6-BE04-8292-ADF57CFEAD17}"/>
              </a:ext>
            </a:extLst>
          </p:cNvPr>
          <p:cNvGrpSpPr/>
          <p:nvPr/>
        </p:nvGrpSpPr>
        <p:grpSpPr>
          <a:xfrm>
            <a:off x="10322497" y="2576531"/>
            <a:ext cx="1318727" cy="1318727"/>
            <a:chOff x="20039" y="792404"/>
            <a:chExt cx="1318727" cy="1318727"/>
          </a:xfrm>
          <a:solidFill>
            <a:srgbClr val="7030A0"/>
          </a:solidFill>
        </p:grpSpPr>
        <p:sp>
          <p:nvSpPr>
            <p:cNvPr id="11" name="Elipse 10">
              <a:extLst>
                <a:ext uri="{FF2B5EF4-FFF2-40B4-BE49-F238E27FC236}">
                  <a16:creationId xmlns:a16="http://schemas.microsoft.com/office/drawing/2014/main" id="{3AC01290-A4EF-9904-17A9-6D2321CBC741}"/>
                </a:ext>
              </a:extLst>
            </p:cNvPr>
            <p:cNvSpPr/>
            <p:nvPr/>
          </p:nvSpPr>
          <p:spPr>
            <a:xfrm>
              <a:off x="20039" y="792404"/>
              <a:ext cx="1318727" cy="1318727"/>
            </a:xfrm>
            <a:prstGeom prst="ellipse">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s-CL" dirty="0"/>
            </a:p>
          </p:txBody>
        </p:sp>
        <p:sp>
          <p:nvSpPr>
            <p:cNvPr id="12" name="Elipse 4">
              <a:extLst>
                <a:ext uri="{FF2B5EF4-FFF2-40B4-BE49-F238E27FC236}">
                  <a16:creationId xmlns:a16="http://schemas.microsoft.com/office/drawing/2014/main" id="{D7071388-353B-631D-8710-846C76359C14}"/>
                </a:ext>
              </a:extLst>
            </p:cNvPr>
            <p:cNvSpPr txBox="1"/>
            <p:nvPr/>
          </p:nvSpPr>
          <p:spPr>
            <a:xfrm>
              <a:off x="213162" y="985527"/>
              <a:ext cx="932481" cy="9324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s-CL" sz="1200" kern="1200" dirty="0"/>
                <a:t>Educación P</a:t>
              </a:r>
              <a:r>
                <a:rPr lang="es-CL" sz="1200" dirty="0"/>
                <a:t>arvularia</a:t>
              </a:r>
              <a:endParaRPr lang="es-CL" sz="1200" kern="1200" dirty="0"/>
            </a:p>
          </p:txBody>
        </p:sp>
      </p:grpSp>
      <p:grpSp>
        <p:nvGrpSpPr>
          <p:cNvPr id="13" name="Grupo 12">
            <a:extLst>
              <a:ext uri="{FF2B5EF4-FFF2-40B4-BE49-F238E27FC236}">
                <a16:creationId xmlns:a16="http://schemas.microsoft.com/office/drawing/2014/main" id="{5DD87101-72ED-EFB0-A392-B186E326E5A8}"/>
              </a:ext>
            </a:extLst>
          </p:cNvPr>
          <p:cNvGrpSpPr/>
          <p:nvPr/>
        </p:nvGrpSpPr>
        <p:grpSpPr>
          <a:xfrm>
            <a:off x="10322496" y="4115919"/>
            <a:ext cx="1318727" cy="1318727"/>
            <a:chOff x="20039" y="792404"/>
            <a:chExt cx="1318727" cy="1318727"/>
          </a:xfrm>
          <a:solidFill>
            <a:srgbClr val="7030A0"/>
          </a:solidFill>
        </p:grpSpPr>
        <p:sp>
          <p:nvSpPr>
            <p:cNvPr id="14" name="Elipse 13">
              <a:extLst>
                <a:ext uri="{FF2B5EF4-FFF2-40B4-BE49-F238E27FC236}">
                  <a16:creationId xmlns:a16="http://schemas.microsoft.com/office/drawing/2014/main" id="{1C1C6041-0CC2-FD0D-0471-628D08B368FB}"/>
                </a:ext>
              </a:extLst>
            </p:cNvPr>
            <p:cNvSpPr/>
            <p:nvPr/>
          </p:nvSpPr>
          <p:spPr>
            <a:xfrm>
              <a:off x="20039" y="792404"/>
              <a:ext cx="1318727" cy="1318727"/>
            </a:xfrm>
            <a:prstGeom prst="ellipse">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s-CL"/>
            </a:p>
          </p:txBody>
        </p:sp>
        <p:sp>
          <p:nvSpPr>
            <p:cNvPr id="15" name="Elipse 4">
              <a:extLst>
                <a:ext uri="{FF2B5EF4-FFF2-40B4-BE49-F238E27FC236}">
                  <a16:creationId xmlns:a16="http://schemas.microsoft.com/office/drawing/2014/main" id="{3B11830E-D08D-72CD-1973-DA47A791F997}"/>
                </a:ext>
              </a:extLst>
            </p:cNvPr>
            <p:cNvSpPr txBox="1"/>
            <p:nvPr/>
          </p:nvSpPr>
          <p:spPr>
            <a:xfrm>
              <a:off x="213162" y="985527"/>
              <a:ext cx="932481" cy="9324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s-CL" sz="1200" kern="1200" dirty="0"/>
                <a:t>OLN</a:t>
              </a:r>
            </a:p>
          </p:txBody>
        </p:sp>
      </p:grpSp>
      <p:pic>
        <p:nvPicPr>
          <p:cNvPr id="3" name="Imagen 2" descr="Un dibujo con letras&#10;&#10;Descripción generada automáticamente con confianza media">
            <a:extLst>
              <a:ext uri="{FF2B5EF4-FFF2-40B4-BE49-F238E27FC236}">
                <a16:creationId xmlns:a16="http://schemas.microsoft.com/office/drawing/2014/main" id="{84BA130B-0FCB-E6DB-335E-CCCA987845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122504"/>
            <a:ext cx="2633221" cy="762000"/>
          </a:xfrm>
          <a:prstGeom prst="rect">
            <a:avLst/>
          </a:prstGeom>
        </p:spPr>
      </p:pic>
    </p:spTree>
    <p:extLst>
      <p:ext uri="{BB962C8B-B14F-4D97-AF65-F5344CB8AC3E}">
        <p14:creationId xmlns:p14="http://schemas.microsoft.com/office/powerpoint/2010/main" val="2424397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F034B-13BA-53E2-A72A-52D95911A9A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D03F539-3017-F1A1-2067-1D5AD8E1FB5B}"/>
              </a:ext>
            </a:extLst>
          </p:cNvPr>
          <p:cNvSpPr>
            <a:spLocks noGrp="1"/>
          </p:cNvSpPr>
          <p:nvPr>
            <p:ph type="title"/>
          </p:nvPr>
        </p:nvSpPr>
        <p:spPr>
          <a:xfrm>
            <a:off x="1" y="357442"/>
            <a:ext cx="12192000" cy="980522"/>
          </a:xfrm>
        </p:spPr>
        <p:txBody>
          <a:bodyPr>
            <a:noAutofit/>
          </a:bodyPr>
          <a:lstStyle/>
          <a:p>
            <a:pPr algn="ctr"/>
            <a:r>
              <a:rPr lang="es-CL" sz="4000" b="1" dirty="0">
                <a:solidFill>
                  <a:schemeClr val="accent1"/>
                </a:solidFill>
                <a:latin typeface="+mn-lt"/>
                <a:ea typeface="+mn-ea"/>
                <a:cs typeface="+mn-cs"/>
              </a:rPr>
              <a:t>Prestaciones PASMI</a:t>
            </a:r>
            <a:br>
              <a:rPr lang="es-CL" sz="4000" b="1" dirty="0">
                <a:solidFill>
                  <a:schemeClr val="accent1"/>
                </a:solidFill>
                <a:latin typeface="+mn-lt"/>
                <a:ea typeface="+mn-ea"/>
                <a:cs typeface="+mn-cs"/>
              </a:rPr>
            </a:br>
            <a:r>
              <a:rPr lang="es-CL" sz="4000" b="1" dirty="0">
                <a:solidFill>
                  <a:schemeClr val="accent1"/>
                </a:solidFill>
                <a:latin typeface="+mn-lt"/>
                <a:ea typeface="+mn-ea"/>
                <a:cs typeface="+mn-cs"/>
              </a:rPr>
              <a:t>Atención Primaria de Salud</a:t>
            </a:r>
          </a:p>
        </p:txBody>
      </p:sp>
      <p:sp>
        <p:nvSpPr>
          <p:cNvPr id="4" name="Marcador de número de diapositiva 3">
            <a:extLst>
              <a:ext uri="{FF2B5EF4-FFF2-40B4-BE49-F238E27FC236}">
                <a16:creationId xmlns:a16="http://schemas.microsoft.com/office/drawing/2014/main" id="{DDE1581F-1338-2C2B-94F7-DC32A49A032E}"/>
              </a:ext>
            </a:extLst>
          </p:cNvPr>
          <p:cNvSpPr>
            <a:spLocks noGrp="1"/>
          </p:cNvSpPr>
          <p:nvPr>
            <p:ph type="sldNum" sz="quarter" idx="10"/>
          </p:nvPr>
        </p:nvSpPr>
        <p:spPr/>
        <p:txBody>
          <a:bodyPr/>
          <a:lstStyle/>
          <a:p>
            <a:pPr>
              <a:defRPr/>
            </a:pPr>
            <a:fld id="{8F359479-1DD0-41FB-A44D-6820F43BED8F}" type="slidenum">
              <a:rPr lang="en-US" smtClean="0"/>
              <a:pPr>
                <a:defRPr/>
              </a:pPr>
              <a:t>5</a:t>
            </a:fld>
            <a:endParaRPr lang="en-US" dirty="0"/>
          </a:p>
        </p:txBody>
      </p:sp>
      <p:pic>
        <p:nvPicPr>
          <p:cNvPr id="11" name="Imagen 10">
            <a:extLst>
              <a:ext uri="{FF2B5EF4-FFF2-40B4-BE49-F238E27FC236}">
                <a16:creationId xmlns:a16="http://schemas.microsoft.com/office/drawing/2014/main" id="{418EB1E4-19EA-E16A-8AB7-D0E218F5812B}"/>
              </a:ext>
            </a:extLst>
          </p:cNvPr>
          <p:cNvPicPr preferRelativeResize="0">
            <a:picLocks/>
          </p:cNvPicPr>
          <p:nvPr/>
        </p:nvPicPr>
        <p:blipFill rotWithShape="1">
          <a:blip r:embed="rId2">
            <a:alphaModFix amt="35000"/>
          </a:blip>
          <a:srcRect t="20882"/>
          <a:stretch/>
        </p:blipFill>
        <p:spPr>
          <a:xfrm>
            <a:off x="284339" y="1785409"/>
            <a:ext cx="4500000" cy="4500000"/>
          </a:xfrm>
          <a:prstGeom prst="ellipse">
            <a:avLst/>
          </a:prstGeom>
        </p:spPr>
      </p:pic>
      <p:graphicFrame>
        <p:nvGraphicFramePr>
          <p:cNvPr id="37" name="Marcador de contenido 4">
            <a:extLst>
              <a:ext uri="{FF2B5EF4-FFF2-40B4-BE49-F238E27FC236}">
                <a16:creationId xmlns:a16="http://schemas.microsoft.com/office/drawing/2014/main" id="{E4F95418-7D5F-DC7E-27AE-1587F23813FF}"/>
              </a:ext>
            </a:extLst>
          </p:cNvPr>
          <p:cNvGraphicFramePr>
            <a:graphicFrameLocks/>
          </p:cNvGraphicFramePr>
          <p:nvPr/>
        </p:nvGraphicFramePr>
        <p:xfrm>
          <a:off x="2746874" y="1994053"/>
          <a:ext cx="9063210" cy="3587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 name="Flecha: a la derecha con bandas 37">
            <a:extLst>
              <a:ext uri="{FF2B5EF4-FFF2-40B4-BE49-F238E27FC236}">
                <a16:creationId xmlns:a16="http://schemas.microsoft.com/office/drawing/2014/main" id="{99E2F011-98AC-33C1-5410-6CAEA94FF138}"/>
              </a:ext>
            </a:extLst>
          </p:cNvPr>
          <p:cNvSpPr/>
          <p:nvPr/>
        </p:nvSpPr>
        <p:spPr>
          <a:xfrm>
            <a:off x="2789405" y="4574241"/>
            <a:ext cx="9020679" cy="695208"/>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dirty="0"/>
              <a:t>PROTECCIÓN INTEGRAL A LA INFANCIA</a:t>
            </a:r>
          </a:p>
        </p:txBody>
      </p:sp>
      <p:pic>
        <p:nvPicPr>
          <p:cNvPr id="3" name="Imagen 2" descr="Un dibujo con letras&#10;&#10;Descripción generada automáticamente con confianza media">
            <a:extLst>
              <a:ext uri="{FF2B5EF4-FFF2-40B4-BE49-F238E27FC236}">
                <a16:creationId xmlns:a16="http://schemas.microsoft.com/office/drawing/2014/main" id="{303C08A7-0235-6BAF-088A-FE07CF7FAF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122504"/>
            <a:ext cx="2633221" cy="762000"/>
          </a:xfrm>
          <a:prstGeom prst="rect">
            <a:avLst/>
          </a:prstGeom>
        </p:spPr>
      </p:pic>
    </p:spTree>
    <p:extLst>
      <p:ext uri="{BB962C8B-B14F-4D97-AF65-F5344CB8AC3E}">
        <p14:creationId xmlns:p14="http://schemas.microsoft.com/office/powerpoint/2010/main" val="617578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6A92CA-1112-7FBB-502D-CA84D5495E9F}"/>
              </a:ext>
            </a:extLst>
          </p:cNvPr>
          <p:cNvSpPr>
            <a:spLocks noGrp="1"/>
          </p:cNvSpPr>
          <p:nvPr>
            <p:ph type="title"/>
          </p:nvPr>
        </p:nvSpPr>
        <p:spPr>
          <a:xfrm>
            <a:off x="162339" y="105258"/>
            <a:ext cx="10515600" cy="575779"/>
          </a:xfrm>
        </p:spPr>
        <p:style>
          <a:lnRef idx="3">
            <a:schemeClr val="lt1"/>
          </a:lnRef>
          <a:fillRef idx="1">
            <a:schemeClr val="accent2"/>
          </a:fillRef>
          <a:effectRef idx="1">
            <a:schemeClr val="accent2"/>
          </a:effectRef>
          <a:fontRef idx="minor">
            <a:schemeClr val="lt1"/>
          </a:fontRef>
        </p:style>
        <p:txBody>
          <a:bodyPr>
            <a:normAutofit fontScale="90000"/>
          </a:bodyPr>
          <a:lstStyle/>
          <a:p>
            <a:r>
              <a:rPr lang="es-ES" dirty="0"/>
              <a:t>Convenio 2025: Incorporación FONASA</a:t>
            </a:r>
            <a:endParaRPr lang="es-CL" dirty="0"/>
          </a:p>
        </p:txBody>
      </p:sp>
      <p:graphicFrame>
        <p:nvGraphicFramePr>
          <p:cNvPr id="4" name="Marcador de contenido 3">
            <a:extLst>
              <a:ext uri="{FF2B5EF4-FFF2-40B4-BE49-F238E27FC236}">
                <a16:creationId xmlns:a16="http://schemas.microsoft.com/office/drawing/2014/main" id="{55602A4A-347A-DF25-CA35-B68033AFDD5E}"/>
              </a:ext>
            </a:extLst>
          </p:cNvPr>
          <p:cNvGraphicFramePr>
            <a:graphicFrameLocks noGrp="1"/>
          </p:cNvGraphicFramePr>
          <p:nvPr>
            <p:ph idx="1"/>
          </p:nvPr>
        </p:nvGraphicFramePr>
        <p:xfrm>
          <a:off x="-778566" y="120649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descr="Un dibujo con letras&#10;&#10;Descripción generada automáticamente con confianza media">
            <a:extLst>
              <a:ext uri="{FF2B5EF4-FFF2-40B4-BE49-F238E27FC236}">
                <a16:creationId xmlns:a16="http://schemas.microsoft.com/office/drawing/2014/main" id="{481495BC-CB79-C728-D115-8061CC4F3F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122504"/>
            <a:ext cx="2633221" cy="762000"/>
          </a:xfrm>
          <a:prstGeom prst="rect">
            <a:avLst/>
          </a:prstGeom>
        </p:spPr>
      </p:pic>
      <p:sp>
        <p:nvSpPr>
          <p:cNvPr id="3" name="Marcador de contenido 7">
            <a:extLst>
              <a:ext uri="{FF2B5EF4-FFF2-40B4-BE49-F238E27FC236}">
                <a16:creationId xmlns:a16="http://schemas.microsoft.com/office/drawing/2014/main" id="{807C9C9A-D05F-EDE7-33BD-C9858BA4457F}"/>
              </a:ext>
            </a:extLst>
          </p:cNvPr>
          <p:cNvSpPr txBox="1">
            <a:spLocks/>
          </p:cNvSpPr>
          <p:nvPr/>
        </p:nvSpPr>
        <p:spPr>
          <a:xfrm>
            <a:off x="8366285" y="1790739"/>
            <a:ext cx="3592254" cy="327652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sz="2000" dirty="0"/>
              <a:t>Homologación a mecanismo de transferencia PADB</a:t>
            </a:r>
          </a:p>
          <a:p>
            <a:r>
              <a:rPr lang="es-CL" sz="2000" dirty="0"/>
              <a:t>Opera con reglas de rendición financiera simplificada</a:t>
            </a:r>
          </a:p>
          <a:p>
            <a:r>
              <a:rPr lang="es-CL" sz="2000" dirty="0"/>
              <a:t>Mejora acceso/oportunidad de información de ejecución a nivel comunal</a:t>
            </a:r>
          </a:p>
          <a:p>
            <a:r>
              <a:rPr lang="es-CL" sz="2000" dirty="0"/>
              <a:t>Fortalece continuidad equipos mediante prórroga automática del convenio y transferencias ejecutadas desde FONASA</a:t>
            </a:r>
          </a:p>
        </p:txBody>
      </p:sp>
      <p:pic>
        <p:nvPicPr>
          <p:cNvPr id="8" name="Imagen 7">
            <a:extLst>
              <a:ext uri="{FF2B5EF4-FFF2-40B4-BE49-F238E27FC236}">
                <a16:creationId xmlns:a16="http://schemas.microsoft.com/office/drawing/2014/main" id="{72F363B6-9554-CDCF-AB90-8E7650A67E12}"/>
              </a:ext>
            </a:extLst>
          </p:cNvPr>
          <p:cNvPicPr>
            <a:picLocks noChangeAspect="1"/>
          </p:cNvPicPr>
          <p:nvPr/>
        </p:nvPicPr>
        <p:blipFill>
          <a:blip r:embed="rId8"/>
          <a:stretch>
            <a:fillRect/>
          </a:stretch>
        </p:blipFill>
        <p:spPr>
          <a:xfrm>
            <a:off x="3660084" y="1695737"/>
            <a:ext cx="819150" cy="742950"/>
          </a:xfrm>
          <a:prstGeom prst="rect">
            <a:avLst/>
          </a:prstGeom>
        </p:spPr>
      </p:pic>
      <p:pic>
        <p:nvPicPr>
          <p:cNvPr id="10" name="Imagen 9">
            <a:extLst>
              <a:ext uri="{FF2B5EF4-FFF2-40B4-BE49-F238E27FC236}">
                <a16:creationId xmlns:a16="http://schemas.microsoft.com/office/drawing/2014/main" id="{13FC6238-41AC-E76F-5828-B65F665A9C09}"/>
              </a:ext>
            </a:extLst>
          </p:cNvPr>
          <p:cNvPicPr>
            <a:picLocks noChangeAspect="1"/>
          </p:cNvPicPr>
          <p:nvPr/>
        </p:nvPicPr>
        <p:blipFill>
          <a:blip r:embed="rId8"/>
          <a:stretch>
            <a:fillRect/>
          </a:stretch>
        </p:blipFill>
        <p:spPr>
          <a:xfrm>
            <a:off x="5517405" y="3291060"/>
            <a:ext cx="744571" cy="675309"/>
          </a:xfrm>
          <a:prstGeom prst="rect">
            <a:avLst/>
          </a:prstGeom>
        </p:spPr>
      </p:pic>
      <p:pic>
        <p:nvPicPr>
          <p:cNvPr id="6" name="Imagen 5">
            <a:extLst>
              <a:ext uri="{FF2B5EF4-FFF2-40B4-BE49-F238E27FC236}">
                <a16:creationId xmlns:a16="http://schemas.microsoft.com/office/drawing/2014/main" id="{A32F8C7D-C011-12BF-5A48-34A4677CD506}"/>
              </a:ext>
            </a:extLst>
          </p:cNvPr>
          <p:cNvPicPr>
            <a:picLocks noChangeAspect="1"/>
          </p:cNvPicPr>
          <p:nvPr/>
        </p:nvPicPr>
        <p:blipFill>
          <a:blip r:embed="rId8"/>
          <a:stretch>
            <a:fillRect/>
          </a:stretch>
        </p:blipFill>
        <p:spPr>
          <a:xfrm>
            <a:off x="7339579" y="4678152"/>
            <a:ext cx="744571" cy="675309"/>
          </a:xfrm>
          <a:prstGeom prst="rect">
            <a:avLst/>
          </a:prstGeom>
        </p:spPr>
      </p:pic>
    </p:spTree>
    <p:extLst>
      <p:ext uri="{BB962C8B-B14F-4D97-AF65-F5344CB8AC3E}">
        <p14:creationId xmlns:p14="http://schemas.microsoft.com/office/powerpoint/2010/main" val="3693195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9B62E-E7AA-2105-7F65-297A1E0399A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BA87827-3F00-1374-0CDA-70CB935C88A4}"/>
              </a:ext>
            </a:extLst>
          </p:cNvPr>
          <p:cNvSpPr>
            <a:spLocks noGrp="1"/>
          </p:cNvSpPr>
          <p:nvPr>
            <p:ph type="title"/>
          </p:nvPr>
        </p:nvSpPr>
        <p:spPr>
          <a:xfrm>
            <a:off x="210631" y="92037"/>
            <a:ext cx="10515600" cy="485084"/>
          </a:xfrm>
        </p:spPr>
        <p:txBody>
          <a:bodyPr>
            <a:normAutofit/>
          </a:bodyPr>
          <a:lstStyle/>
          <a:p>
            <a:r>
              <a:rPr lang="es-CL" sz="2800" b="1" dirty="0">
                <a:solidFill>
                  <a:schemeClr val="accent1"/>
                </a:solidFill>
              </a:rPr>
              <a:t>Indicadores PASMI REM MINSAL 2019-2024</a:t>
            </a:r>
          </a:p>
        </p:txBody>
      </p:sp>
      <p:sp>
        <p:nvSpPr>
          <p:cNvPr id="4" name="Marcador de contenido 3">
            <a:extLst>
              <a:ext uri="{FF2B5EF4-FFF2-40B4-BE49-F238E27FC236}">
                <a16:creationId xmlns:a16="http://schemas.microsoft.com/office/drawing/2014/main" id="{FA767633-4BE7-DCF2-0A86-8A6F106DA173}"/>
              </a:ext>
            </a:extLst>
          </p:cNvPr>
          <p:cNvSpPr>
            <a:spLocks noGrp="1"/>
          </p:cNvSpPr>
          <p:nvPr>
            <p:ph idx="1"/>
          </p:nvPr>
        </p:nvSpPr>
        <p:spPr>
          <a:xfrm>
            <a:off x="8251137" y="1253331"/>
            <a:ext cx="3702269" cy="5027548"/>
          </a:xfrm>
        </p:spPr>
        <p:txBody>
          <a:bodyPr>
            <a:normAutofit/>
          </a:bodyPr>
          <a:lstStyle/>
          <a:p>
            <a:r>
              <a:rPr lang="es-CL" sz="2000" dirty="0"/>
              <a:t>Volumen de atenciones y niños/as en tratamiento aumenta, pese a escenario presupuestario.</a:t>
            </a:r>
          </a:p>
          <a:p>
            <a:r>
              <a:rPr lang="es-CL" sz="1800" dirty="0"/>
              <a:t>Indicador</a:t>
            </a:r>
            <a:r>
              <a:rPr lang="es-CL" sz="2000" dirty="0"/>
              <a:t> de egresos por alta terapéutica se mantiene en rango bajo </a:t>
            </a:r>
          </a:p>
          <a:p>
            <a:r>
              <a:rPr lang="es-CL" sz="2000" dirty="0"/>
              <a:t>Dificultades con </a:t>
            </a:r>
            <a:r>
              <a:rPr lang="es-CL" sz="2000" b="1" dirty="0"/>
              <a:t>resguardo de criterios de inclusión </a:t>
            </a:r>
            <a:r>
              <a:rPr lang="es-CL" sz="2000" dirty="0"/>
              <a:t>afectan concentración de sesiones (niños/as que están a espera de cupo en programas de reparación de abuso sexual o maltrato en SPE)</a:t>
            </a:r>
          </a:p>
        </p:txBody>
      </p:sp>
      <p:graphicFrame>
        <p:nvGraphicFramePr>
          <p:cNvPr id="3" name="Gráfico 2">
            <a:extLst>
              <a:ext uri="{FF2B5EF4-FFF2-40B4-BE49-F238E27FC236}">
                <a16:creationId xmlns:a16="http://schemas.microsoft.com/office/drawing/2014/main" id="{69B4F273-997C-31D4-EE40-1EF9504396A8}"/>
              </a:ext>
            </a:extLst>
          </p:cNvPr>
          <p:cNvGraphicFramePr>
            <a:graphicFrameLocks/>
          </p:cNvGraphicFramePr>
          <p:nvPr>
            <p:extLst>
              <p:ext uri="{D42A27DB-BD31-4B8C-83A1-F6EECF244321}">
                <p14:modId xmlns:p14="http://schemas.microsoft.com/office/powerpoint/2010/main" val="586688774"/>
              </p:ext>
            </p:extLst>
          </p:nvPr>
        </p:nvGraphicFramePr>
        <p:xfrm>
          <a:off x="238594" y="976780"/>
          <a:ext cx="8012543" cy="5145724"/>
        </p:xfrm>
        <a:graphic>
          <a:graphicData uri="http://schemas.openxmlformats.org/drawingml/2006/chart">
            <c:chart xmlns:c="http://schemas.openxmlformats.org/drawingml/2006/chart" xmlns:r="http://schemas.openxmlformats.org/officeDocument/2006/relationships" r:id="rId2"/>
          </a:graphicData>
        </a:graphic>
      </p:graphicFrame>
      <p:pic>
        <p:nvPicPr>
          <p:cNvPr id="5" name="Imagen 4" descr="Un dibujo con letras&#10;&#10;Descripción generada automáticamente con confianza media">
            <a:extLst>
              <a:ext uri="{FF2B5EF4-FFF2-40B4-BE49-F238E27FC236}">
                <a16:creationId xmlns:a16="http://schemas.microsoft.com/office/drawing/2014/main" id="{2AE08B32-8614-FE1D-C49F-23D275C749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0" y="6122504"/>
            <a:ext cx="2633221" cy="762000"/>
          </a:xfrm>
          <a:prstGeom prst="rect">
            <a:avLst/>
          </a:prstGeom>
        </p:spPr>
      </p:pic>
    </p:spTree>
    <p:extLst>
      <p:ext uri="{BB962C8B-B14F-4D97-AF65-F5344CB8AC3E}">
        <p14:creationId xmlns:p14="http://schemas.microsoft.com/office/powerpoint/2010/main" val="2071404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1164D-7BCB-D375-9AF0-300D9663028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8E4FB91-3824-7D80-BD3F-697B550FB3BE}"/>
              </a:ext>
            </a:extLst>
          </p:cNvPr>
          <p:cNvSpPr>
            <a:spLocks noGrp="1"/>
          </p:cNvSpPr>
          <p:nvPr>
            <p:ph type="title"/>
          </p:nvPr>
        </p:nvSpPr>
        <p:spPr>
          <a:xfrm>
            <a:off x="225802" y="87079"/>
            <a:ext cx="10515600" cy="849079"/>
          </a:xfrm>
        </p:spPr>
        <p:style>
          <a:lnRef idx="2">
            <a:schemeClr val="accent1"/>
          </a:lnRef>
          <a:fillRef idx="1">
            <a:schemeClr val="lt1"/>
          </a:fillRef>
          <a:effectRef idx="0">
            <a:schemeClr val="accent1"/>
          </a:effectRef>
          <a:fontRef idx="minor">
            <a:schemeClr val="dk1"/>
          </a:fontRef>
        </p:style>
        <p:txBody>
          <a:bodyPr>
            <a:normAutofit/>
          </a:bodyPr>
          <a:lstStyle/>
          <a:p>
            <a:r>
              <a:rPr lang="es-CL" sz="3200" b="1" dirty="0">
                <a:solidFill>
                  <a:schemeClr val="accent1"/>
                </a:solidFill>
              </a:rPr>
              <a:t>Indicadores PASMI REM 2019-2024</a:t>
            </a:r>
          </a:p>
        </p:txBody>
      </p:sp>
      <p:sp>
        <p:nvSpPr>
          <p:cNvPr id="8" name="Marcador de contenido 7">
            <a:extLst>
              <a:ext uri="{FF2B5EF4-FFF2-40B4-BE49-F238E27FC236}">
                <a16:creationId xmlns:a16="http://schemas.microsoft.com/office/drawing/2014/main" id="{1C8544D1-D549-E5BD-F487-1F62A5DBEB17}"/>
              </a:ext>
            </a:extLst>
          </p:cNvPr>
          <p:cNvSpPr>
            <a:spLocks noGrp="1"/>
          </p:cNvSpPr>
          <p:nvPr>
            <p:ph idx="1"/>
          </p:nvPr>
        </p:nvSpPr>
        <p:spPr>
          <a:xfrm>
            <a:off x="7725102" y="1690688"/>
            <a:ext cx="3628697" cy="3057481"/>
          </a:xfrm>
        </p:spPr>
        <p:txBody>
          <a:bodyPr>
            <a:normAutofit/>
          </a:bodyPr>
          <a:lstStyle/>
          <a:p>
            <a:r>
              <a:rPr lang="es-CL" sz="2400" dirty="0"/>
              <a:t>Recuperación sistemática de niños/as que ingresan a tratamiento post pandemia.</a:t>
            </a:r>
          </a:p>
          <a:p>
            <a:r>
              <a:rPr lang="es-CL" sz="2400" dirty="0"/>
              <a:t>Impacto de fortalecimiento acciones intersectoriales de pesquisa y derivación</a:t>
            </a:r>
          </a:p>
        </p:txBody>
      </p:sp>
      <p:graphicFrame>
        <p:nvGraphicFramePr>
          <p:cNvPr id="3" name="Gráfico 2">
            <a:extLst>
              <a:ext uri="{FF2B5EF4-FFF2-40B4-BE49-F238E27FC236}">
                <a16:creationId xmlns:a16="http://schemas.microsoft.com/office/drawing/2014/main" id="{AC4B18D3-72E1-9C8B-1333-9F28CD9990E6}"/>
              </a:ext>
            </a:extLst>
          </p:cNvPr>
          <p:cNvGraphicFramePr>
            <a:graphicFrameLocks/>
          </p:cNvGraphicFramePr>
          <p:nvPr>
            <p:extLst>
              <p:ext uri="{D42A27DB-BD31-4B8C-83A1-F6EECF244321}">
                <p14:modId xmlns:p14="http://schemas.microsoft.com/office/powerpoint/2010/main" val="201621194"/>
              </p:ext>
            </p:extLst>
          </p:nvPr>
        </p:nvGraphicFramePr>
        <p:xfrm>
          <a:off x="838200" y="1255973"/>
          <a:ext cx="6654248" cy="4558334"/>
        </p:xfrm>
        <a:graphic>
          <a:graphicData uri="http://schemas.openxmlformats.org/drawingml/2006/chart">
            <c:chart xmlns:c="http://schemas.openxmlformats.org/drawingml/2006/chart" xmlns:r="http://schemas.openxmlformats.org/officeDocument/2006/relationships" r:id="rId2"/>
          </a:graphicData>
        </a:graphic>
      </p:graphicFrame>
      <p:pic>
        <p:nvPicPr>
          <p:cNvPr id="4" name="Imagen 3" descr="Un dibujo con letras&#10;&#10;Descripción generada automáticamente con confianza media">
            <a:extLst>
              <a:ext uri="{FF2B5EF4-FFF2-40B4-BE49-F238E27FC236}">
                <a16:creationId xmlns:a16="http://schemas.microsoft.com/office/drawing/2014/main" id="{F698EB16-3D38-0B37-B28C-D75394410D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2504"/>
            <a:ext cx="2633221" cy="762000"/>
          </a:xfrm>
          <a:prstGeom prst="rect">
            <a:avLst/>
          </a:prstGeom>
        </p:spPr>
      </p:pic>
    </p:spTree>
    <p:extLst>
      <p:ext uri="{BB962C8B-B14F-4D97-AF65-F5344CB8AC3E}">
        <p14:creationId xmlns:p14="http://schemas.microsoft.com/office/powerpoint/2010/main" val="798104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B0EFD-C09C-916B-F0B2-AB299171B72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C4E7D9F-D5CF-CADC-4C69-63DF29FD8DA3}"/>
              </a:ext>
            </a:extLst>
          </p:cNvPr>
          <p:cNvSpPr>
            <a:spLocks noGrp="1"/>
          </p:cNvSpPr>
          <p:nvPr>
            <p:ph type="title"/>
          </p:nvPr>
        </p:nvSpPr>
        <p:spPr>
          <a:xfrm>
            <a:off x="114194" y="93756"/>
            <a:ext cx="10515600" cy="476695"/>
          </a:xfrm>
        </p:spPr>
        <p:style>
          <a:lnRef idx="2">
            <a:schemeClr val="accent1"/>
          </a:lnRef>
          <a:fillRef idx="1">
            <a:schemeClr val="lt1"/>
          </a:fillRef>
          <a:effectRef idx="0">
            <a:schemeClr val="accent1"/>
          </a:effectRef>
          <a:fontRef idx="minor">
            <a:schemeClr val="dk1"/>
          </a:fontRef>
        </p:style>
        <p:txBody>
          <a:bodyPr>
            <a:normAutofit/>
          </a:bodyPr>
          <a:lstStyle/>
          <a:p>
            <a:r>
              <a:rPr lang="es-CL" sz="2800" b="1" dirty="0">
                <a:solidFill>
                  <a:schemeClr val="accent1"/>
                </a:solidFill>
              </a:rPr>
              <a:t>Indicadores REM PASMI 2019-2024</a:t>
            </a:r>
          </a:p>
        </p:txBody>
      </p:sp>
      <p:sp>
        <p:nvSpPr>
          <p:cNvPr id="4" name="Marcador de contenido 3">
            <a:extLst>
              <a:ext uri="{FF2B5EF4-FFF2-40B4-BE49-F238E27FC236}">
                <a16:creationId xmlns:a16="http://schemas.microsoft.com/office/drawing/2014/main" id="{46632CA6-C479-AF68-5537-4BB8D37E42E3}"/>
              </a:ext>
            </a:extLst>
          </p:cNvPr>
          <p:cNvSpPr>
            <a:spLocks noGrp="1"/>
          </p:cNvSpPr>
          <p:nvPr>
            <p:ph idx="1"/>
          </p:nvPr>
        </p:nvSpPr>
        <p:spPr>
          <a:xfrm>
            <a:off x="7668144" y="1073528"/>
            <a:ext cx="4010383" cy="4833145"/>
          </a:xfrm>
        </p:spPr>
        <p:txBody>
          <a:bodyPr>
            <a:normAutofit/>
          </a:bodyPr>
          <a:lstStyle/>
          <a:p>
            <a:r>
              <a:rPr lang="es-CL" sz="2000" dirty="0"/>
              <a:t>Aún no se logra meta de 8 sesiones promedio por niño(a)</a:t>
            </a:r>
          </a:p>
          <a:p>
            <a:r>
              <a:rPr lang="es-CL" sz="2000" dirty="0"/>
              <a:t>Mayor ingreso de niños(as) con necesidades más complejas (reparación vulneraciones) </a:t>
            </a:r>
            <a:r>
              <a:rPr lang="es-CL" sz="2000" b="1" dirty="0"/>
              <a:t>afecta la disponibilidad de sesiones </a:t>
            </a:r>
            <a:r>
              <a:rPr lang="es-CL" sz="2000" dirty="0"/>
              <a:t>para niños(as) de mediana o baja complejidad, a quienes está dirigido el programa y pueden obtener resultados positivos en PASMI</a:t>
            </a:r>
          </a:p>
          <a:p>
            <a:r>
              <a:rPr lang="es-CL" sz="2000" dirty="0"/>
              <a:t>Equipos PASMI no están capacitados para intervenciones de reparación – </a:t>
            </a:r>
            <a:r>
              <a:rPr lang="es-CL" sz="2000" b="1" dirty="0"/>
              <a:t>Revictimización</a:t>
            </a:r>
            <a:r>
              <a:rPr lang="es-CL" sz="2000" dirty="0"/>
              <a:t> del niño(a)</a:t>
            </a:r>
          </a:p>
        </p:txBody>
      </p:sp>
      <p:graphicFrame>
        <p:nvGraphicFramePr>
          <p:cNvPr id="5" name="Gráfico 4">
            <a:extLst>
              <a:ext uri="{FF2B5EF4-FFF2-40B4-BE49-F238E27FC236}">
                <a16:creationId xmlns:a16="http://schemas.microsoft.com/office/drawing/2014/main" id="{A444778A-5DD9-2E99-7C3F-EBBAE5B263F2}"/>
              </a:ext>
            </a:extLst>
          </p:cNvPr>
          <p:cNvGraphicFramePr>
            <a:graphicFrameLocks/>
          </p:cNvGraphicFramePr>
          <p:nvPr/>
        </p:nvGraphicFramePr>
        <p:xfrm>
          <a:off x="838200" y="1253331"/>
          <a:ext cx="6485965"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3" name="Imagen 2" descr="Un dibujo con letras&#10;&#10;Descripción generada automáticamente con confianza media">
            <a:extLst>
              <a:ext uri="{FF2B5EF4-FFF2-40B4-BE49-F238E27FC236}">
                <a16:creationId xmlns:a16="http://schemas.microsoft.com/office/drawing/2014/main" id="{1B6C0ACC-927B-9501-BD50-1592971D1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0" y="6122504"/>
            <a:ext cx="2633221" cy="762000"/>
          </a:xfrm>
          <a:prstGeom prst="rect">
            <a:avLst/>
          </a:prstGeom>
        </p:spPr>
      </p:pic>
      <p:sp>
        <p:nvSpPr>
          <p:cNvPr id="7" name="CuadroTexto 6">
            <a:extLst>
              <a:ext uri="{FF2B5EF4-FFF2-40B4-BE49-F238E27FC236}">
                <a16:creationId xmlns:a16="http://schemas.microsoft.com/office/drawing/2014/main" id="{FCE16D31-AE2B-7E01-3BC1-081C81AD5EF8}"/>
              </a:ext>
            </a:extLst>
          </p:cNvPr>
          <p:cNvSpPr txBox="1"/>
          <p:nvPr/>
        </p:nvSpPr>
        <p:spPr>
          <a:xfrm>
            <a:off x="2140087" y="5156966"/>
            <a:ext cx="4387174"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200" dirty="0"/>
              <a:t>             Promedio de atenciones de salud mental infantil por niño(a)</a:t>
            </a:r>
          </a:p>
          <a:p>
            <a:endParaRPr lang="es-ES" sz="1200" dirty="0"/>
          </a:p>
          <a:p>
            <a:r>
              <a:rPr lang="es-ES" sz="1200" dirty="0"/>
              <a:t>             Total de atenciones de salud mental infantil por año</a:t>
            </a:r>
            <a:endParaRPr lang="es-CL" sz="1600" dirty="0"/>
          </a:p>
        </p:txBody>
      </p:sp>
      <p:sp>
        <p:nvSpPr>
          <p:cNvPr id="8" name="Rectángulo 7">
            <a:extLst>
              <a:ext uri="{FF2B5EF4-FFF2-40B4-BE49-F238E27FC236}">
                <a16:creationId xmlns:a16="http://schemas.microsoft.com/office/drawing/2014/main" id="{70DF88A0-4813-825E-F44E-67D1FEC404A0}"/>
              </a:ext>
            </a:extLst>
          </p:cNvPr>
          <p:cNvSpPr/>
          <p:nvPr/>
        </p:nvSpPr>
        <p:spPr>
          <a:xfrm>
            <a:off x="2402731" y="5228231"/>
            <a:ext cx="116731" cy="12057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0" name="Imagen 9">
            <a:extLst>
              <a:ext uri="{FF2B5EF4-FFF2-40B4-BE49-F238E27FC236}">
                <a16:creationId xmlns:a16="http://schemas.microsoft.com/office/drawing/2014/main" id="{BCA84C71-00E6-C30D-6044-34BFFA636116}"/>
              </a:ext>
            </a:extLst>
          </p:cNvPr>
          <p:cNvPicPr>
            <a:picLocks noChangeAspect="1"/>
          </p:cNvPicPr>
          <p:nvPr/>
        </p:nvPicPr>
        <p:blipFill>
          <a:blip r:embed="rId4"/>
          <a:stretch>
            <a:fillRect/>
          </a:stretch>
        </p:blipFill>
        <p:spPr>
          <a:xfrm>
            <a:off x="2402732" y="5472194"/>
            <a:ext cx="116731" cy="260928"/>
          </a:xfrm>
          <a:prstGeom prst="rect">
            <a:avLst/>
          </a:prstGeom>
        </p:spPr>
      </p:pic>
    </p:spTree>
    <p:extLst>
      <p:ext uri="{BB962C8B-B14F-4D97-AF65-F5344CB8AC3E}">
        <p14:creationId xmlns:p14="http://schemas.microsoft.com/office/powerpoint/2010/main" val="394216142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53630</TotalTime>
  <Words>3251</Words>
  <Application>Microsoft Office PowerPoint</Application>
  <PresentationFormat>Panorámica</PresentationFormat>
  <Paragraphs>328</Paragraphs>
  <Slides>31</Slides>
  <Notes>3</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31</vt:i4>
      </vt:variant>
    </vt:vector>
  </HeadingPairs>
  <TitlesOfParts>
    <vt:vector size="44" baseType="lpstr">
      <vt:lpstr>Aptos Display</vt:lpstr>
      <vt:lpstr>Aptos Narrow</vt:lpstr>
      <vt:lpstr>Arial</vt:lpstr>
      <vt:lpstr>Arial MT</vt:lpstr>
      <vt:lpstr>Calibri</vt:lpstr>
      <vt:lpstr>Calibri Light</vt:lpstr>
      <vt:lpstr>gobCL</vt:lpstr>
      <vt:lpstr>GOBCL-HEAVY</vt:lpstr>
      <vt:lpstr>Rubik ExtraBold</vt:lpstr>
      <vt:lpstr>Trebuchet MS</vt:lpstr>
      <vt:lpstr>Verdana</vt:lpstr>
      <vt:lpstr>Wingdings</vt:lpstr>
      <vt:lpstr>Tema de Office</vt:lpstr>
      <vt:lpstr>Programa de Apoyo a la Salud Mental Infantil (PASMI) 2025 </vt:lpstr>
      <vt:lpstr>Programa de Apoyo a la  Salud Mental Infantil (PASMI) </vt:lpstr>
      <vt:lpstr>Oferta Programática de APS en infancia y adolescencia</vt:lpstr>
      <vt:lpstr>¿Qué refuerza y cómo se articula PASMI en la APS?</vt:lpstr>
      <vt:lpstr>Prestaciones PASMI Atención Primaria de Salud</vt:lpstr>
      <vt:lpstr>Convenio 2025: Incorporación FONASA</vt:lpstr>
      <vt:lpstr>Indicadores PASMI REM MINSAL 2019-2024</vt:lpstr>
      <vt:lpstr>Indicadores PASMI REM 2019-2024</vt:lpstr>
      <vt:lpstr>Indicadores REM PASMI 2019-2024</vt:lpstr>
      <vt:lpstr>Estrategias Sector Salud PASMI 2025</vt:lpstr>
      <vt:lpstr>Relevancia de las acciones intersectoriales en PASMI  Foco en resultados sobre niños(as) y sus familias</vt:lpstr>
      <vt:lpstr>Presentación de PowerPoint</vt:lpstr>
      <vt:lpstr>Evolución brecha ingreso niños(as) atendidos en PASMI SRDM 2022 - 2024</vt:lpstr>
      <vt:lpstr>Presentación de PowerPoint</vt:lpstr>
      <vt:lpstr>Presentación de PowerPoint</vt:lpstr>
      <vt:lpstr>Enfoque de género: Análisis usuarios(as) por sexo 2022 - 2024</vt:lpstr>
      <vt:lpstr>Presentación de PowerPoint</vt:lpstr>
      <vt:lpstr>Enfoque de género: Análisis acceso a PASMI según sexo registral/región 2024</vt:lpstr>
      <vt:lpstr>Pesquisa e ingreso precoz: Acceso a PASMI según edad 2022 - 2024</vt:lpstr>
      <vt:lpstr>Presentación de PowerPoint</vt:lpstr>
      <vt:lpstr>¿Qué considera  el protocolo?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¿Qué es lo que viene?</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Karla Andrea  Castro Castro</dc:creator>
  <cp:lastModifiedBy>Claudia Andrea Zamora Reszczynski</cp:lastModifiedBy>
  <cp:revision>47</cp:revision>
  <dcterms:created xsi:type="dcterms:W3CDTF">2023-05-11T21:03:02Z</dcterms:created>
  <dcterms:modified xsi:type="dcterms:W3CDTF">2025-07-31T13:32:34Z</dcterms:modified>
</cp:coreProperties>
</file>