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41" r:id="rId2"/>
    <p:sldId id="342" r:id="rId3"/>
    <p:sldId id="314" r:id="rId4"/>
    <p:sldId id="309" r:id="rId5"/>
    <p:sldId id="343" r:id="rId6"/>
    <p:sldId id="344" r:id="rId7"/>
    <p:sldId id="346" r:id="rId8"/>
    <p:sldId id="262" r:id="rId9"/>
    <p:sldId id="347" r:id="rId10"/>
    <p:sldId id="304" r:id="rId11"/>
    <p:sldId id="331" r:id="rId12"/>
    <p:sldId id="334" r:id="rId13"/>
    <p:sldId id="336" r:id="rId14"/>
    <p:sldId id="348" r:id="rId15"/>
    <p:sldId id="306" r:id="rId16"/>
    <p:sldId id="335" r:id="rId17"/>
    <p:sldId id="349" r:id="rId18"/>
    <p:sldId id="307" r:id="rId19"/>
    <p:sldId id="326" r:id="rId20"/>
    <p:sldId id="289" r:id="rId21"/>
    <p:sldId id="308" r:id="rId22"/>
    <p:sldId id="291" r:id="rId23"/>
    <p:sldId id="292" r:id="rId24"/>
    <p:sldId id="293" r:id="rId25"/>
    <p:sldId id="294" r:id="rId26"/>
    <p:sldId id="296" r:id="rId27"/>
    <p:sldId id="297" r:id="rId28"/>
    <p:sldId id="350" r:id="rId29"/>
    <p:sldId id="300" r:id="rId30"/>
    <p:sldId id="299" r:id="rId31"/>
    <p:sldId id="345" r:id="rId32"/>
    <p:sldId id="313" r:id="rId33"/>
    <p:sldId id="358" r:id="rId34"/>
    <p:sldId id="351" r:id="rId35"/>
    <p:sldId id="359" r:id="rId36"/>
    <p:sldId id="260" r:id="rId37"/>
    <p:sldId id="353" r:id="rId38"/>
    <p:sldId id="310" r:id="rId39"/>
    <p:sldId id="311" r:id="rId40"/>
    <p:sldId id="323" r:id="rId41"/>
    <p:sldId id="322" r:id="rId42"/>
    <p:sldId id="324" r:id="rId43"/>
    <p:sldId id="328" r:id="rId44"/>
    <p:sldId id="360" r:id="rId45"/>
    <p:sldId id="354" r:id="rId46"/>
    <p:sldId id="355" r:id="rId47"/>
    <p:sldId id="315" r:id="rId48"/>
    <p:sldId id="319" r:id="rId49"/>
    <p:sldId id="320" r:id="rId50"/>
    <p:sldId id="366" r:id="rId51"/>
    <p:sldId id="365" r:id="rId52"/>
    <p:sldId id="361" r:id="rId53"/>
    <p:sldId id="362" r:id="rId54"/>
    <p:sldId id="363" r:id="rId55"/>
    <p:sldId id="364" r:id="rId56"/>
    <p:sldId id="369" r:id="rId57"/>
    <p:sldId id="370" r:id="rId58"/>
    <p:sldId id="367" r:id="rId59"/>
    <p:sldId id="264" r:id="rId60"/>
    <p:sldId id="357" r:id="rId61"/>
    <p:sldId id="368" r:id="rId6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32F68-C2C4-4539-A942-1633D90D98E8}" type="datetimeFigureOut">
              <a:rPr lang="es-CL" smtClean="0"/>
              <a:pPr/>
              <a:t>11-07-2014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2A0C2-F942-4B8B-B2E3-2A4834316D4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rct=j&amp;q=&amp;esrc=s&amp;source=images&amp;cd=&amp;cad=rja&amp;uact=8&amp;docid=UfDoK0GKEu_rvM&amp;tbnid=Q-LQYyZ0dbHBRM:&amp;ved=0CAUQjRw&amp;url=http%3A%2F%2Fwww.sstalcahuano.cl%2F191112_sexual.php&amp;ei=t8G_U-GtJtTKsQTSw4GwBw&amp;bvm=bv.70810081,d.cWc&amp;psig=AFQjCNEcprddHuQjppiIkWJDU2fTuo_qLA&amp;ust=140516223666954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://www.google.cl/url?sa=i&amp;rct=j&amp;q=&amp;esrc=s&amp;source=images&amp;cd=&amp;cad=rja&amp;uact=8&amp;docid=e6sk41-6p7SmRM&amp;tbnid=knu28sZFYAGDzM:&amp;ved=0CAUQjRw&amp;url=http://optonohe.blogspot.com/&amp;ei=GbOjU-jqFoXioASto4G4CQ&amp;bvm=bv.69411363,d.cWc&amp;psig=AFQjCNFlkYVam6MUHnGquCiQikv_mbuwig&amp;ust=1403323485537690" TargetMode="External"/><Relationship Id="rId7" Type="http://schemas.openxmlformats.org/officeDocument/2006/relationships/hyperlink" Target="https://www.google.cl/url?sa=i&amp;rct=j&amp;q=&amp;esrc=s&amp;source=images&amp;cd=&amp;cad=rja&amp;uact=8&amp;docid=wOK7UBCdsuvYxM&amp;tbnid=4ip__mn14ckU6M:&amp;ved=0CAUQjRw&amp;url=https://plus.google.com/+AndreaVJ/posts/9d1QoKPZBUe&amp;ei=e7OjU_XgEI6HogT004C4BQ&amp;bvm=bv.69411363,d.cWc&amp;psig=AFQjCNGoot6paSOgBWUBjjvJBB0xrv0wOw&amp;ust=140332360973696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hyperlink" Target="http://www.google.cl/url?sa=i&amp;rct=j&amp;q=&amp;esrc=s&amp;source=images&amp;cd=&amp;cad=rja&amp;uact=8&amp;docid=rsVXMlpNCieonM&amp;tbnid=JHfqThwEMFzjYM:&amp;ved=0CAUQjRw&amp;url=http://www.embarazo-online.com/2010/10/tocofobia-mucho-mas-que-miedo.html&amp;ei=qrSjU7_ZCo2xoQTyqIHYBg&amp;bvm=bv.69411363,d.cWc&amp;psig=AFQjCNHnvGQFIsrRdfHID6tYYLG_wbC0dg&amp;ust=1403323860740937" TargetMode="External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openxmlformats.org/officeDocument/2006/relationships/hyperlink" Target="http://www.google.cl/url?sa=i&amp;rct=j&amp;q=&amp;esrc=s&amp;source=images&amp;cd=&amp;cad=rja&amp;uact=8&amp;docid=nSMaEg9FNHK9BM&amp;tbnid=5zPzqw5NRCtf_M:&amp;ved=0CAUQjRw&amp;url=http://www.medicalsexcenter.cl/por-que-los-hombres-le-tienen-miedo-a-la-nueva-mujer-chilena/&amp;ei=BbWjU_mEE8SJogT9mIHYDw&amp;bvm=bv.69411363,d.cWc&amp;psig=AFQjCNHnvGQFIsrRdfHID6tYYLG_wbC0dg&amp;ust=1403323860740937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rct=j&amp;q=&amp;esrc=s&amp;source=images&amp;cd=&amp;cad=rja&amp;uact=8&amp;docid=8nYNp73a9gO1CM&amp;tbnid=Utmi48gt0AvpHM:&amp;ved=0CAUQjRw&amp;url=http://albalactanciamaterna.org/general/semana-mundial-de-la-lactancia-materna-2014/&amp;ei=d6ijU_LhLdfZoAS2oAE&amp;bvm=bv.69411363,d.cWc&amp;psig=AFQjCNEBDZUUFlnS3mABSQOlLIf5XlrgSQ&amp;ust=140332081895526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l/url?sa=i&amp;rct=j&amp;q=&amp;esrc=s&amp;frm=1&amp;source=images&amp;cd=&amp;cad=rja&amp;docid=3OQDQTeGVj2_HM&amp;tbnid=yRUSscT7VHNKLM:&amp;ved=0CAUQjRw&amp;url=http://www2.esmas.com/salud/467805/lactancia-disminuye-riesgo-alergias-ninos/&amp;ei=ZCaYUpNak8-wBPmogegJ&amp;bvm=bv.57155469,d.cWc&amp;psig=AFQjCNHfdXoYCgwABUqW5sbaRtO1y2kPdA&amp;ust=138578878436955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Proceso"/>
          <p:cNvSpPr/>
          <p:nvPr/>
        </p:nvSpPr>
        <p:spPr>
          <a:xfrm>
            <a:off x="7524328" y="0"/>
            <a:ext cx="1619672" cy="688538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1331640" y="0"/>
            <a:ext cx="63367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Prácticas de </a:t>
            </a:r>
          </a:p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Vinculo y Apego</a:t>
            </a:r>
            <a:endParaRPr lang="es-ES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259632" y="5534561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i="1" dirty="0" smtClean="0">
                <a:solidFill>
                  <a:schemeClr val="accent1">
                    <a:lumMod val="75000"/>
                  </a:schemeClr>
                </a:solidFill>
              </a:rPr>
              <a:t>Katty Poblete Cretier</a:t>
            </a:r>
          </a:p>
          <a:p>
            <a:pPr algn="ctr"/>
            <a:r>
              <a:rPr lang="es-CL" sz="1600" dirty="0" smtClean="0">
                <a:solidFill>
                  <a:schemeClr val="accent1">
                    <a:lumMod val="75000"/>
                  </a:schemeClr>
                </a:solidFill>
              </a:rPr>
              <a:t>Matrona de Neonatología Hospital Las Higueras Talcahuano</a:t>
            </a:r>
          </a:p>
          <a:p>
            <a:pPr algn="ctr"/>
            <a:r>
              <a:rPr lang="es-CL" sz="1200" dirty="0" smtClean="0"/>
              <a:t>Diplomada en Salud Familiar</a:t>
            </a:r>
          </a:p>
          <a:p>
            <a:pPr algn="ctr"/>
            <a:r>
              <a:rPr lang="es-CL" sz="1200" dirty="0" smtClean="0"/>
              <a:t>Diploma en Salud Primal</a:t>
            </a:r>
          </a:p>
          <a:p>
            <a:pPr algn="ctr"/>
            <a:r>
              <a:rPr lang="es-CL" sz="1200" dirty="0" smtClean="0"/>
              <a:t>Diploma en Gestión  de Calidad para la gestión de cuidado</a:t>
            </a:r>
            <a:endParaRPr lang="es-CL" sz="1200" dirty="0"/>
          </a:p>
        </p:txBody>
      </p:sp>
      <p:pic>
        <p:nvPicPr>
          <p:cNvPr id="10" name="9 Imagen" descr="IMG_7094.JPG"/>
          <p:cNvPicPr>
            <a:picLocks noChangeAspect="1"/>
          </p:cNvPicPr>
          <p:nvPr/>
        </p:nvPicPr>
        <p:blipFill>
          <a:blip r:embed="rId3" cstate="print"/>
          <a:srcRect l="5463" t="17612" r="17253" b="-431"/>
          <a:stretch>
            <a:fillRect/>
          </a:stretch>
        </p:blipFill>
        <p:spPr>
          <a:xfrm>
            <a:off x="2195736" y="1988840"/>
            <a:ext cx="4059969" cy="3249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4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5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63688" y="2060848"/>
            <a:ext cx="7380312" cy="30963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2555776" y="2276872"/>
            <a:ext cx="6012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8000" dirty="0" smtClean="0">
                <a:solidFill>
                  <a:schemeClr val="bg1">
                    <a:lumMod val="95000"/>
                  </a:schemeClr>
                </a:solidFill>
              </a:rPr>
              <a:t>Intermedio Neonatal</a:t>
            </a:r>
            <a:endParaRPr lang="es-CL" sz="8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48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63688" y="2636912"/>
            <a:ext cx="7380312" cy="21602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763688" y="1772816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8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8000" dirty="0" smtClean="0">
                <a:solidFill>
                  <a:schemeClr val="bg1">
                    <a:lumMod val="95000"/>
                  </a:schemeClr>
                </a:solidFill>
              </a:rPr>
              <a:t>Básico Neonatal</a:t>
            </a:r>
            <a:endParaRPr lang="es-CL" sz="8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72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2 Imagen" descr="IMG_7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98071" y="1762366"/>
            <a:ext cx="5038775" cy="3763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12961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148064" y="2636912"/>
            <a:ext cx="3851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/>
              <a:t>Pertenece al SS THNO</a:t>
            </a:r>
          </a:p>
          <a:p>
            <a:r>
              <a:rPr lang="es-CL" sz="3200" dirty="0" smtClean="0"/>
              <a:t>Tercer piso </a:t>
            </a:r>
            <a:r>
              <a:rPr lang="es-CL" sz="3200" dirty="0" smtClean="0"/>
              <a:t>del Edificio </a:t>
            </a:r>
            <a:r>
              <a:rPr lang="es-CL" sz="3200" dirty="0" smtClean="0"/>
              <a:t>Administrativo.</a:t>
            </a:r>
            <a:endParaRPr lang="es-CL" sz="3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67944" y="-315416"/>
            <a:ext cx="5076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Neonatología</a:t>
            </a: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Hospital Las Higueras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8" name="Picture 4" descr="http://www.sstalcahuano.cl/imagenes/noticias/higuera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3233" b="29441"/>
          <a:stretch>
            <a:fillRect/>
          </a:stretch>
        </p:blipFill>
        <p:spPr bwMode="auto">
          <a:xfrm>
            <a:off x="251520" y="2420888"/>
            <a:ext cx="460851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posición de imagen" descr="IMG_72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06" r="206"/>
          <a:stretch>
            <a:fillRect/>
          </a:stretch>
        </p:blipFill>
        <p:spPr>
          <a:xfrm>
            <a:off x="467544" y="1412776"/>
            <a:ext cx="5486400" cy="4114800"/>
          </a:xfrm>
        </p:spPr>
      </p:pic>
      <p:sp>
        <p:nvSpPr>
          <p:cNvPr id="2" name="1 CuadroTexto"/>
          <p:cNvSpPr txBox="1"/>
          <p:nvPr/>
        </p:nvSpPr>
        <p:spPr>
          <a:xfrm>
            <a:off x="611560" y="260648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Clínica</a:t>
            </a:r>
            <a:endParaRPr lang="es-CL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54817">
            <a:off x="3789240" y="1308946"/>
            <a:ext cx="5569945" cy="4160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7223.JPG"/>
          <p:cNvPicPr>
            <a:picLocks noChangeAspect="1"/>
          </p:cNvPicPr>
          <p:nvPr/>
        </p:nvPicPr>
        <p:blipFill>
          <a:blip r:embed="rId2" cstate="print"/>
          <a:srcRect b="8881"/>
          <a:stretch>
            <a:fillRect/>
          </a:stretch>
        </p:blipFill>
        <p:spPr>
          <a:xfrm>
            <a:off x="0" y="734191"/>
            <a:ext cx="9144000" cy="622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467544" y="0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Lactario</a:t>
            </a:r>
            <a:endParaRPr lang="es-CL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posición de imagen" descr="IMG_724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06" r="206"/>
          <a:stretch>
            <a:fillRect/>
          </a:stretch>
        </p:blipFill>
        <p:spPr>
          <a:xfrm>
            <a:off x="251520" y="1196752"/>
            <a:ext cx="5486400" cy="4114800"/>
          </a:xfrm>
        </p:spPr>
      </p:pic>
      <p:sp>
        <p:nvSpPr>
          <p:cNvPr id="2" name="1 CuadroTexto"/>
          <p:cNvSpPr txBox="1"/>
          <p:nvPr/>
        </p:nvSpPr>
        <p:spPr>
          <a:xfrm>
            <a:off x="323528" y="188640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Bodegas</a:t>
            </a:r>
            <a:endParaRPr lang="es-C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97591">
            <a:off x="4098488" y="1188531"/>
            <a:ext cx="5220072" cy="3898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0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Estar</a:t>
            </a:r>
            <a:endParaRPr lang="es-C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41.JPG"/>
          <p:cNvPicPr>
            <a:picLocks noChangeAspect="1"/>
          </p:cNvPicPr>
          <p:nvPr/>
        </p:nvPicPr>
        <p:blipFill>
          <a:blip r:embed="rId2" cstate="print"/>
          <a:srcRect t="10990"/>
          <a:stretch>
            <a:fillRect/>
          </a:stretch>
        </p:blipFill>
        <p:spPr>
          <a:xfrm>
            <a:off x="0" y="806199"/>
            <a:ext cx="9144000" cy="607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0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Baños</a:t>
            </a:r>
            <a:endParaRPr lang="es-CL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44.JPG"/>
          <p:cNvPicPr>
            <a:picLocks noChangeAspect="1"/>
          </p:cNvPicPr>
          <p:nvPr/>
        </p:nvPicPr>
        <p:blipFill>
          <a:blip r:embed="rId2" cstate="print"/>
          <a:srcRect t="7827" b="-207"/>
          <a:stretch>
            <a:fillRect/>
          </a:stretch>
        </p:blipFill>
        <p:spPr>
          <a:xfrm>
            <a:off x="0" y="692696"/>
            <a:ext cx="9144000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7243.JPG"/>
          <p:cNvPicPr>
            <a:picLocks noChangeAspect="1"/>
          </p:cNvPicPr>
          <p:nvPr/>
        </p:nvPicPr>
        <p:blipFill>
          <a:blip r:embed="rId2" cstate="print"/>
          <a:srcRect t="9936"/>
          <a:stretch>
            <a:fillRect/>
          </a:stretch>
        </p:blipFill>
        <p:spPr>
          <a:xfrm>
            <a:off x="0" y="692696"/>
            <a:ext cx="9144000" cy="615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251520" y="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Trabajo Sucio y Lavado de </a:t>
            </a:r>
            <a:r>
              <a:rPr lang="es-C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  <a:r>
              <a:rPr lang="es-C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ncubadoras</a:t>
            </a:r>
            <a:endParaRPr lang="es-CL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40635">
            <a:off x="-189589" y="2471791"/>
            <a:ext cx="4696190" cy="3507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 Ropa Limpia</a:t>
            </a:r>
            <a:endParaRPr lang="es-CL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42.JPG"/>
          <p:cNvPicPr>
            <a:picLocks noChangeAspect="1"/>
          </p:cNvPicPr>
          <p:nvPr/>
        </p:nvPicPr>
        <p:blipFill>
          <a:blip r:embed="rId2" cstate="print"/>
          <a:srcRect t="3610" b="3610"/>
          <a:stretch>
            <a:fillRect/>
          </a:stretch>
        </p:blipFill>
        <p:spPr>
          <a:xfrm>
            <a:off x="0" y="548680"/>
            <a:ext cx="9144000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Oficinas</a:t>
            </a:r>
            <a:endParaRPr lang="es-CL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3 Imagen" descr="IMG_7234.JPG"/>
          <p:cNvPicPr>
            <a:picLocks noChangeAspect="1"/>
          </p:cNvPicPr>
          <p:nvPr/>
        </p:nvPicPr>
        <p:blipFill>
          <a:blip r:embed="rId2" cstate="print"/>
          <a:srcRect t="14153"/>
          <a:stretch>
            <a:fillRect/>
          </a:stretch>
        </p:blipFill>
        <p:spPr>
          <a:xfrm>
            <a:off x="0" y="980728"/>
            <a:ext cx="9144000" cy="586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392488" y="-171400"/>
            <a:ext cx="5076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Sistemas de Visitas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27984" y="1484784"/>
            <a:ext cx="43924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i="1" dirty="0" smtClean="0"/>
              <a:t>Visitas exclusivas a Padre y/o Madre.</a:t>
            </a:r>
          </a:p>
          <a:p>
            <a:endParaRPr lang="es-CL" sz="2400" b="1" u="sng" dirty="0" smtClean="0"/>
          </a:p>
          <a:p>
            <a:r>
              <a:rPr lang="es-CL" sz="2400" dirty="0" smtClean="0"/>
              <a:t>Lunes </a:t>
            </a:r>
            <a:r>
              <a:rPr lang="es-CL" sz="2400" dirty="0" smtClean="0"/>
              <a:t>a Domingo</a:t>
            </a:r>
          </a:p>
          <a:p>
            <a:r>
              <a:rPr lang="es-CL" sz="2400" dirty="0" smtClean="0"/>
              <a:t>11:00 a 12:00 -   15:00  a 16:00 -  19:00 a 19:30</a:t>
            </a:r>
          </a:p>
          <a:p>
            <a:endParaRPr lang="es-CL" sz="2400" dirty="0"/>
          </a:p>
          <a:p>
            <a:r>
              <a:rPr lang="es-CL" sz="2400" b="1" u="sng" dirty="0" smtClean="0"/>
              <a:t>Horario de Amamantamiento:</a:t>
            </a:r>
          </a:p>
          <a:p>
            <a:endParaRPr lang="es-CL" sz="2400" dirty="0"/>
          </a:p>
          <a:p>
            <a:r>
              <a:rPr lang="es-CL" sz="2400" dirty="0" smtClean="0"/>
              <a:t>Lunes a Domingo</a:t>
            </a:r>
          </a:p>
          <a:p>
            <a:r>
              <a:rPr lang="es-CL" sz="2400" dirty="0" smtClean="0"/>
              <a:t>10ºº - 12ºº - 14ºº - 15ºº - 18ºº (Según el horario de atención)</a:t>
            </a:r>
          </a:p>
          <a:p>
            <a:endParaRPr lang="es-CL" sz="2400" dirty="0"/>
          </a:p>
        </p:txBody>
      </p:sp>
      <p:pic>
        <p:nvPicPr>
          <p:cNvPr id="12" name="11 Imagen" descr="IMG_7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8620" y="2481780"/>
            <a:ext cx="4464470" cy="3334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Vestidor de Padres</a:t>
            </a:r>
            <a:endParaRPr lang="es-CL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32.JPG"/>
          <p:cNvPicPr>
            <a:picLocks noChangeAspect="1"/>
          </p:cNvPicPr>
          <p:nvPr/>
        </p:nvPicPr>
        <p:blipFill>
          <a:blip r:embed="rId2" cstate="print"/>
          <a:srcRect b="8881"/>
          <a:stretch>
            <a:fillRect/>
          </a:stretch>
        </p:blipFill>
        <p:spPr>
          <a:xfrm>
            <a:off x="0" y="692696"/>
            <a:ext cx="9144000" cy="622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817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6064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 de Espera</a:t>
            </a:r>
            <a:endParaRPr lang="es-CL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IMG_7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670267">
            <a:off x="3069623" y="988282"/>
            <a:ext cx="6403741" cy="4783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235.JPG"/>
          <p:cNvPicPr>
            <a:picLocks noChangeAspect="1"/>
          </p:cNvPicPr>
          <p:nvPr/>
        </p:nvPicPr>
        <p:blipFill>
          <a:blip r:embed="rId2" cstate="print"/>
          <a:srcRect t="10990"/>
          <a:stretch>
            <a:fillRect/>
          </a:stretch>
        </p:blipFill>
        <p:spPr>
          <a:xfrm>
            <a:off x="0" y="764704"/>
            <a:ext cx="9144000" cy="607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 de Entrevista </a:t>
            </a:r>
            <a:r>
              <a:rPr lang="es-CL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Familiares  </a:t>
            </a:r>
            <a:r>
              <a:rPr lang="es-CL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 Entrega de Alta</a:t>
            </a:r>
            <a:endParaRPr lang="es-C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248472" y="-171400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El Apego: Canguro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8 Imagen" descr="IMG_7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17273" y="1999552"/>
            <a:ext cx="5205999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10 Imagen" descr="IMG_7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276872"/>
            <a:ext cx="443474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248472" y="-171400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Chile Crece Contigo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528" y="148471"/>
            <a:ext cx="846043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endParaRPr lang="es-CL" sz="2800" dirty="0" smtClean="0"/>
          </a:p>
          <a:p>
            <a:endParaRPr lang="es-CL" sz="2800" dirty="0"/>
          </a:p>
          <a:p>
            <a:r>
              <a:rPr lang="es-CL" sz="2800" dirty="0" smtClean="0"/>
              <a:t>Equipo de apoyo </a:t>
            </a:r>
          </a:p>
          <a:p>
            <a:r>
              <a:rPr lang="es-CL" sz="2800" b="1" i="1" dirty="0" smtClean="0"/>
              <a:t>Chile Crece </a:t>
            </a:r>
            <a:r>
              <a:rPr lang="es-CL" sz="2800" b="1" i="1" dirty="0" smtClean="0"/>
              <a:t>Contigo</a:t>
            </a:r>
          </a:p>
          <a:p>
            <a:r>
              <a:rPr lang="es-CL" sz="2800" b="1" i="1" dirty="0" smtClean="0"/>
              <a:t> </a:t>
            </a:r>
            <a:endParaRPr lang="es-CL" sz="2800" b="1" i="1" dirty="0" smtClean="0"/>
          </a:p>
          <a:p>
            <a:r>
              <a:rPr lang="es-CL" sz="2800" dirty="0" smtClean="0"/>
              <a:t>Visita diaria a la </a:t>
            </a:r>
            <a:r>
              <a:rPr lang="es-CL" sz="2800" dirty="0" smtClean="0"/>
              <a:t>unidad</a:t>
            </a:r>
          </a:p>
          <a:p>
            <a:r>
              <a:rPr lang="es-CL" sz="2800" dirty="0" smtClean="0"/>
              <a:t>Lunes Visita Medica</a:t>
            </a:r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endParaRPr lang="es-CL" dirty="0"/>
          </a:p>
          <a:p>
            <a:endParaRPr lang="es-CL" dirty="0"/>
          </a:p>
          <a:p>
            <a:endParaRPr lang="es-CL" sz="2400" dirty="0" smtClean="0"/>
          </a:p>
          <a:p>
            <a:r>
              <a:rPr lang="es-CL" sz="2400" dirty="0" smtClean="0"/>
              <a:t> </a:t>
            </a:r>
            <a:r>
              <a:rPr lang="es-CL" sz="2400" b="1" i="1" dirty="0" smtClean="0"/>
              <a:t>Karina</a:t>
            </a:r>
            <a:r>
              <a:rPr lang="es-CL" sz="2400" dirty="0" smtClean="0"/>
              <a:t>:  </a:t>
            </a:r>
            <a:r>
              <a:rPr lang="es-CL" sz="2400" dirty="0" smtClean="0"/>
              <a:t>Psicóloga - </a:t>
            </a:r>
            <a:r>
              <a:rPr lang="es-CL" sz="2400" dirty="0" smtClean="0"/>
              <a:t> </a:t>
            </a:r>
            <a:r>
              <a:rPr lang="es-CL" sz="2400" b="1" i="1" dirty="0" smtClean="0"/>
              <a:t>Viviana</a:t>
            </a:r>
            <a:r>
              <a:rPr lang="es-CL" sz="2400" dirty="0" smtClean="0"/>
              <a:t>: </a:t>
            </a:r>
            <a:r>
              <a:rPr lang="es-CL" sz="2400" dirty="0" smtClean="0"/>
              <a:t>Educadora - </a:t>
            </a:r>
            <a:r>
              <a:rPr lang="es-CL" sz="2400" b="1" i="1" dirty="0" smtClean="0"/>
              <a:t>Ximena</a:t>
            </a:r>
            <a:r>
              <a:rPr lang="es-CL" sz="2400" dirty="0" smtClean="0"/>
              <a:t>: Asistente Social</a:t>
            </a:r>
            <a:endParaRPr lang="es-CL" sz="2400" dirty="0" smtClean="0"/>
          </a:p>
          <a:p>
            <a:endParaRPr lang="es-CL" dirty="0"/>
          </a:p>
          <a:p>
            <a:endParaRPr lang="es-CL" dirty="0" smtClean="0"/>
          </a:p>
        </p:txBody>
      </p:sp>
      <p:pic>
        <p:nvPicPr>
          <p:cNvPr id="13" name="12 Imagen" descr="IMG_7084.JPG"/>
          <p:cNvPicPr>
            <a:picLocks noChangeAspect="1"/>
          </p:cNvPicPr>
          <p:nvPr/>
        </p:nvPicPr>
        <p:blipFill>
          <a:blip r:embed="rId3" cstate="print"/>
          <a:srcRect l="13788"/>
          <a:stretch>
            <a:fillRect/>
          </a:stretch>
        </p:blipFill>
        <p:spPr>
          <a:xfrm rot="5400000">
            <a:off x="4134506" y="1706254"/>
            <a:ext cx="4392486" cy="3805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48064" y="1124744"/>
            <a:ext cx="39959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Se r</a:t>
            </a:r>
            <a:r>
              <a:rPr lang="es-CL" sz="2400" dirty="0" smtClean="0"/>
              <a:t>ealiza </a:t>
            </a:r>
            <a:r>
              <a:rPr lang="es-CL" sz="2400" dirty="0" smtClean="0"/>
              <a:t>revisión de Fichas</a:t>
            </a:r>
          </a:p>
          <a:p>
            <a:r>
              <a:rPr lang="es-CL" sz="2800" b="1" i="1" dirty="0" smtClean="0">
                <a:solidFill>
                  <a:srgbClr val="FF0000"/>
                </a:solidFill>
              </a:rPr>
              <a:t>Se educa a los padres en</a:t>
            </a:r>
            <a:r>
              <a:rPr lang="es-CL" sz="2400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s-CL" sz="2400" dirty="0" smtClean="0"/>
              <a:t>Vinculo de apego y desarrollo socioemocional de los </a:t>
            </a:r>
            <a:r>
              <a:rPr lang="es-CL" sz="2400" dirty="0" smtClean="0"/>
              <a:t>niños.</a:t>
            </a:r>
            <a:endParaRPr lang="es-CL" sz="2400" dirty="0" smtClean="0"/>
          </a:p>
          <a:p>
            <a:pPr>
              <a:buFont typeface="Wingdings" pitchFamily="2" charset="2"/>
              <a:buChar char="ü"/>
            </a:pPr>
            <a:r>
              <a:rPr lang="es-CL" sz="2400" dirty="0"/>
              <a:t>E</a:t>
            </a:r>
            <a:r>
              <a:rPr lang="es-CL" sz="2400" dirty="0" smtClean="0"/>
              <a:t>stimulación y cuidado de los niños entre 0 y 4 años</a:t>
            </a:r>
          </a:p>
          <a:p>
            <a:pPr>
              <a:buFont typeface="Wingdings" pitchFamily="2" charset="2"/>
              <a:buChar char="ü"/>
            </a:pPr>
            <a:r>
              <a:rPr lang="es-CL" sz="2400" dirty="0" smtClean="0"/>
              <a:t>Información relevante de la previsión y tramites administrativos </a:t>
            </a:r>
          </a:p>
          <a:p>
            <a:pPr>
              <a:buFont typeface="Wingdings" pitchFamily="2" charset="2"/>
              <a:buChar char="ü"/>
            </a:pPr>
            <a:r>
              <a:rPr lang="es-CL" sz="2400" dirty="0" smtClean="0"/>
              <a:t>Apoyo psicosocial especifico según </a:t>
            </a:r>
            <a:r>
              <a:rPr lang="es-CL" sz="2400" dirty="0" smtClean="0"/>
              <a:t>necesidad.</a:t>
            </a:r>
            <a:endParaRPr lang="es-CL" sz="2400" dirty="0"/>
          </a:p>
        </p:txBody>
      </p:sp>
      <p:pic>
        <p:nvPicPr>
          <p:cNvPr id="3" name="2 Imagen" descr="IMG_7083.JPG"/>
          <p:cNvPicPr>
            <a:picLocks noChangeAspect="1"/>
          </p:cNvPicPr>
          <p:nvPr/>
        </p:nvPicPr>
        <p:blipFill>
          <a:blip r:embed="rId2" cstate="print"/>
          <a:srcRect l="8263" t="17316" r="28738" b="32076"/>
          <a:stretch>
            <a:fillRect/>
          </a:stretch>
        </p:blipFill>
        <p:spPr>
          <a:xfrm>
            <a:off x="251520" y="2132856"/>
            <a:ext cx="482453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G_7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248472" y="-171400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Talleres para Padres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39952" y="2204864"/>
            <a:ext cx="4644008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Estimulación Motora y Oral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Masaje Infantil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Lactancia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Mi bebe es Prematuro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Nos vamos a Casa</a:t>
            </a:r>
            <a:endParaRPr lang="es-CL" sz="2800" dirty="0"/>
          </a:p>
        </p:txBody>
      </p:sp>
      <p:pic>
        <p:nvPicPr>
          <p:cNvPr id="9" name="8 Imagen" descr="IMG_7077.JPG"/>
          <p:cNvPicPr>
            <a:picLocks noChangeAspect="1"/>
          </p:cNvPicPr>
          <p:nvPr/>
        </p:nvPicPr>
        <p:blipFill>
          <a:blip r:embed="rId3" cstate="print"/>
          <a:srcRect r="18946"/>
          <a:stretch>
            <a:fillRect/>
          </a:stretch>
        </p:blipFill>
        <p:spPr>
          <a:xfrm rot="10800000">
            <a:off x="323528" y="2204864"/>
            <a:ext cx="3627657" cy="3342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9512" y="188641"/>
            <a:ext cx="5760640" cy="1191816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3200" i="1" dirty="0" smtClean="0"/>
              <a:t>Estimulación Kinesica y Motora:</a:t>
            </a:r>
          </a:p>
          <a:p>
            <a:r>
              <a:rPr lang="es-CL" sz="3200" i="1" dirty="0" smtClean="0"/>
              <a:t> </a:t>
            </a:r>
            <a:r>
              <a:rPr lang="es-CL" sz="2400" i="1" dirty="0" smtClean="0"/>
              <a:t>Alejandra - Kinesióloga</a:t>
            </a:r>
            <a:endParaRPr lang="es-C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253.JPG"/>
          <p:cNvPicPr>
            <a:picLocks noChangeAspect="1"/>
          </p:cNvPicPr>
          <p:nvPr/>
        </p:nvPicPr>
        <p:blipFill>
          <a:blip r:embed="rId2" cstate="print"/>
          <a:srcRect l="3729"/>
          <a:stretch>
            <a:fillRect/>
          </a:stretch>
        </p:blipFill>
        <p:spPr>
          <a:xfrm rot="5400000">
            <a:off x="-513185" y="548678"/>
            <a:ext cx="6858001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3203848" y="260648"/>
            <a:ext cx="5760640" cy="1191816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3200" i="1" dirty="0" smtClean="0"/>
              <a:t>Estimulación Sección Deglución:</a:t>
            </a:r>
          </a:p>
          <a:p>
            <a:r>
              <a:rPr lang="es-CL" sz="3200" i="1" dirty="0" smtClean="0"/>
              <a:t> </a:t>
            </a:r>
            <a:r>
              <a:rPr lang="es-CL" sz="2400" i="1" dirty="0" smtClean="0"/>
              <a:t>Grisnery - Fonoaudióloga</a:t>
            </a:r>
            <a:endParaRPr lang="es-C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45395" y="1011190"/>
            <a:ext cx="6500148" cy="485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467544" y="260648"/>
            <a:ext cx="5760640" cy="1191816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3200" i="1" dirty="0" smtClean="0"/>
              <a:t>Masaje Infantil:</a:t>
            </a:r>
          </a:p>
          <a:p>
            <a:r>
              <a:rPr lang="es-CL" sz="3200" i="1" dirty="0" smtClean="0"/>
              <a:t> </a:t>
            </a:r>
            <a:r>
              <a:rPr lang="es-CL" sz="2400" i="1" dirty="0" smtClean="0"/>
              <a:t>Viviana Educadora y Karina Psicóloga</a:t>
            </a:r>
            <a:endParaRPr lang="es-C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1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09020" y="1323020"/>
            <a:ext cx="6858000" cy="4211960"/>
          </a:xfrm>
          <a:prstGeom prst="rect">
            <a:avLst/>
          </a:prstGeom>
        </p:spPr>
      </p:pic>
      <p:pic>
        <p:nvPicPr>
          <p:cNvPr id="3" name="2 Imagen" descr="IMG_10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028408" y="1028407"/>
            <a:ext cx="6988856" cy="493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8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248472" y="-171400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El Momento del Alta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263680" y="1628800"/>
            <a:ext cx="28803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Taller Nos vamos a casa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Pinta Huellita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Mural de la fama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Clínicas de Lactancia</a:t>
            </a:r>
            <a:endParaRPr lang="es-CL" sz="2800" dirty="0"/>
          </a:p>
        </p:txBody>
      </p:sp>
      <p:pic>
        <p:nvPicPr>
          <p:cNvPr id="8" name="7 Imagen" descr="IMG_6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94497">
            <a:off x="-68314" y="2136267"/>
            <a:ext cx="3429719" cy="2561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10 Imagen" descr="IMG_6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45845">
            <a:off x="2036959" y="3123877"/>
            <a:ext cx="3996244" cy="298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5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67834" y="867832"/>
            <a:ext cx="6858002" cy="5122335"/>
          </a:xfrm>
          <a:prstGeom prst="rect">
            <a:avLst/>
          </a:prstGeom>
        </p:spPr>
      </p:pic>
      <p:pic>
        <p:nvPicPr>
          <p:cNvPr id="5" name="4 Imagen" descr="IMG_6369.JPG"/>
          <p:cNvPicPr>
            <a:picLocks noChangeAspect="1"/>
          </p:cNvPicPr>
          <p:nvPr/>
        </p:nvPicPr>
        <p:blipFill>
          <a:blip r:embed="rId3" cstate="print"/>
          <a:srcRect t="9128"/>
          <a:stretch>
            <a:fillRect/>
          </a:stretch>
        </p:blipFill>
        <p:spPr>
          <a:xfrm rot="5400000">
            <a:off x="3496125" y="1101605"/>
            <a:ext cx="6858000" cy="4654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5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7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8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392488" y="-171400"/>
            <a:ext cx="5076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Recurso Humano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932040" y="2060848"/>
            <a:ext cx="3816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Staff Médicos 	      12</a:t>
            </a:r>
            <a:endParaRPr lang="es-CL" sz="2800" dirty="0" smtClean="0"/>
          </a:p>
          <a:p>
            <a:r>
              <a:rPr lang="es-CL" sz="2800" dirty="0" smtClean="0"/>
              <a:t>Matronas 		      5</a:t>
            </a:r>
            <a:endParaRPr lang="es-CL" sz="2800" dirty="0" smtClean="0"/>
          </a:p>
          <a:p>
            <a:r>
              <a:rPr lang="es-CL" sz="2800" dirty="0" smtClean="0"/>
              <a:t>Enfermeras 		      6</a:t>
            </a:r>
            <a:endParaRPr lang="es-CL" sz="2800" dirty="0" smtClean="0"/>
          </a:p>
          <a:p>
            <a:r>
              <a:rPr lang="es-CL" sz="2800" dirty="0" smtClean="0"/>
              <a:t>Kinesióloga 		       </a:t>
            </a:r>
            <a:r>
              <a:rPr lang="es-CL" sz="2800" dirty="0" smtClean="0"/>
              <a:t>1</a:t>
            </a:r>
          </a:p>
          <a:p>
            <a:r>
              <a:rPr lang="es-CL" sz="2800" dirty="0" smtClean="0"/>
              <a:t>Secretaria		       1</a:t>
            </a:r>
            <a:endParaRPr lang="es-CL" sz="2800" dirty="0" smtClean="0"/>
          </a:p>
          <a:p>
            <a:r>
              <a:rPr lang="es-CL" sz="2800" dirty="0" smtClean="0"/>
              <a:t>T.E.N.S 		      16</a:t>
            </a:r>
            <a:endParaRPr lang="es-CL" sz="2800" dirty="0" smtClean="0"/>
          </a:p>
          <a:p>
            <a:r>
              <a:rPr lang="es-CL" sz="2800" dirty="0" smtClean="0"/>
              <a:t>Auxiliares de </a:t>
            </a:r>
            <a:r>
              <a:rPr lang="es-CL" sz="2800" dirty="0" smtClean="0"/>
              <a:t>servicio   6</a:t>
            </a:r>
          </a:p>
          <a:p>
            <a:endParaRPr lang="es-CL" sz="2800" dirty="0"/>
          </a:p>
        </p:txBody>
      </p:sp>
      <p:pic>
        <p:nvPicPr>
          <p:cNvPr id="11" name="10 Imagen" descr="IMG_6341.JPG"/>
          <p:cNvPicPr>
            <a:picLocks noChangeAspect="1"/>
          </p:cNvPicPr>
          <p:nvPr/>
        </p:nvPicPr>
        <p:blipFill>
          <a:blip r:embed="rId3" cstate="print"/>
          <a:srcRect b="21277"/>
          <a:stretch>
            <a:fillRect/>
          </a:stretch>
        </p:blipFill>
        <p:spPr>
          <a:xfrm>
            <a:off x="179512" y="2348880"/>
            <a:ext cx="4408685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248472" y="-171400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Clínicas de Lactancia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8 Imagen" descr="IMG_6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700808"/>
            <a:ext cx="6403741" cy="478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203848" y="260648"/>
            <a:ext cx="5940152" cy="15841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3 Rectángulo"/>
          <p:cNvSpPr/>
          <p:nvPr/>
        </p:nvSpPr>
        <p:spPr>
          <a:xfrm>
            <a:off x="3275856" y="332656"/>
            <a:ext cx="613566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Los </a:t>
            </a:r>
            <a:r>
              <a:rPr lang="es-ES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Desafíos de su Implementación</a:t>
            </a:r>
            <a:endParaRPr lang="es-ES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4067944" y="206084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1º Capacitarse</a:t>
            </a:r>
            <a:endParaRPr lang="es-CL" sz="4000" dirty="0"/>
          </a:p>
        </p:txBody>
      </p:sp>
      <p:pic>
        <p:nvPicPr>
          <p:cNvPr id="60418" name="Picture 2" descr="http://pipoclub.com.mx/blog/wp-content/uploads/2012/10/Nina-problema-aprender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72816"/>
            <a:ext cx="2267744" cy="2683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>
            <a:off x="3203848" y="2780928"/>
            <a:ext cx="6588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 smtClean="0"/>
              <a:t>2º </a:t>
            </a:r>
            <a:r>
              <a:rPr lang="es-CL" sz="4000" dirty="0" smtClean="0"/>
              <a:t>Eliminar </a:t>
            </a:r>
            <a:r>
              <a:rPr lang="es-CL" sz="4000" dirty="0" smtClean="0"/>
              <a:t>las Barreras</a:t>
            </a:r>
            <a:endParaRPr lang="es-CL" sz="4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995936" y="350100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3º Contagiar la visión </a:t>
            </a:r>
            <a:endParaRPr lang="es-CL" sz="4000" dirty="0"/>
          </a:p>
        </p:txBody>
      </p:sp>
      <p:pic>
        <p:nvPicPr>
          <p:cNvPr id="10" name="Picture 2" descr="http://1.bp.blogspot.com/_kfLCc_AEwhc/TLsTs3iwvTI/AAAAAAAACbk/cplUuGVQNb8/s1600/tocofobia,+mucho+mas+que+mied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717032"/>
            <a:ext cx="1979712" cy="1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https://lh6.googleusercontent.com/-9kTicKBFJmo/T66tdAYnB7I/AAAAAAAAzj8/-NTEG0tfY6I/w800-h800/374082_277469382329002_155508421191766_645108_851848182_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941168"/>
            <a:ext cx="2162563" cy="1457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http://www.medicalsexcenter.cl/wp-content/uploads/2014/03/Nueva-mujer-540x280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r="13455"/>
          <a:stretch>
            <a:fillRect/>
          </a:stretch>
        </p:blipFill>
        <p:spPr bwMode="auto">
          <a:xfrm>
            <a:off x="3203848" y="4941168"/>
            <a:ext cx="2755453" cy="165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388424" y="0"/>
            <a:ext cx="755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907704" y="980728"/>
            <a:ext cx="5400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/>
              <a:t>La </a:t>
            </a:r>
            <a:r>
              <a:rPr lang="es-CL" sz="3200" i="1" dirty="0"/>
              <a:t>clínica de lactancia </a:t>
            </a:r>
            <a:r>
              <a:rPr lang="es-CL" sz="3200" dirty="0"/>
              <a:t>está enfocada a brindarle ayuda integral  a la puérpera en el proceso del amamantamiento, cuyo principal objetivo es </a:t>
            </a:r>
            <a:r>
              <a:rPr lang="es-CL" sz="3200" b="1" i="1" dirty="0"/>
              <a:t>lograr una lactancia materna exclusiva como mínimo hasta los 6 meses de vida del recién nacido.</a:t>
            </a:r>
          </a:p>
          <a:p>
            <a:pPr algn="ctr"/>
            <a:endParaRPr lang="es-C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23728" y="404664"/>
            <a:ext cx="52565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3600" b="1" dirty="0" smtClean="0"/>
              <a:t>Objetivos específicos:</a:t>
            </a:r>
          </a:p>
          <a:p>
            <a:pPr lvl="0"/>
            <a:endParaRPr lang="es-CL" sz="2000" dirty="0" smtClean="0"/>
          </a:p>
          <a:p>
            <a:pPr lvl="0"/>
            <a:endParaRPr lang="es-CL" sz="2000" dirty="0" smtClean="0"/>
          </a:p>
          <a:p>
            <a:pPr lvl="0">
              <a:buFont typeface="Wingdings" pitchFamily="2" charset="2"/>
              <a:buChar char="ü"/>
            </a:pPr>
            <a:r>
              <a:rPr lang="es-CL" sz="2000" dirty="0" smtClean="0"/>
              <a:t>Evaluar </a:t>
            </a:r>
            <a:r>
              <a:rPr lang="es-CL" sz="2000" dirty="0"/>
              <a:t>la técnica de lactancia y corregir según los problemas identificados</a:t>
            </a:r>
            <a:r>
              <a:rPr lang="es-CL" sz="2000" dirty="0" smtClean="0"/>
              <a:t>.</a:t>
            </a:r>
          </a:p>
          <a:p>
            <a:pPr lvl="0">
              <a:buFont typeface="Wingdings" pitchFamily="2" charset="2"/>
              <a:buChar char="ü"/>
            </a:pPr>
            <a:endParaRPr lang="es-CL" sz="2000" dirty="0"/>
          </a:p>
          <a:p>
            <a:pPr lvl="0">
              <a:buFont typeface="Wingdings" pitchFamily="2" charset="2"/>
              <a:buChar char="ü"/>
            </a:pPr>
            <a:r>
              <a:rPr lang="es-CL" sz="2000" dirty="0"/>
              <a:t>Pesquisar  problemas de succión en el recién nacidos y derivar a fonoaudióloga especialista en trastornos de la succión deglución respiración</a:t>
            </a:r>
            <a:r>
              <a:rPr lang="es-CL" sz="2000" dirty="0" smtClean="0"/>
              <a:t>.</a:t>
            </a:r>
          </a:p>
          <a:p>
            <a:pPr lvl="0">
              <a:buFont typeface="Wingdings" pitchFamily="2" charset="2"/>
              <a:buChar char="ü"/>
            </a:pPr>
            <a:endParaRPr lang="es-CL" sz="2000" dirty="0"/>
          </a:p>
          <a:p>
            <a:pPr lvl="0">
              <a:buFont typeface="Wingdings" pitchFamily="2" charset="2"/>
              <a:buChar char="ü"/>
            </a:pPr>
            <a:r>
              <a:rPr lang="es-CL" sz="2000" dirty="0"/>
              <a:t>Identificar problemas de vínculo o psicológicos que estén afectando a la madre mediante la aplicación de la escala de Edimburgo y referir a psicólogo oportunamente</a:t>
            </a:r>
            <a:r>
              <a:rPr lang="es-CL" sz="2000" dirty="0" smtClean="0"/>
              <a:t>.</a:t>
            </a:r>
          </a:p>
          <a:p>
            <a:pPr lvl="0">
              <a:buFont typeface="Wingdings" pitchFamily="2" charset="2"/>
              <a:buChar char="ü"/>
            </a:pPr>
            <a:endParaRPr lang="es-CL" sz="2000" dirty="0"/>
          </a:p>
          <a:p>
            <a:pPr lvl="0">
              <a:buFont typeface="Wingdings" pitchFamily="2" charset="2"/>
              <a:buChar char="ü"/>
            </a:pPr>
            <a:r>
              <a:rPr lang="es-CL" sz="2000" dirty="0"/>
              <a:t>Pesquisar patología materna o de recién nacido y derivar a especialista según corresponda.</a:t>
            </a:r>
          </a:p>
          <a:p>
            <a:endParaRPr lang="es-CL" sz="2000" dirty="0"/>
          </a:p>
        </p:txBody>
      </p:sp>
      <p:sp>
        <p:nvSpPr>
          <p:cNvPr id="5" name="4 Rectángulo"/>
          <p:cNvSpPr/>
          <p:nvPr/>
        </p:nvSpPr>
        <p:spPr>
          <a:xfrm>
            <a:off x="8388424" y="0"/>
            <a:ext cx="755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32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51720" y="117693"/>
            <a:ext cx="54726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/>
              <a:t>Criterios de Inclusión:</a:t>
            </a:r>
          </a:p>
          <a:p>
            <a:endParaRPr lang="es-CL" i="1" u="sng" dirty="0" smtClean="0"/>
          </a:p>
          <a:p>
            <a:r>
              <a:rPr lang="es-CL" i="1" u="sng" dirty="0" smtClean="0"/>
              <a:t>Derivados </a:t>
            </a:r>
            <a:r>
              <a:rPr lang="es-CL" i="1" u="sng" dirty="0"/>
              <a:t>de atención cerrada: </a:t>
            </a:r>
            <a:r>
              <a:rPr lang="es-CL" i="1" u="sng" dirty="0" smtClean="0"/>
              <a:t>Neonatología </a:t>
            </a:r>
            <a:r>
              <a:rPr lang="es-CL" i="1" u="sng" dirty="0"/>
              <a:t>o puerperio </a:t>
            </a:r>
            <a:endParaRPr lang="es-CL" dirty="0"/>
          </a:p>
          <a:p>
            <a:r>
              <a:rPr lang="es-CL" dirty="0"/>
              <a:t>Se recomendara una clínica de lactancia a toda paciente que cumpla con los siguientes criterios:</a:t>
            </a:r>
          </a:p>
          <a:p>
            <a:r>
              <a:rPr lang="es-CL" dirty="0"/>
              <a:t> </a:t>
            </a:r>
          </a:p>
          <a:p>
            <a:pPr lvl="0">
              <a:buFont typeface="Wingdings" pitchFamily="2" charset="2"/>
              <a:buChar char="ü"/>
            </a:pPr>
            <a:r>
              <a:rPr lang="es-CL" dirty="0"/>
              <a:t>Rn </a:t>
            </a:r>
            <a:r>
              <a:rPr lang="es-CL" dirty="0" smtClean="0"/>
              <a:t>pre término </a:t>
            </a:r>
            <a:r>
              <a:rPr lang="es-CL" dirty="0"/>
              <a:t>35-36 </a:t>
            </a:r>
            <a:r>
              <a:rPr lang="es-CL" dirty="0" smtClean="0"/>
              <a:t>Semanas </a:t>
            </a:r>
            <a:endParaRPr lang="es-CL" dirty="0"/>
          </a:p>
          <a:p>
            <a:pPr lvl="0">
              <a:buFont typeface="Wingdings" pitchFamily="2" charset="2"/>
              <a:buChar char="ü"/>
            </a:pPr>
            <a:r>
              <a:rPr lang="es-CL" dirty="0"/>
              <a:t>Rn de bajo peso según criterio</a:t>
            </a:r>
          </a:p>
          <a:p>
            <a:pPr lvl="0">
              <a:buFont typeface="Wingdings" pitchFamily="2" charset="2"/>
              <a:buChar char="ü"/>
            </a:pPr>
            <a:r>
              <a:rPr lang="es-CL" dirty="0"/>
              <a:t>Recién Nacidos  Gemelares</a:t>
            </a:r>
          </a:p>
          <a:p>
            <a:pPr lvl="0">
              <a:buFont typeface="Wingdings" pitchFamily="2" charset="2"/>
              <a:buChar char="ü"/>
            </a:pPr>
            <a:r>
              <a:rPr lang="es-CL" dirty="0"/>
              <a:t>Rn inscritos en el programa de seguimiento prematuro</a:t>
            </a:r>
          </a:p>
          <a:p>
            <a:pPr lvl="0">
              <a:buFont typeface="Wingdings" pitchFamily="2" charset="2"/>
              <a:buChar char="ü"/>
            </a:pPr>
            <a:r>
              <a:rPr lang="es-CL" dirty="0"/>
              <a:t>Rn Hospitalizado con Hiperbilirrubinemia por hipoalimentación</a:t>
            </a:r>
          </a:p>
          <a:p>
            <a:pPr lvl="0">
              <a:buFont typeface="Wingdings" pitchFamily="2" charset="2"/>
              <a:buChar char="ü"/>
            </a:pPr>
            <a:r>
              <a:rPr lang="es-CL" dirty="0"/>
              <a:t>Madre adolescente hasta 17 años</a:t>
            </a:r>
          </a:p>
          <a:p>
            <a:pPr lvl="0">
              <a:buFont typeface="Wingdings" pitchFamily="2" charset="2"/>
              <a:buChar char="ü"/>
            </a:pPr>
            <a:r>
              <a:rPr lang="es-CL" dirty="0"/>
              <a:t>Toda madre que manifieste su preocupación e interés y solicite ayuda con el amamantamiento.</a:t>
            </a:r>
          </a:p>
          <a:p>
            <a:r>
              <a:rPr lang="es-CL" dirty="0"/>
              <a:t> </a:t>
            </a:r>
          </a:p>
          <a:p>
            <a:r>
              <a:rPr lang="es-CL" i="1" u="sng" dirty="0"/>
              <a:t>Derivados de atención ambulatoria</a:t>
            </a:r>
            <a:endParaRPr lang="es-CL" dirty="0"/>
          </a:p>
          <a:p>
            <a:r>
              <a:rPr lang="es-CL" dirty="0"/>
              <a:t> </a:t>
            </a:r>
          </a:p>
          <a:p>
            <a:pPr lvl="0">
              <a:buFont typeface="Wingdings" pitchFamily="2" charset="2"/>
              <a:buChar char="ü"/>
            </a:pPr>
            <a:r>
              <a:rPr lang="es-CL" dirty="0"/>
              <a:t>Todo paciente con mal incremento de peso en el control con pediatra o que según criterio medico necesite una clínica de lactancia. </a:t>
            </a:r>
          </a:p>
          <a:p>
            <a:endParaRPr lang="es-CL" dirty="0"/>
          </a:p>
        </p:txBody>
      </p:sp>
      <p:sp>
        <p:nvSpPr>
          <p:cNvPr id="5" name="4 Rectángulo"/>
          <p:cNvSpPr/>
          <p:nvPr/>
        </p:nvSpPr>
        <p:spPr>
          <a:xfrm>
            <a:off x="8388424" y="0"/>
            <a:ext cx="755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44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339752" y="548580"/>
            <a:ext cx="489654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/>
              <a:t>Cuando:</a:t>
            </a:r>
          </a:p>
          <a:p>
            <a:pPr algn="ctr"/>
            <a:r>
              <a:rPr lang="es-CL" sz="2800" dirty="0" smtClean="0"/>
              <a:t>Lunes 14ºº-16ºº hrs</a:t>
            </a:r>
          </a:p>
          <a:p>
            <a:pPr algn="ctr"/>
            <a:r>
              <a:rPr lang="es-CL" sz="2800" dirty="0" smtClean="0"/>
              <a:t>Viernes 14ºº-15ºº hrs</a:t>
            </a:r>
          </a:p>
          <a:p>
            <a:pPr algn="ctr"/>
            <a:endParaRPr lang="es-CL" sz="2800" dirty="0" smtClean="0"/>
          </a:p>
          <a:p>
            <a:pPr algn="ctr"/>
            <a:r>
              <a:rPr lang="es-CL" sz="3200" b="1" dirty="0" smtClean="0"/>
              <a:t>Donde: </a:t>
            </a:r>
          </a:p>
          <a:p>
            <a:pPr algn="ctr"/>
            <a:r>
              <a:rPr lang="es-CL" sz="2800" dirty="0" smtClean="0"/>
              <a:t>Box 82 </a:t>
            </a:r>
            <a:r>
              <a:rPr lang="es-CL" sz="2800" dirty="0" smtClean="0"/>
              <a:t>Policlínico Infantil</a:t>
            </a:r>
          </a:p>
          <a:p>
            <a:pPr algn="ctr"/>
            <a:r>
              <a:rPr lang="es-CL" sz="2800" dirty="0" smtClean="0"/>
              <a:t>CAAAC </a:t>
            </a:r>
            <a:endParaRPr lang="es-CL" sz="2800" dirty="0" smtClean="0"/>
          </a:p>
          <a:p>
            <a:pPr algn="ctr"/>
            <a:endParaRPr lang="es-CL" sz="2800" dirty="0" smtClean="0"/>
          </a:p>
          <a:p>
            <a:pPr algn="ctr"/>
            <a:r>
              <a:rPr lang="es-CL" sz="3200" b="1" dirty="0" smtClean="0"/>
              <a:t>Rendimiento:</a:t>
            </a:r>
          </a:p>
          <a:p>
            <a:pPr algn="ctr"/>
            <a:r>
              <a:rPr lang="es-CL" sz="2800" dirty="0" smtClean="0"/>
              <a:t>1 por </a:t>
            </a:r>
            <a:r>
              <a:rPr lang="es-CL" sz="2800" dirty="0" smtClean="0"/>
              <a:t>hora</a:t>
            </a:r>
          </a:p>
          <a:p>
            <a:pPr algn="ctr"/>
            <a:endParaRPr lang="es-CL" sz="2800" dirty="0" smtClean="0"/>
          </a:p>
          <a:p>
            <a:pPr algn="ctr"/>
            <a:r>
              <a:rPr lang="es-CL" sz="3200" b="1" dirty="0" smtClean="0"/>
              <a:t>Profesional:</a:t>
            </a:r>
          </a:p>
          <a:p>
            <a:pPr algn="ctr"/>
            <a:r>
              <a:rPr lang="es-CL" sz="2800" dirty="0" smtClean="0"/>
              <a:t>Matrona (on)</a:t>
            </a:r>
            <a:endParaRPr lang="es-CL" sz="2800" dirty="0" smtClean="0"/>
          </a:p>
          <a:p>
            <a:pPr algn="ctr"/>
            <a:endParaRPr lang="es-CL" sz="2800" dirty="0" smtClean="0"/>
          </a:p>
        </p:txBody>
      </p:sp>
      <p:sp>
        <p:nvSpPr>
          <p:cNvPr id="4" name="3 Rectángulo"/>
          <p:cNvSpPr/>
          <p:nvPr/>
        </p:nvSpPr>
        <p:spPr>
          <a:xfrm>
            <a:off x="8388424" y="0"/>
            <a:ext cx="755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pic>
        <p:nvPicPr>
          <p:cNvPr id="6" name="Picture 2" descr="http://albalactanciamaterna.org/wp-content/uploads/logo-SMLM-2014-web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3137710" cy="269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07704" y="332656"/>
            <a:ext cx="532859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 smtClean="0"/>
              <a:t>Criterios de derivación: </a:t>
            </a:r>
            <a:endParaRPr lang="es-CL" sz="3600" dirty="0" smtClean="0"/>
          </a:p>
          <a:p>
            <a:pPr algn="ctr"/>
            <a:r>
              <a:rPr lang="es-CL" b="1" dirty="0"/>
              <a:t> </a:t>
            </a:r>
            <a:endParaRPr lang="es-CL" sz="2000" dirty="0"/>
          </a:p>
          <a:p>
            <a:pPr algn="ctr"/>
            <a:r>
              <a:rPr lang="es-CL" sz="2400" dirty="0"/>
              <a:t>Según la dificultad encontrada serán derivados a un profesional del equipo de apoyo según corresponda: pediatra, fonoaudióloga, </a:t>
            </a:r>
            <a:r>
              <a:rPr lang="es-CL" sz="2400" dirty="0" smtClean="0"/>
              <a:t>psicólogo, nutricionista, etc.</a:t>
            </a:r>
            <a:endParaRPr lang="es-CL" sz="2400" dirty="0"/>
          </a:p>
          <a:p>
            <a:pPr algn="ctr"/>
            <a:r>
              <a:rPr lang="es-CL" sz="2400" dirty="0"/>
              <a:t>Cabe destacar que contamos con un valioso recurso humano, nuestra fonoaudióloga Grisnery Opazo quien es especialista en trastornos </a:t>
            </a:r>
            <a:r>
              <a:rPr lang="es-CL" sz="2400" dirty="0" smtClean="0"/>
              <a:t>SDR (succión deglución, respiración) </a:t>
            </a:r>
            <a:r>
              <a:rPr lang="es-CL" sz="2400" dirty="0"/>
              <a:t>y dispone horas especiales para nuestros pacientes. </a:t>
            </a:r>
            <a:endParaRPr lang="es-CL" sz="2400" dirty="0" smtClean="0"/>
          </a:p>
          <a:p>
            <a:pPr algn="ctr"/>
            <a:endParaRPr lang="es-CL" sz="2400" dirty="0"/>
          </a:p>
          <a:p>
            <a:pPr algn="ctr"/>
            <a:r>
              <a:rPr lang="es-CL" sz="2400" dirty="0"/>
              <a:t>Se mantendrá comunicación con su centro de salud familiar respectivo para continuar seguimiento.</a:t>
            </a:r>
          </a:p>
          <a:p>
            <a:pPr algn="ctr"/>
            <a:endParaRPr lang="es-CL" dirty="0"/>
          </a:p>
        </p:txBody>
      </p:sp>
      <p:sp>
        <p:nvSpPr>
          <p:cNvPr id="5" name="4 Rectángulo"/>
          <p:cNvSpPr/>
          <p:nvPr/>
        </p:nvSpPr>
        <p:spPr>
          <a:xfrm>
            <a:off x="8388424" y="0"/>
            <a:ext cx="755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079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2.esmas.com/2012/07/09/393703/lactancia-disminuye-riesgo-de-alergias-en-ninos-300x35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932041" cy="5754047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388424" y="0"/>
            <a:ext cx="755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211960" y="1484784"/>
            <a:ext cx="3888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i="1" dirty="0" smtClean="0"/>
              <a:t>El amamantamiento es un acto de amor inigualable… una entrega voluntaria e incondicional única e irrepetible que merece todo nuestro respeto y admiración…</a:t>
            </a:r>
          </a:p>
          <a:p>
            <a:endParaRPr lang="es-CL" sz="2400" i="1" dirty="0" smtClean="0"/>
          </a:p>
          <a:p>
            <a:r>
              <a:rPr lang="es-CL" sz="2400" i="1" dirty="0" smtClean="0"/>
              <a:t>Y también toda nuestra entrega y disposición como profesionales</a:t>
            </a:r>
            <a:endParaRPr lang="es-CL" sz="2400" i="1" dirty="0"/>
          </a:p>
        </p:txBody>
      </p:sp>
    </p:spTree>
    <p:extLst>
      <p:ext uri="{BB962C8B-B14F-4D97-AF65-F5344CB8AC3E}">
        <p14:creationId xmlns="" xmlns:p14="http://schemas.microsoft.com/office/powerpoint/2010/main" val="271079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059832" y="260648"/>
            <a:ext cx="5868144" cy="12961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3 Rectángulo"/>
          <p:cNvSpPr/>
          <p:nvPr/>
        </p:nvSpPr>
        <p:spPr>
          <a:xfrm>
            <a:off x="2915816" y="182250"/>
            <a:ext cx="613566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Blog</a:t>
            </a:r>
          </a:p>
          <a:p>
            <a:pPr algn="ctr"/>
            <a:r>
              <a:rPr lang="es-ES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Comité de Lactancia</a:t>
            </a:r>
            <a:endParaRPr lang="es-ES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8100392" cy="455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979712" y="476672"/>
          <a:ext cx="6120680" cy="183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340"/>
                <a:gridCol w="3060340"/>
              </a:tblGrid>
              <a:tr h="452435">
                <a:tc>
                  <a:txBody>
                    <a:bodyPr/>
                    <a:lstStyle/>
                    <a:p>
                      <a:r>
                        <a:rPr lang="es-CL" sz="3200" dirty="0" smtClean="0"/>
                        <a:t>FORTALEZAS</a:t>
                      </a:r>
                      <a:endParaRPr lang="es-C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200" dirty="0" smtClean="0"/>
                        <a:t>DEBILIDADES</a:t>
                      </a:r>
                      <a:endParaRPr lang="es-CL" sz="3200" dirty="0"/>
                    </a:p>
                  </a:txBody>
                  <a:tcPr/>
                </a:tc>
              </a:tr>
              <a:tr h="452435">
                <a:tc>
                  <a:txBody>
                    <a:bodyPr/>
                    <a:lstStyle/>
                    <a:p>
                      <a:r>
                        <a:rPr lang="es-CL" sz="3200" dirty="0" smtClean="0"/>
                        <a:t>Infraestructura</a:t>
                      </a:r>
                      <a:endParaRPr lang="es-C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200" dirty="0" smtClean="0"/>
                        <a:t>Horario Visita</a:t>
                      </a:r>
                      <a:endParaRPr lang="es-CL" sz="3200" dirty="0"/>
                    </a:p>
                  </a:txBody>
                  <a:tcPr/>
                </a:tc>
              </a:tr>
              <a:tr h="679305">
                <a:tc>
                  <a:txBody>
                    <a:bodyPr/>
                    <a:lstStyle/>
                    <a:p>
                      <a:r>
                        <a:rPr lang="es-CL" sz="3200" dirty="0" smtClean="0"/>
                        <a:t>Recurso Humano</a:t>
                      </a:r>
                      <a:endParaRPr lang="es-C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200" dirty="0" smtClean="0"/>
                        <a:t>Equipamiento</a:t>
                      </a:r>
                      <a:endParaRPr lang="es-CL" sz="3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5184576" cy="4006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8388424" y="0"/>
            <a:ext cx="755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392488" y="-171400"/>
            <a:ext cx="5076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Estadística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07496" y="1988840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Promedio Anual 450</a:t>
            </a:r>
          </a:p>
          <a:p>
            <a:r>
              <a:rPr lang="es-CL" sz="2400" dirty="0" smtClean="0"/>
              <a:t>Mensual: 28-42 Ingresos</a:t>
            </a:r>
          </a:p>
          <a:p>
            <a:r>
              <a:rPr lang="es-CL" sz="2400" dirty="0" smtClean="0"/>
              <a:t>Programa Prematuro año 2013: 57</a:t>
            </a:r>
          </a:p>
          <a:p>
            <a:endParaRPr lang="es-CL" sz="2400" dirty="0" smtClean="0"/>
          </a:p>
          <a:p>
            <a:endParaRPr lang="es-CL" sz="2400" dirty="0" smtClean="0"/>
          </a:p>
          <a:p>
            <a:r>
              <a:rPr lang="es-CL" sz="2400" dirty="0" smtClean="0"/>
              <a:t>Actualmente…</a:t>
            </a:r>
          </a:p>
          <a:p>
            <a:r>
              <a:rPr lang="es-CL" sz="2400" dirty="0" smtClean="0"/>
              <a:t>237 Ingresos – 24 Del Programa</a:t>
            </a:r>
          </a:p>
          <a:p>
            <a:r>
              <a:rPr lang="es-CL" sz="2400" dirty="0" smtClean="0"/>
              <a:t>25 Semanas – 610 Gramos</a:t>
            </a:r>
          </a:p>
          <a:p>
            <a:r>
              <a:rPr lang="es-CL" sz="2400" dirty="0" smtClean="0"/>
              <a:t> </a:t>
            </a:r>
          </a:p>
          <a:p>
            <a:endParaRPr lang="es-CL" sz="2400" dirty="0"/>
          </a:p>
        </p:txBody>
      </p:sp>
      <p:pic>
        <p:nvPicPr>
          <p:cNvPr id="7" name="6 Imagen" descr="IMG_2142.JPG"/>
          <p:cNvPicPr>
            <a:picLocks noChangeAspect="1"/>
          </p:cNvPicPr>
          <p:nvPr/>
        </p:nvPicPr>
        <p:blipFill>
          <a:blip r:embed="rId3" cstate="print"/>
          <a:srcRect l="10797" r="7453"/>
          <a:stretch>
            <a:fillRect/>
          </a:stretch>
        </p:blipFill>
        <p:spPr>
          <a:xfrm>
            <a:off x="395536" y="1988840"/>
            <a:ext cx="3816424" cy="3486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067944" y="-171400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Proyecto Mejoramiento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860032" y="1484784"/>
            <a:ext cx="40324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Seguir capacitando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Biombos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Cojines de amamantamiento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Delantales con diseño.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Calienta Mamaderas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r>
              <a:rPr lang="es-CL" sz="2800" dirty="0" smtClean="0"/>
              <a:t>Mejorar </a:t>
            </a:r>
            <a:r>
              <a:rPr lang="es-CL" sz="2800" dirty="0" smtClean="0"/>
              <a:t>la Sala de Espera.</a:t>
            </a:r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endParaRPr lang="es-CL" sz="2800" dirty="0" smtClean="0"/>
          </a:p>
          <a:p>
            <a:pPr>
              <a:lnSpc>
                <a:spcPct val="150000"/>
              </a:lnSpc>
              <a:buClr>
                <a:srgbClr val="FF0066"/>
              </a:buClr>
              <a:buFont typeface="Wingdings" pitchFamily="2" charset="2"/>
              <a:buChar char="q"/>
            </a:pPr>
            <a:endParaRPr lang="es-CL" sz="2800" dirty="0"/>
          </a:p>
        </p:txBody>
      </p:sp>
      <p:pic>
        <p:nvPicPr>
          <p:cNvPr id="9" name="8 Imagen" descr="IMG_7298.JPG"/>
          <p:cNvPicPr>
            <a:picLocks noChangeAspect="1"/>
          </p:cNvPicPr>
          <p:nvPr/>
        </p:nvPicPr>
        <p:blipFill>
          <a:blip r:embed="rId3" cstate="print"/>
          <a:srcRect r="13066" b="22977"/>
          <a:stretch>
            <a:fillRect/>
          </a:stretch>
        </p:blipFill>
        <p:spPr>
          <a:xfrm>
            <a:off x="251520" y="2204864"/>
            <a:ext cx="4283968" cy="2834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6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563888" y="260648"/>
            <a:ext cx="5580112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392488" y="-171400"/>
            <a:ext cx="5076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3600" dirty="0" smtClean="0">
                <a:solidFill>
                  <a:schemeClr val="bg1">
                    <a:lumMod val="95000"/>
                  </a:schemeClr>
                </a:solidFill>
              </a:rPr>
              <a:t>Infraestructura</a:t>
            </a:r>
            <a:endParaRPr lang="es-CL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788024" y="1916832"/>
            <a:ext cx="4032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800" dirty="0"/>
          </a:p>
          <a:p>
            <a:r>
              <a:rPr lang="es-CL" sz="2800" dirty="0" smtClean="0"/>
              <a:t>Está </a:t>
            </a:r>
            <a:r>
              <a:rPr lang="es-CL" sz="2800" dirty="0" smtClean="0"/>
              <a:t>separada en dos aéreas:</a:t>
            </a:r>
          </a:p>
          <a:p>
            <a:endParaRPr lang="es-CL" sz="2800" dirty="0" smtClean="0"/>
          </a:p>
          <a:p>
            <a:pPr>
              <a:buFont typeface="Wingdings" pitchFamily="2" charset="2"/>
              <a:buChar char="ü"/>
            </a:pPr>
            <a:r>
              <a:rPr lang="es-CL" sz="2800" dirty="0" smtClean="0"/>
              <a:t>UCI - Intermedio </a:t>
            </a:r>
            <a:endParaRPr lang="es-CL" sz="2800" dirty="0" smtClean="0"/>
          </a:p>
          <a:p>
            <a:pPr>
              <a:buFont typeface="Wingdings" pitchFamily="2" charset="2"/>
              <a:buChar char="ü"/>
            </a:pPr>
            <a:r>
              <a:rPr lang="es-CL" sz="2800" dirty="0" smtClean="0"/>
              <a:t>Básico</a:t>
            </a:r>
          </a:p>
          <a:p>
            <a:endParaRPr lang="es-CL" sz="2800" dirty="0" smtClean="0"/>
          </a:p>
          <a:p>
            <a:r>
              <a:rPr lang="es-CL" sz="2800" dirty="0" smtClean="0"/>
              <a:t>Con 16 cupos en total.</a:t>
            </a:r>
            <a:endParaRPr lang="es-CL" sz="2800" dirty="0"/>
          </a:p>
        </p:txBody>
      </p:sp>
      <p:pic>
        <p:nvPicPr>
          <p:cNvPr id="11" name="10 Imagen" descr="IMG_7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348880"/>
            <a:ext cx="3819633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G_7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763688" y="2636912"/>
            <a:ext cx="7380312" cy="21602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www.hospitallashigueras.cl/img_fin/BannerPrincipal/log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3659"/>
            <a:ext cx="1552575" cy="13811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2664296" y="1772816"/>
            <a:ext cx="6012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8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8000" dirty="0" smtClean="0">
                <a:solidFill>
                  <a:schemeClr val="bg1">
                    <a:lumMod val="95000"/>
                  </a:schemeClr>
                </a:solidFill>
              </a:rPr>
              <a:t>UCI Neonatal</a:t>
            </a:r>
            <a:endParaRPr lang="es-CL" sz="8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580</Words>
  <Application>Microsoft Office PowerPoint</Application>
  <PresentationFormat>Presentación en pantalla (4:3)</PresentationFormat>
  <Paragraphs>184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Familia VP</dc:creator>
  <cp:lastModifiedBy>Familia VP</cp:lastModifiedBy>
  <cp:revision>34</cp:revision>
  <dcterms:created xsi:type="dcterms:W3CDTF">2014-07-10T14:51:25Z</dcterms:created>
  <dcterms:modified xsi:type="dcterms:W3CDTF">2014-07-11T13:36:08Z</dcterms:modified>
</cp:coreProperties>
</file>