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5" r:id="rId2"/>
    <p:sldId id="267" r:id="rId3"/>
    <p:sldId id="308" r:id="rId4"/>
    <p:sldId id="300" r:id="rId5"/>
    <p:sldId id="309" r:id="rId6"/>
    <p:sldId id="313" r:id="rId7"/>
    <p:sldId id="314" r:id="rId8"/>
    <p:sldId id="315" r:id="rId9"/>
    <p:sldId id="316" r:id="rId10"/>
    <p:sldId id="301" r:id="rId11"/>
    <p:sldId id="266" r:id="rId12"/>
    <p:sldId id="304" r:id="rId13"/>
    <p:sldId id="311" r:id="rId14"/>
    <p:sldId id="306" r:id="rId15"/>
    <p:sldId id="307" r:id="rId16"/>
    <p:sldId id="283" r:id="rId17"/>
    <p:sldId id="312" r:id="rId18"/>
    <p:sldId id="318" r:id="rId19"/>
  </p:sldIdLst>
  <p:sldSz cx="9144000" cy="6858000" type="screen4x3"/>
  <p:notesSz cx="6858000" cy="91440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  <a:srgbClr val="000066"/>
    <a:srgbClr val="800000"/>
    <a:srgbClr val="003300"/>
    <a:srgbClr val="FFFFCC"/>
    <a:srgbClr val="CC6600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3" autoAdjust="0"/>
    <p:restoredTop sz="94444" autoAdjust="0"/>
  </p:normalViewPr>
  <p:slideViewPr>
    <p:cSldViewPr>
      <p:cViewPr>
        <p:scale>
          <a:sx n="70" d="100"/>
          <a:sy n="70" d="100"/>
        </p:scale>
        <p:origin x="-80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w Cen MT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w Cen MT" pitchFamily="34" charset="0"/>
              </a:defRPr>
            </a:lvl1pPr>
          </a:lstStyle>
          <a:p>
            <a:pPr>
              <a:defRPr/>
            </a:pPr>
            <a:fld id="{A6D6AF4B-9EDF-4031-AB46-6CF7B11BE255}" type="datetimeFigureOut">
              <a:rPr lang="es-ES"/>
              <a:pPr>
                <a:defRPr/>
              </a:pPr>
              <a:t>10/07/2014</a:t>
            </a:fld>
            <a:endParaRPr lang="es-E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w Cen MT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w Cen MT" pitchFamily="34" charset="0"/>
              </a:defRPr>
            </a:lvl1pPr>
          </a:lstStyle>
          <a:p>
            <a:pPr>
              <a:defRPr/>
            </a:pPr>
            <a:fld id="{9DBBCA8A-7460-4658-9380-1B0B5183286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4800"/>
          </a:xfrm>
          <a:noFill/>
          <a:ln/>
        </p:spPr>
        <p:txBody>
          <a:bodyPr lIns="89730" tIns="44865" rIns="89730" bIns="44865"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4800"/>
          </a:xfrm>
          <a:noFill/>
          <a:ln/>
        </p:spPr>
        <p:txBody>
          <a:bodyPr lIns="89730" tIns="44865" rIns="89730" bIns="44865"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4800"/>
          </a:xfrm>
          <a:noFill/>
          <a:ln/>
        </p:spPr>
        <p:txBody>
          <a:bodyPr lIns="89730" tIns="44865" rIns="89730" bIns="44865"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4800"/>
          </a:xfrm>
          <a:noFill/>
          <a:ln/>
        </p:spPr>
        <p:txBody>
          <a:bodyPr lIns="89730" tIns="44865" rIns="89730" bIns="44865"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4800"/>
          </a:xfrm>
          <a:noFill/>
          <a:ln/>
        </p:spPr>
        <p:txBody>
          <a:bodyPr lIns="89730" tIns="44865" rIns="89730" bIns="44865"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4800"/>
          </a:xfrm>
          <a:noFill/>
          <a:ln/>
        </p:spPr>
        <p:txBody>
          <a:bodyPr lIns="89730" tIns="44865" rIns="89730" bIns="44865"/>
          <a:lstStyle/>
          <a:p>
            <a:endParaRPr lang="es-C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9 Rectángulo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0 Rectángulo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7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5C9B05A-2742-4DFD-B279-65ADEBB53151}" type="datetimeFigureOut">
              <a:rPr lang="es-CL"/>
              <a:pPr>
                <a:defRPr/>
              </a:pPr>
              <a:t>10-07-2014</a:t>
            </a:fld>
            <a:endParaRPr lang="es-CL"/>
          </a:p>
        </p:txBody>
      </p:sp>
      <p:sp>
        <p:nvSpPr>
          <p:cNvPr id="10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1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43D068-6BA5-46BD-931D-C1D75B36D25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E407D-86BC-4B25-88D5-FB9C993C4F38}" type="datetimeFigureOut">
              <a:rPr lang="es-CL"/>
              <a:pPr>
                <a:defRPr/>
              </a:pPr>
              <a:t>10-07-2014</a:t>
            </a:fld>
            <a:endParaRPr lang="es-C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44F3E-1DCA-44F0-9286-FAB135E0108E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52D13-CCD0-431E-AFE1-B76848438284}" type="datetimeFigureOut">
              <a:rPr lang="es-CL"/>
              <a:pPr>
                <a:defRPr/>
              </a:pPr>
              <a:t>10-07-2014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FFB13-3909-4F0A-9388-B4EE21CB0C11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677F6-3044-4EA0-B28A-E61C08804F93}" type="datetimeFigureOut">
              <a:rPr lang="es-CL"/>
              <a:pPr>
                <a:defRPr/>
              </a:pPr>
              <a:t>10-07-2014</a:t>
            </a:fld>
            <a:endParaRPr lang="es-CL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67F06-2BEB-4ADD-AC85-99C8BAC2D54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8AEDB-94C2-4BA9-94DF-951B0AAC738A}" type="datetimeFigureOut">
              <a:rPr lang="es-CL"/>
              <a:pPr>
                <a:defRPr/>
              </a:pPr>
              <a:t>10-07-2014</a:t>
            </a:fld>
            <a:endParaRPr lang="es-CL"/>
          </a:p>
        </p:txBody>
      </p:sp>
      <p:sp>
        <p:nvSpPr>
          <p:cNvPr id="8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3E9F30E-B166-4A69-BBE5-1BE5416968C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  <p:sp>
        <p:nvSpPr>
          <p:cNvPr id="9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7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FE8DE10-DAED-4E0F-A724-D07C17D47799}" type="datetimeFigureOut">
              <a:rPr lang="es-CL"/>
              <a:pPr>
                <a:defRPr/>
              </a:pPr>
              <a:t>10-07-2014</a:t>
            </a:fld>
            <a:endParaRPr lang="es-CL"/>
          </a:p>
        </p:txBody>
      </p:sp>
      <p:sp>
        <p:nvSpPr>
          <p:cNvPr id="6" name="9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F61E762-4F2F-4C8C-BE2B-369173FE970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  <p:sp>
        <p:nvSpPr>
          <p:cNvPr id="7" name="11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A9DF3E-8A2D-4152-8C52-6968E129A401}" type="datetimeFigureOut">
              <a:rPr lang="es-CL"/>
              <a:pPr>
                <a:defRPr/>
              </a:pPr>
              <a:t>10-07-2014</a:t>
            </a:fld>
            <a:endParaRPr lang="es-CL"/>
          </a:p>
        </p:txBody>
      </p:sp>
      <p:sp>
        <p:nvSpPr>
          <p:cNvPr id="8" name="1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E2FAB7F-D954-451D-BE1F-4C3BC99D663E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  <p:sp>
        <p:nvSpPr>
          <p:cNvPr id="9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8DA31-3DEB-4BBC-B18F-F176C18A568B}" type="datetimeFigureOut">
              <a:rPr lang="es-CL"/>
              <a:pPr>
                <a:defRPr/>
              </a:pPr>
              <a:t>10-07-2014</a:t>
            </a:fld>
            <a:endParaRPr lang="es-CL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48661-C29F-41C3-ABF4-FE4D239591F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F75EE-DBDA-4FF3-83CD-959FE1A2AE06}" type="datetimeFigureOut">
              <a:rPr lang="es-CL"/>
              <a:pPr>
                <a:defRPr/>
              </a:pPr>
              <a:t>10-07-2014</a:t>
            </a:fld>
            <a:endParaRPr lang="es-CL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24190-69D5-43BF-9B8B-3982F5425E5F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8 Rectángulo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9 Rectángulo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10 Rectángulo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D210BBA-5D45-4DB6-A8AB-ED0DC8F76874}" type="datetimeFigureOut">
              <a:rPr lang="es-CL"/>
              <a:pPr>
                <a:defRPr/>
              </a:pPr>
              <a:t>10-07-2014</a:t>
            </a:fld>
            <a:endParaRPr lang="es-CL"/>
          </a:p>
        </p:txBody>
      </p:sp>
      <p:sp>
        <p:nvSpPr>
          <p:cNvPr id="10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F2DB9FE-9145-4880-B71C-63845AB0D70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  <p:sp>
        <p:nvSpPr>
          <p:cNvPr id="11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2A0C9-B891-49DF-AEB6-31995F635052}" type="datetimeFigureOut">
              <a:rPr lang="es-CL"/>
              <a:pPr>
                <a:defRPr/>
              </a:pPr>
              <a:t>10-07-2014</a:t>
            </a:fld>
            <a:endParaRPr lang="es-CL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7633D-DCCC-4A43-82BB-518A1BF9C3C1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2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27651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507063-A9C3-4E90-ACDC-E6B5F1FB8D33}" type="datetimeFigureOut">
              <a:rPr lang="es-CL"/>
              <a:pPr>
                <a:defRPr/>
              </a:pPr>
              <a:t>10-07-2014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493C77-1F55-491E-851B-62B35284E418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1" r:id="rId2"/>
    <p:sldLayoutId id="2147483674" r:id="rId3"/>
    <p:sldLayoutId id="2147483675" r:id="rId4"/>
    <p:sldLayoutId id="2147483676" r:id="rId5"/>
    <p:sldLayoutId id="2147483670" r:id="rId6"/>
    <p:sldLayoutId id="2147483669" r:id="rId7"/>
    <p:sldLayoutId id="2147483677" r:id="rId8"/>
    <p:sldLayoutId id="2147483668" r:id="rId9"/>
    <p:sldLayoutId id="2147483678" r:id="rId10"/>
    <p:sldLayoutId id="2147483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es/url?q=http://www.cienladrillos.com/images/2006/09/dinero.jpg&amp;usg=AFQjCNGepEqRTcX72reeFpiDSaNtbL1BB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313"/>
            <a:ext cx="9144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0" y="115888"/>
            <a:ext cx="9144000" cy="1190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sz="36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“Masculinidad y paternidad:</a:t>
            </a:r>
          </a:p>
          <a:p>
            <a:pPr algn="ctr"/>
            <a:r>
              <a:rPr lang="es-CL" sz="3600" b="1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Avances y desafíos”</a:t>
            </a: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2411413" y="6143625"/>
            <a:ext cx="6732587" cy="522288"/>
          </a:xfrm>
        </p:spPr>
        <p:txBody>
          <a:bodyPr>
            <a:noAutofit/>
          </a:bodyPr>
          <a:lstStyle/>
          <a:p>
            <a:pPr algn="ctr">
              <a:lnSpc>
                <a:spcPct val="55000"/>
              </a:lnSpc>
            </a:pPr>
            <a:r>
              <a:rPr lang="es-CL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III CONGRESO INTERNACIONAL “SER Y NACER”</a:t>
            </a:r>
          </a:p>
          <a:p>
            <a:pPr algn="ctr">
              <a:lnSpc>
                <a:spcPct val="55000"/>
              </a:lnSpc>
            </a:pPr>
            <a:r>
              <a:rPr lang="es-CL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Concepción, Julio 10 de 2014</a:t>
            </a:r>
            <a:endParaRPr lang="es-CL" sz="2000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4340" name="Picture 1" descr="C:\Users\UCSC\Desktop\Com. Vinculación con el Medio\Logo acreditación T. Social - Marzo 20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00750"/>
            <a:ext cx="22685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 descr="Papel periódico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908050"/>
          </a:xfrm>
        </p:spPr>
        <p:txBody>
          <a:bodyPr/>
          <a:lstStyle/>
          <a:p>
            <a:pPr algn="ctr" eaLnBrk="1" hangingPunct="1"/>
            <a:r>
              <a:rPr lang="es-ES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Cambios sociales y culturales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773238"/>
            <a:ext cx="5688013" cy="3887787"/>
          </a:xfrm>
        </p:spPr>
        <p:txBody>
          <a:bodyPr/>
          <a:lstStyle/>
          <a:p>
            <a:pPr marL="441325" indent="-441325" eaLnBrk="1" hangingPunct="1">
              <a:lnSpc>
                <a:spcPct val="90000"/>
              </a:lnSpc>
              <a:buSzPct val="115000"/>
              <a:buFont typeface="Wingdings" pitchFamily="2" charset="2"/>
              <a:buChar char="ü"/>
            </a:pPr>
            <a:r>
              <a:rPr lang="es-ES" sz="2000" smtClean="0"/>
              <a:t>En la vida cotidiana las actividades que se desarrollan en el hogar continúan estando segregadas fuertemente por género y de manera desigual.</a:t>
            </a:r>
          </a:p>
          <a:p>
            <a:pPr marL="441325" indent="-441325" eaLnBrk="1" hangingPunct="1">
              <a:lnSpc>
                <a:spcPct val="90000"/>
              </a:lnSpc>
              <a:buSzPct val="115000"/>
              <a:buFont typeface="Wingdings" pitchFamily="2" charset="2"/>
              <a:buChar char="ü"/>
            </a:pPr>
            <a:endParaRPr lang="es-ES" sz="1400" smtClean="0"/>
          </a:p>
          <a:p>
            <a:pPr marL="441325" indent="-441325" eaLnBrk="1" hangingPunct="1">
              <a:lnSpc>
                <a:spcPct val="90000"/>
              </a:lnSpc>
              <a:buSzPct val="115000"/>
              <a:buFont typeface="Wingdings" pitchFamily="2" charset="2"/>
              <a:buChar char="ü"/>
            </a:pPr>
            <a:r>
              <a:rPr lang="es-ES" sz="2000" smtClean="0"/>
              <a:t>Hay una clara distinción en cuanto a la segregación genérica entre las tareas del cuidado del hogar (domésticas) y las de la atención de los hijos (maternidad-paternidad).</a:t>
            </a:r>
          </a:p>
          <a:p>
            <a:pPr marL="441325" indent="-441325" eaLnBrk="1" hangingPunct="1">
              <a:lnSpc>
                <a:spcPct val="90000"/>
              </a:lnSpc>
              <a:buSzPct val="115000"/>
              <a:buFont typeface="Wingdings" pitchFamily="2" charset="2"/>
              <a:buChar char="ü"/>
            </a:pPr>
            <a:endParaRPr lang="es-ES" sz="1400" smtClean="0"/>
          </a:p>
          <a:p>
            <a:pPr marL="441325" indent="-441325" eaLnBrk="1" hangingPunct="1">
              <a:lnSpc>
                <a:spcPct val="90000"/>
              </a:lnSpc>
              <a:buSzPct val="115000"/>
              <a:buFont typeface="Wingdings" pitchFamily="2" charset="2"/>
              <a:buChar char="ü"/>
            </a:pPr>
            <a:r>
              <a:rPr lang="es-ES" sz="2000" smtClean="0"/>
              <a:t>El compromiso de los varones con la crianza de los hijos se ha incrementado en las últimas dos o tres décadas, pero ha variado poco su compromiso con las tareas domésticas.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0" y="6237288"/>
            <a:ext cx="9144000" cy="336550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“Familia, trabajo y género: Un mundo de nuevas relaciones” - Catalina Wainerman (2003)</a:t>
            </a:r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1700213"/>
            <a:ext cx="2428875" cy="4152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771525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s-CL" sz="1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“La identidad masculina y su relación con la familia: Análisis de la construcción de la masculinidad en varones adultos de la provincia de Concepción” </a:t>
            </a:r>
            <a:br>
              <a:rPr lang="es-CL" sz="1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s-CL" sz="16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A. Abarca y F. Bustamante – Proyecto interno de investigación UCSC 09/2010</a:t>
            </a:r>
            <a:endParaRPr lang="es-CL" sz="1600" b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71750" y="1643063"/>
            <a:ext cx="6572250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es-ES" sz="2000" b="1" dirty="0">
                <a:latin typeface="+mn-lt"/>
                <a:cs typeface="+mn-cs"/>
              </a:rPr>
              <a:t>	</a:t>
            </a:r>
            <a:r>
              <a:rPr lang="es-E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Actividades asociadas a la paternidad que los hombres realizan:</a:t>
            </a:r>
            <a:endParaRPr lang="es-CL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30000"/>
              <a:buFont typeface="Wingdings" pitchFamily="2" charset="2"/>
              <a:buChar char="ü"/>
              <a:defRPr/>
            </a:pPr>
            <a:r>
              <a:rPr lang="es-ES" sz="1400" b="1" dirty="0">
                <a:latin typeface="+mn-lt"/>
                <a:cs typeface="+mn-cs"/>
              </a:rPr>
              <a:t>La totalidad de los entrevistados señala </a:t>
            </a:r>
            <a:r>
              <a:rPr lang="es-ES" sz="1400" b="1" dirty="0">
                <a:solidFill>
                  <a:srgbClr val="C00000"/>
                </a:solidFill>
                <a:latin typeface="+mn-lt"/>
                <a:cs typeface="+mn-cs"/>
              </a:rPr>
              <a:t>participar activamente de la crianza y cuidado </a:t>
            </a:r>
            <a:r>
              <a:rPr lang="es-ES" sz="1400" b="1" dirty="0">
                <a:latin typeface="+mn-lt"/>
                <a:cs typeface="+mn-cs"/>
              </a:rPr>
              <a:t>de sus hijos/as. La gran mayoría indica que habitualmente cambia paños, se preocupa de la alimentación, los hacer dormir y los bañan (hijos pequeños). </a:t>
            </a: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30000"/>
              <a:buFont typeface="Wingdings" pitchFamily="2" charset="2"/>
              <a:buChar char="ü"/>
              <a:defRPr/>
            </a:pPr>
            <a:r>
              <a:rPr lang="es-ES" sz="1400" b="1" dirty="0">
                <a:latin typeface="+mn-lt"/>
                <a:cs typeface="+mn-cs"/>
              </a:rPr>
              <a:t>Llevarlos </a:t>
            </a:r>
            <a:r>
              <a:rPr lang="es-ES" sz="1400" b="1" dirty="0">
                <a:solidFill>
                  <a:srgbClr val="C00000"/>
                </a:solidFill>
                <a:latin typeface="+mn-lt"/>
                <a:cs typeface="+mn-cs"/>
              </a:rPr>
              <a:t>al colegio, ayudarles con las tareas y revisarlas, así como jugar </a:t>
            </a:r>
            <a:r>
              <a:rPr lang="es-ES" sz="1400" b="1" dirty="0">
                <a:latin typeface="+mn-lt"/>
                <a:cs typeface="+mn-cs"/>
              </a:rPr>
              <a:t>con ellos, sobre todo sacándoles a espacios al aire libre. </a:t>
            </a: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30000"/>
              <a:buFont typeface="Wingdings" pitchFamily="2" charset="2"/>
              <a:buChar char="ü"/>
              <a:defRPr/>
            </a:pPr>
            <a:r>
              <a:rPr lang="es-ES" sz="1400" b="1" dirty="0">
                <a:latin typeface="+mn-lt"/>
                <a:cs typeface="+mn-cs"/>
              </a:rPr>
              <a:t>Rol de </a:t>
            </a:r>
            <a:r>
              <a:rPr lang="es-ES" sz="1400" b="1" dirty="0">
                <a:solidFill>
                  <a:srgbClr val="C00000"/>
                </a:solidFill>
                <a:latin typeface="+mn-lt"/>
                <a:cs typeface="+mn-cs"/>
              </a:rPr>
              <a:t>consejero y de regulación de los permisos </a:t>
            </a:r>
            <a:r>
              <a:rPr lang="es-ES" sz="1400" b="1" dirty="0">
                <a:latin typeface="+mn-lt"/>
                <a:cs typeface="+mn-cs"/>
              </a:rPr>
              <a:t>(hijos adolescentes).</a:t>
            </a:r>
            <a:endParaRPr lang="es-ES" sz="1400" dirty="0">
              <a:latin typeface="+mn-lt"/>
              <a:cs typeface="+mn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00313" y="4000500"/>
            <a:ext cx="6429375" cy="2546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30000"/>
              <a:defRPr/>
            </a:pPr>
            <a:r>
              <a:rPr lang="es-CL" sz="1600" b="1" dirty="0">
                <a:solidFill>
                  <a:srgbClr val="002060"/>
                </a:solidFill>
                <a:latin typeface="+mn-lt"/>
                <a:cs typeface="+mn-cs"/>
              </a:rPr>
              <a:t>	</a:t>
            </a:r>
            <a:r>
              <a:rPr lang="es-CL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Motivaciones para llevar a cabo estas tareas:</a:t>
            </a:r>
            <a:endParaRPr lang="es-CL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30000"/>
              <a:buFont typeface="Wingdings" pitchFamily="2" charset="2"/>
              <a:buChar char="ü"/>
              <a:defRPr/>
            </a:pPr>
            <a:r>
              <a:rPr lang="es-ES" sz="1400" b="1" dirty="0">
                <a:latin typeface="+mn-lt"/>
                <a:cs typeface="+mn-cs"/>
              </a:rPr>
              <a:t>La gran mayoría señala que responde a una </a:t>
            </a:r>
            <a:r>
              <a:rPr lang="es-ES" sz="1400" b="1" dirty="0">
                <a:solidFill>
                  <a:srgbClr val="C00000"/>
                </a:solidFill>
                <a:latin typeface="+mn-lt"/>
                <a:cs typeface="+mn-cs"/>
              </a:rPr>
              <a:t>motivación interna </a:t>
            </a:r>
            <a:r>
              <a:rPr lang="es-ES" sz="1400" b="1" dirty="0">
                <a:latin typeface="+mn-lt"/>
                <a:cs typeface="+mn-cs"/>
              </a:rPr>
              <a:t>y por que les gusta; agregando que sienten profundo amor por sus hijos/as. </a:t>
            </a: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30000"/>
              <a:buFont typeface="Wingdings" pitchFamily="2" charset="2"/>
              <a:buChar char="ü"/>
              <a:defRPr/>
            </a:pPr>
            <a:r>
              <a:rPr lang="es-ES" sz="1400" b="1" dirty="0">
                <a:latin typeface="+mn-lt"/>
                <a:cs typeface="+mn-cs"/>
              </a:rPr>
              <a:t>Un grupo menor centra las motivaciones en la </a:t>
            </a:r>
            <a:r>
              <a:rPr lang="es-ES" sz="1400" b="1" dirty="0">
                <a:solidFill>
                  <a:srgbClr val="C00000"/>
                </a:solidFill>
                <a:latin typeface="+mn-lt"/>
                <a:cs typeface="+mn-cs"/>
              </a:rPr>
              <a:t>norma social </a:t>
            </a:r>
            <a:r>
              <a:rPr lang="es-ES" sz="1400" b="1" dirty="0">
                <a:latin typeface="+mn-lt"/>
                <a:cs typeface="+mn-cs"/>
              </a:rPr>
              <a:t>que se desprende del rol de cuidado y protección que debe cumplir el padre de familia frente a la sociedad. </a:t>
            </a: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30000"/>
              <a:buFont typeface="Wingdings" pitchFamily="2" charset="2"/>
              <a:buChar char="ü"/>
              <a:defRPr/>
            </a:pPr>
            <a:r>
              <a:rPr lang="es-ES" sz="1400" b="1" dirty="0">
                <a:latin typeface="+mn-lt"/>
                <a:cs typeface="+mn-cs"/>
              </a:rPr>
              <a:t>Y un tercer grupo aún más reducido de motivaciones, tiene que ver con la posibilidad de mostrarles a los hijos/as un </a:t>
            </a:r>
            <a:r>
              <a:rPr lang="es-ES" sz="1400" b="1" dirty="0">
                <a:solidFill>
                  <a:srgbClr val="C00000"/>
                </a:solidFill>
                <a:latin typeface="+mn-lt"/>
                <a:cs typeface="+mn-cs"/>
              </a:rPr>
              <a:t>modelo alternativo de crianza</a:t>
            </a:r>
            <a:r>
              <a:rPr lang="es-ES" sz="1400" b="1" dirty="0">
                <a:latin typeface="+mn-lt"/>
                <a:cs typeface="+mn-cs"/>
              </a:rPr>
              <a:t>, distinto a aquel con fueron educados ellos, promoviendo así la enseñanza de valores relativos al respeto y el amor por la familia.</a:t>
            </a:r>
            <a:endParaRPr lang="es-CL" sz="1400" b="1" dirty="0">
              <a:latin typeface="+mn-lt"/>
              <a:cs typeface="+mn-cs"/>
            </a:endParaRPr>
          </a:p>
        </p:txBody>
      </p:sp>
      <p:pic>
        <p:nvPicPr>
          <p:cNvPr id="2253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643063"/>
            <a:ext cx="2286000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0" y="0"/>
          <a:ext cx="8893175" cy="6858000"/>
        </p:xfrm>
        <a:graphic>
          <a:graphicData uri="http://schemas.openxmlformats.org/presentationml/2006/ole">
            <p:oleObj spid="_x0000_s52226" name="Gráfico" r:id="rId4" imgW="8525003" imgH="5286379" progId="MSGraph.Chart.8">
              <p:embed followColorScheme="full"/>
            </p:oleObj>
          </a:graphicData>
        </a:graphic>
      </p:graphicFrame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6248400" y="6311900"/>
            <a:ext cx="2628900" cy="3937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CL">
              <a:solidFill>
                <a:schemeClr val="bg1"/>
              </a:solidFill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15900" y="6299200"/>
            <a:ext cx="2628900" cy="3937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CL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250825" y="2205038"/>
            <a:ext cx="87122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S" sz="60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Concepción de paternidad tradicional v/s nuevas visiones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 descr="Papel periódico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9144000" cy="600075"/>
          </a:xfrm>
        </p:spPr>
        <p:txBody>
          <a:bodyPr/>
          <a:lstStyle/>
          <a:p>
            <a:pPr algn="ctr" eaLnBrk="1" hangingPunct="1"/>
            <a:r>
              <a:rPr lang="es-ES" sz="3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CARACTERISTICAS DE UNA </a:t>
            </a:r>
            <a:br>
              <a:rPr lang="es-ES" sz="3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3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NUEVA CONDUCTA PATERNA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276600" y="1916113"/>
            <a:ext cx="5472113" cy="3095625"/>
          </a:xfrm>
        </p:spPr>
        <p:txBody>
          <a:bodyPr/>
          <a:lstStyle/>
          <a:p>
            <a:pPr eaLnBrk="1" hangingPunct="1"/>
            <a:r>
              <a:rPr lang="es-ES" sz="2500" b="1" smtClean="0">
                <a:solidFill>
                  <a:srgbClr val="0000CC"/>
                </a:solidFill>
              </a:rPr>
              <a:t>INTERACCION:</a:t>
            </a:r>
            <a:r>
              <a:rPr lang="es-ES" sz="2500" b="1" smtClean="0"/>
              <a:t> Tiempo que el padre comparte con su hijo/a.</a:t>
            </a:r>
          </a:p>
          <a:p>
            <a:pPr eaLnBrk="1" hangingPunct="1"/>
            <a:endParaRPr lang="es-ES" sz="1900" b="1" smtClean="0"/>
          </a:p>
          <a:p>
            <a:pPr eaLnBrk="1" hangingPunct="1"/>
            <a:r>
              <a:rPr lang="es-ES" sz="2500" b="1" smtClean="0">
                <a:solidFill>
                  <a:srgbClr val="FF0000"/>
                </a:solidFill>
              </a:rPr>
              <a:t>ACCESIBILIDAD:</a:t>
            </a:r>
            <a:r>
              <a:rPr lang="es-ES" sz="2500" b="1" smtClean="0"/>
              <a:t> Posibilidad del niño/a de contar con su padre para interactuar.</a:t>
            </a:r>
          </a:p>
          <a:p>
            <a:pPr eaLnBrk="1" hangingPunct="1"/>
            <a:endParaRPr lang="es-ES" sz="1900" b="1" smtClean="0"/>
          </a:p>
          <a:p>
            <a:pPr eaLnBrk="1" hangingPunct="1"/>
            <a:r>
              <a:rPr lang="es-ES" sz="2500" b="1" smtClean="0">
                <a:solidFill>
                  <a:srgbClr val="006600"/>
                </a:solidFill>
              </a:rPr>
              <a:t>RESPONSABILIDAD:</a:t>
            </a:r>
            <a:r>
              <a:rPr lang="es-ES" sz="2500" b="1" smtClean="0"/>
              <a:t> Función que asume el padre en lo referente a las actividades del niño/a.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0" y="6381750"/>
            <a:ext cx="9144000" cy="33655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s-ES" sz="1600" b="1"/>
              <a:t>FUENTE: Oiberman A., 1998. Citado en “Observatorio de la maternidad” (Nº 19, Junio 2009)</a:t>
            </a:r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989138"/>
            <a:ext cx="2752725" cy="3600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 descr="Papel periódico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9144000" cy="600075"/>
          </a:xfrm>
        </p:spPr>
        <p:txBody>
          <a:bodyPr/>
          <a:lstStyle/>
          <a:p>
            <a:pPr algn="ctr" eaLnBrk="1" hangingPunct="1"/>
            <a:r>
              <a:rPr lang="es-ES" sz="3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CRIANZA COMPARTIDA: </a:t>
            </a:r>
            <a:br>
              <a:rPr lang="es-ES" sz="3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3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CUATRO DESAFIOS PENDIENTES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916113"/>
            <a:ext cx="5472113" cy="4032250"/>
          </a:xfrm>
        </p:spPr>
        <p:txBody>
          <a:bodyPr/>
          <a:lstStyle/>
          <a:p>
            <a:pPr marL="381000" indent="-381000" eaLnBrk="1" hangingPunct="1">
              <a:buFont typeface="Wingdings" pitchFamily="2" charset="2"/>
              <a:buAutoNum type="alphaLcParenR"/>
            </a:pPr>
            <a:r>
              <a:rPr lang="es-ES" sz="2400" b="1" smtClean="0"/>
              <a:t>Redefinir lo que significa ser “un buen padre”.</a:t>
            </a:r>
          </a:p>
          <a:p>
            <a:pPr marL="381000" indent="-381000" eaLnBrk="1" hangingPunct="1">
              <a:buFont typeface="Wingdings" pitchFamily="2" charset="2"/>
              <a:buAutoNum type="alphaLcParenR"/>
            </a:pPr>
            <a:endParaRPr lang="es-ES" sz="1000" b="1" smtClean="0"/>
          </a:p>
          <a:p>
            <a:pPr marL="381000" indent="-381000" eaLnBrk="1" hangingPunct="1">
              <a:buFont typeface="Wingdings" pitchFamily="2" charset="2"/>
              <a:buAutoNum type="alphaLcParenR"/>
            </a:pPr>
            <a:r>
              <a:rPr lang="es-ES" sz="2400" b="1" smtClean="0">
                <a:solidFill>
                  <a:srgbClr val="0000CC"/>
                </a:solidFill>
              </a:rPr>
              <a:t>Revalorar la importancia del hombre en la crianza temprana</a:t>
            </a:r>
            <a:r>
              <a:rPr lang="es-ES" sz="2400" b="1" smtClean="0">
                <a:solidFill>
                  <a:schemeClr val="accent2"/>
                </a:solidFill>
              </a:rPr>
              <a:t>.</a:t>
            </a:r>
          </a:p>
          <a:p>
            <a:pPr marL="381000" indent="-381000" eaLnBrk="1" hangingPunct="1">
              <a:buFont typeface="Wingdings" pitchFamily="2" charset="2"/>
              <a:buAutoNum type="alphaLcParenR"/>
            </a:pPr>
            <a:endParaRPr lang="es-ES" sz="1000" b="1" smtClean="0">
              <a:solidFill>
                <a:schemeClr val="accent2"/>
              </a:solidFill>
            </a:endParaRPr>
          </a:p>
          <a:p>
            <a:pPr marL="381000" indent="-381000" eaLnBrk="1" hangingPunct="1">
              <a:buFont typeface="Wingdings" pitchFamily="2" charset="2"/>
              <a:buAutoNum type="alphaLcParenR"/>
            </a:pPr>
            <a:r>
              <a:rPr lang="es-ES" sz="2400" b="1" smtClean="0"/>
              <a:t>Que las mujeres abran las puertas de la crianza.</a:t>
            </a:r>
          </a:p>
          <a:p>
            <a:pPr marL="381000" indent="-381000" eaLnBrk="1" hangingPunct="1">
              <a:buFont typeface="Wingdings" pitchFamily="2" charset="2"/>
              <a:buAutoNum type="alphaLcParenR"/>
            </a:pPr>
            <a:endParaRPr lang="es-ES" sz="1000" b="1" smtClean="0"/>
          </a:p>
          <a:p>
            <a:pPr marL="381000" indent="-381000" eaLnBrk="1" hangingPunct="1">
              <a:buFont typeface="Wingdings" pitchFamily="2" charset="2"/>
              <a:buAutoNum type="alphaLcParenR"/>
            </a:pPr>
            <a:r>
              <a:rPr lang="es-ES" sz="2400" b="1" smtClean="0">
                <a:solidFill>
                  <a:srgbClr val="0000CC"/>
                </a:solidFill>
              </a:rPr>
              <a:t>Que los hombres acepten las políticas de conciliación.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0" y="6308725"/>
            <a:ext cx="9144000" cy="366713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" b="1"/>
              <a:t>FUENTE: Reportaje Revista YA, El Mercurio (Septiembre 02 de 2008)</a:t>
            </a:r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1700213"/>
            <a:ext cx="2592387" cy="43576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865187"/>
          </a:xfrm>
        </p:spPr>
        <p:txBody>
          <a:bodyPr>
            <a:noAutofit/>
          </a:bodyPr>
          <a:lstStyle/>
          <a:p>
            <a:pPr algn="ctr" eaLnBrk="1" hangingPunct="1"/>
            <a:r>
              <a:rPr lang="es-E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Desafíos para promover nuevas paternidades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779838" y="1773238"/>
            <a:ext cx="5076825" cy="4537075"/>
          </a:xfrm>
        </p:spPr>
        <p:txBody>
          <a:bodyPr/>
          <a:lstStyle/>
          <a:p>
            <a:pPr eaLnBrk="1" hangingPunct="1"/>
            <a:r>
              <a:rPr lang="es-ES" sz="2000" b="1" smtClean="0"/>
              <a:t>Redefinir los </a:t>
            </a:r>
            <a:r>
              <a:rPr lang="es-ES" sz="2000" b="1" smtClean="0">
                <a:solidFill>
                  <a:srgbClr val="FF0000"/>
                </a:solidFill>
              </a:rPr>
              <a:t>valores, creencias y principios </a:t>
            </a:r>
            <a:r>
              <a:rPr lang="es-ES" sz="2000" b="1" smtClean="0"/>
              <a:t>que nuestra sociedad promueve a través de las políticas públicas.</a:t>
            </a:r>
          </a:p>
          <a:p>
            <a:pPr eaLnBrk="1" hangingPunct="1"/>
            <a:endParaRPr lang="es-ES" sz="2000" b="1" smtClean="0"/>
          </a:p>
          <a:p>
            <a:pPr eaLnBrk="1" hangingPunct="1">
              <a:lnSpc>
                <a:spcPct val="80000"/>
              </a:lnSpc>
            </a:pPr>
            <a:r>
              <a:rPr lang="es-ES" sz="2000" b="1" smtClean="0"/>
              <a:t>Incorporar en el trabajo con grupos primarios y organizaciones sociales </a:t>
            </a:r>
            <a:r>
              <a:rPr lang="es-ES" sz="2000" b="1" smtClean="0">
                <a:solidFill>
                  <a:srgbClr val="FF0000"/>
                </a:solidFill>
              </a:rPr>
              <a:t>estereotipos de género </a:t>
            </a:r>
            <a:r>
              <a:rPr lang="es-ES" sz="2000" b="1" smtClean="0"/>
              <a:t>centrados en la cooperación y la equidad.</a:t>
            </a:r>
            <a:endParaRPr lang="es-CL" sz="2000" b="1" smtClean="0"/>
          </a:p>
          <a:p>
            <a:pPr eaLnBrk="1" hangingPunct="1"/>
            <a:endParaRPr lang="es-ES" sz="2000" b="1" smtClean="0"/>
          </a:p>
          <a:p>
            <a:pPr eaLnBrk="1" hangingPunct="1"/>
            <a:r>
              <a:rPr lang="es-ES" sz="2000" b="1" smtClean="0"/>
              <a:t>Impulsar cambios en </a:t>
            </a:r>
            <a:r>
              <a:rPr lang="es-ES" sz="2000" b="1" smtClean="0">
                <a:solidFill>
                  <a:srgbClr val="FF0000"/>
                </a:solidFill>
              </a:rPr>
              <a:t>procesos de socialización </a:t>
            </a:r>
            <a:r>
              <a:rPr lang="es-ES" sz="2000" b="1" smtClean="0"/>
              <a:t>de las familias y organizaciones para que implementen acciones relativas a la equidad y la corresponsabilidad.</a:t>
            </a:r>
          </a:p>
          <a:p>
            <a:pPr eaLnBrk="1" hangingPunct="1"/>
            <a:endParaRPr lang="es-ES" sz="2000" b="1" smtClean="0"/>
          </a:p>
        </p:txBody>
      </p:sp>
      <p:pic>
        <p:nvPicPr>
          <p:cNvPr id="24579" name="Picture 5" descr="ro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916113"/>
            <a:ext cx="33020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algn="ctr"/>
            <a:r>
              <a:rPr lang="es-CL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Alejandro Abarca Díaz – Asistente Social </a:t>
            </a:r>
            <a:r>
              <a:rPr lang="es-CL" sz="28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(habarca@ucsc.cl)</a:t>
            </a:r>
            <a:endParaRPr lang="es-ES" sz="2800" b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4213" y="2060575"/>
            <a:ext cx="4357687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sz="24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Presencia se escribe con</a:t>
            </a:r>
            <a:r>
              <a:rPr lang="es-ES" sz="2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s-ES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</a:t>
            </a:r>
            <a:r>
              <a:rPr lang="es-ES" sz="2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 </a:t>
            </a:r>
          </a:p>
          <a:p>
            <a:pPr>
              <a:spcBef>
                <a:spcPct val="20000"/>
              </a:spcBef>
            </a:pPr>
            <a:endParaRPr lang="es-ES" sz="2400" b="1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spcBef>
                <a:spcPct val="20000"/>
              </a:spcBef>
            </a:pPr>
            <a:r>
              <a:rPr lang="es-ES" sz="24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Pero no es la</a:t>
            </a:r>
            <a:r>
              <a:rPr lang="es-ES" sz="2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s-ES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</a:t>
            </a:r>
            <a:r>
              <a:rPr lang="es-ES" sz="2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s-ES" sz="24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 Proveer, Producir, Pegar o Pagar.</a:t>
            </a:r>
            <a:r>
              <a:rPr lang="es-ES" sz="2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es-ES" sz="2400" b="1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spcBef>
                <a:spcPct val="20000"/>
              </a:spcBef>
            </a:pPr>
            <a:r>
              <a:rPr lang="es-ES" sz="24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Es otra: es la</a:t>
            </a:r>
            <a:r>
              <a:rPr lang="es-ES" sz="2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s-ES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</a:t>
            </a:r>
            <a:r>
              <a:rPr lang="es-ES" sz="2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s-ES" sz="24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</a:t>
            </a:r>
            <a:r>
              <a:rPr lang="es-ES" sz="2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s-ES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Papá</a:t>
            </a:r>
            <a:r>
              <a:rPr lang="es-ES" sz="2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s-ES" sz="2400" b="1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Y ése es tu nombre.</a:t>
            </a:r>
            <a:endParaRPr lang="es-ES" sz="2000" b="1" i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spcBef>
                <a:spcPct val="20000"/>
              </a:spcBef>
            </a:pPr>
            <a:endParaRPr lang="es-ES" sz="2000" b="1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spcBef>
                <a:spcPct val="20000"/>
              </a:spcBef>
            </a:pPr>
            <a:r>
              <a:rPr lang="es-ES" sz="16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“Ser padre es cosa de hombres”</a:t>
            </a:r>
          </a:p>
          <a:p>
            <a:pPr>
              <a:spcBef>
                <a:spcPct val="20000"/>
              </a:spcBef>
            </a:pPr>
            <a:r>
              <a:rPr lang="es-ES" sz="16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Sergio Sinay</a:t>
            </a:r>
          </a:p>
        </p:txBody>
      </p:sp>
      <p:pic>
        <p:nvPicPr>
          <p:cNvPr id="65546" name="Picture 2" descr="http://t0.gstatic.com/images?q=tbn:ANd9GcTpYW6xnm6ZNwMGF67BtUBETZzMcIkkEuZxPcow0hlfTYdnGjFV8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2060575"/>
            <a:ext cx="2894013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s-CL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s-CL" smtClean="0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928687"/>
          </a:xfrm>
        </p:spPr>
        <p:txBody>
          <a:bodyPr>
            <a:noAutofit/>
          </a:bodyPr>
          <a:lstStyle/>
          <a:p>
            <a:pPr marL="319088" indent="-319088" algn="ctr" eaLnBrk="1" hangingPunct="1">
              <a:spcBef>
                <a:spcPts val="700"/>
              </a:spcBef>
            </a:pPr>
            <a:r>
              <a:rPr lang="es-CL" sz="4000" b="1" smtClean="0">
                <a:solidFill>
                  <a:srgbClr val="3A57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Estructura de la presentación</a:t>
            </a:r>
            <a:endParaRPr lang="es-CL" sz="4000" b="1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132138" y="1989138"/>
            <a:ext cx="5616575" cy="399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lnSpc>
                <a:spcPct val="135000"/>
              </a:lnSpc>
              <a:buFontTx/>
              <a:buAutoNum type="arabicPeriod"/>
            </a:pPr>
            <a:r>
              <a:rPr lang="es-E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Socialización de género y construcción de identidad masculinidad.</a:t>
            </a:r>
          </a:p>
          <a:p>
            <a:pPr marL="342900" indent="-342900" algn="just">
              <a:lnSpc>
                <a:spcPct val="135000"/>
              </a:lnSpc>
              <a:buFontTx/>
              <a:buAutoNum type="arabicPeriod"/>
            </a:pPr>
            <a:endParaRPr lang="es-ES" sz="1400" b="1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  <a:p>
            <a:pPr marL="342900" indent="-342900" algn="just">
              <a:lnSpc>
                <a:spcPct val="135000"/>
              </a:lnSpc>
              <a:buFontTx/>
              <a:buAutoNum type="arabicPeriod"/>
            </a:pPr>
            <a:r>
              <a:rPr lang="es-CL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 Avances en materia de participación y corresponsabilidad.</a:t>
            </a:r>
          </a:p>
          <a:p>
            <a:pPr marL="342900" indent="-342900" algn="just">
              <a:lnSpc>
                <a:spcPct val="135000"/>
              </a:lnSpc>
              <a:buFontTx/>
              <a:buAutoNum type="arabicPeriod"/>
            </a:pPr>
            <a:endParaRPr lang="es-ES" sz="1400" b="1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  <a:p>
            <a:pPr marL="342900" indent="-342900" algn="just">
              <a:lnSpc>
                <a:spcPct val="135000"/>
              </a:lnSpc>
              <a:buFontTx/>
              <a:buAutoNum type="arabicPeriod"/>
            </a:pPr>
            <a:r>
              <a:rPr lang="es-E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andara" pitchFamily="34" charset="0"/>
              </a:rPr>
              <a:t> Concepción de paternidad tradicional v/s nuevas visiones.</a:t>
            </a:r>
          </a:p>
          <a:p>
            <a:pPr marL="342900" indent="-342900" algn="just">
              <a:buFontTx/>
              <a:buChar char="•"/>
            </a:pPr>
            <a:endParaRPr lang="es-ES" sz="2400" b="1"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</a:endParaRPr>
          </a:p>
        </p:txBody>
      </p:sp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205038"/>
            <a:ext cx="2451100" cy="3313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>
          <a:xfrm>
            <a:off x="539750" y="2349500"/>
            <a:ext cx="8153400" cy="2952750"/>
          </a:xfrm>
        </p:spPr>
        <p:txBody>
          <a:bodyPr/>
          <a:lstStyle/>
          <a:p>
            <a:pPr algn="ctr"/>
            <a:r>
              <a:rPr lang="es-ES" sz="6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Socialización de género y construcción de la identidad masculinidad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844675"/>
            <a:ext cx="9144000" cy="50323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s-ES" sz="21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s-ES" sz="2800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Heterosexualidad</a:t>
            </a:r>
            <a:r>
              <a:rPr lang="es-E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  <a:r>
              <a:rPr lang="es-ES" sz="28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Paternidad</a:t>
            </a:r>
            <a:r>
              <a:rPr lang="es-ES" sz="2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</a:t>
            </a:r>
            <a:r>
              <a:rPr lang="es-ES" sz="28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Trabajo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s-ES" sz="28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remunerado</a:t>
            </a:r>
          </a:p>
        </p:txBody>
      </p:sp>
      <p:sp>
        <p:nvSpPr>
          <p:cNvPr id="11268" name="Rectangle 4" descr="Papel periódico"/>
          <p:cNvSpPr>
            <a:spLocks noChangeArrowheads="1"/>
          </p:cNvSpPr>
          <p:nvPr/>
        </p:nvSpPr>
        <p:spPr bwMode="auto">
          <a:xfrm>
            <a:off x="0" y="188913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24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Masculinidad hegemónica (José Olavarria, 2011)</a:t>
            </a:r>
          </a:p>
        </p:txBody>
      </p:sp>
      <p:pic>
        <p:nvPicPr>
          <p:cNvPr id="44037" name="Picture 5" descr="diner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3141663"/>
            <a:ext cx="3492500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41663"/>
            <a:ext cx="3132138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3141663"/>
            <a:ext cx="2500312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684213" y="1989138"/>
            <a:ext cx="77406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CL" sz="60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Avances en materia de participación y corresponsabilidad</a:t>
            </a:r>
            <a:endParaRPr lang="es-ES" sz="6000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00213"/>
            <a:ext cx="8353425" cy="4933950"/>
          </a:xfrm>
          <a:prstGeom prst="rect">
            <a:avLst/>
          </a:prstGeom>
          <a:noFill/>
        </p:spPr>
      </p:pic>
      <p:sp>
        <p:nvSpPr>
          <p:cNvPr id="69637" name="Rectangle 5"/>
          <p:cNvSpPr>
            <a:spLocks/>
          </p:cNvSpPr>
          <p:nvPr/>
        </p:nvSpPr>
        <p:spPr bwMode="auto">
          <a:xfrm>
            <a:off x="611188" y="188913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ES" sz="200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Aguayo, F., Correa, P., Cristi, P. (2011) Encuesta IMAGES Chile Resultados de la Encuesta Internacional de Masculinidades y Equidad</a:t>
            </a:r>
            <a:br>
              <a:rPr lang="es-ES" sz="200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</a:br>
            <a:r>
              <a:rPr lang="es-ES" sz="200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de Género. Santiago: CulturaSalud/EME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s-ES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Aguayo, F., Correa, P., Cristi, P. (2011) Encuesta IMAGES Chile Resultados de la Encuesta Internacional de Masculinidades y Equidad</a:t>
            </a:r>
            <a:br>
              <a:rPr lang="es-ES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ES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Género. Santiago: CulturaSalud/EME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133600"/>
            <a:ext cx="8569325" cy="3671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5888" y="1700213"/>
            <a:ext cx="4953000" cy="4968875"/>
          </a:xfrm>
          <a:prstGeom prst="rect">
            <a:avLst/>
          </a:prstGeom>
          <a:noFill/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060575"/>
            <a:ext cx="3254375" cy="3816350"/>
          </a:xfrm>
          <a:prstGeom prst="rect">
            <a:avLst/>
          </a:prstGeom>
          <a:noFill/>
        </p:spPr>
      </p:pic>
      <p:sp>
        <p:nvSpPr>
          <p:cNvPr id="71686" name="Rectangle 6"/>
          <p:cNvSpPr>
            <a:spLocks/>
          </p:cNvSpPr>
          <p:nvPr/>
        </p:nvSpPr>
        <p:spPr bwMode="auto">
          <a:xfrm>
            <a:off x="611188" y="188913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ES" sz="200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Aguayo, F., Correa, P., Cristi, P. (2011) Encuesta IMAGES Chile Resultados de la Encuesta Internacional de Masculinidades y Equidad</a:t>
            </a:r>
            <a:br>
              <a:rPr lang="es-ES" sz="200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</a:br>
            <a:r>
              <a:rPr lang="es-ES" sz="200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de Género. Santiago: CulturaSalud/EME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44675"/>
            <a:ext cx="8424863" cy="4032250"/>
          </a:xfrm>
          <a:prstGeom prst="rect">
            <a:avLst/>
          </a:prstGeom>
          <a:noFill/>
        </p:spPr>
      </p:pic>
      <p:sp>
        <p:nvSpPr>
          <p:cNvPr id="72709" name="Rectangle 5"/>
          <p:cNvSpPr>
            <a:spLocks/>
          </p:cNvSpPr>
          <p:nvPr/>
        </p:nvSpPr>
        <p:spPr bwMode="auto">
          <a:xfrm>
            <a:off x="539750" y="333375"/>
            <a:ext cx="8153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ES" sz="200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Aguayo, F., Correa, P., Cristi, P. (2011) Encuesta IMAGES Chile Resultados de la Encuesta Internacional de Masculinidades y Equidad</a:t>
            </a:r>
            <a:br>
              <a:rPr lang="es-ES" sz="200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</a:br>
            <a:r>
              <a:rPr lang="es-ES" sz="2000"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de Género. Santiago: CulturaSalud/EME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termedio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</TotalTime>
  <Words>692</Words>
  <Application>Microsoft Office PowerPoint</Application>
  <PresentationFormat>Presentación en pantalla (4:3)</PresentationFormat>
  <Paragraphs>68</Paragraphs>
  <Slides>18</Slides>
  <Notes>10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Plantilla de diseño</vt:lpstr>
      </vt:variant>
      <vt:variant>
        <vt:i4>7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34" baseType="lpstr">
      <vt:lpstr>Arial</vt:lpstr>
      <vt:lpstr>Tw Cen MT</vt:lpstr>
      <vt:lpstr>Wingdings</vt:lpstr>
      <vt:lpstr>Wingdings 2</vt:lpstr>
      <vt:lpstr>Calibri</vt:lpstr>
      <vt:lpstr>Arial Black</vt:lpstr>
      <vt:lpstr>Candara</vt:lpstr>
      <vt:lpstr>Comic Sans MS</vt:lpstr>
      <vt:lpstr>Intermedio</vt:lpstr>
      <vt:lpstr>Intermedio</vt:lpstr>
      <vt:lpstr>Intermedio</vt:lpstr>
      <vt:lpstr>Intermedio</vt:lpstr>
      <vt:lpstr>Intermedio</vt:lpstr>
      <vt:lpstr>Intermedio</vt:lpstr>
      <vt:lpstr>Intermedio</vt:lpstr>
      <vt:lpstr>Gráfico de Microsoft Graph</vt:lpstr>
      <vt:lpstr>Diapositiva 1</vt:lpstr>
      <vt:lpstr>Estructura de la presentación</vt:lpstr>
      <vt:lpstr>Socialización de género y construcción de la identidad masculinidad</vt:lpstr>
      <vt:lpstr>Diapositiva 4</vt:lpstr>
      <vt:lpstr>Diapositiva 5</vt:lpstr>
      <vt:lpstr>Diapositiva 6</vt:lpstr>
      <vt:lpstr>Aguayo, F., Correa, P., Cristi, P. (2011) Encuesta IMAGES Chile Resultados de la Encuesta Internacional de Masculinidades y Equidad de Género. Santiago: CulturaSalud/EME</vt:lpstr>
      <vt:lpstr>Diapositiva 8</vt:lpstr>
      <vt:lpstr>Diapositiva 9</vt:lpstr>
      <vt:lpstr>Cambios sociales y culturales</vt:lpstr>
      <vt:lpstr>“La identidad masculina y su relación con la familia: Análisis de la construcción de la masculinidad en varones adultos de la provincia de Concepción”  A. Abarca y F. Bustamante – Proyecto interno de investigación UCSC 09/2010</vt:lpstr>
      <vt:lpstr>Diapositiva 12</vt:lpstr>
      <vt:lpstr>Diapositiva 13</vt:lpstr>
      <vt:lpstr>CARACTERISTICAS DE UNA  NUEVA CONDUCTA PATERNA</vt:lpstr>
      <vt:lpstr>CRIANZA COMPARTIDA:  CUATRO DESAFIOS PENDIENTES</vt:lpstr>
      <vt:lpstr>Desafíos para promover nuevas paternidades</vt:lpstr>
      <vt:lpstr>Alejandro Abarca Díaz – Asistente Social (habarca@ucsc.cl)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 de concepcion enero 2012</dc:title>
  <dc:creator>UCSC</dc:creator>
  <cp:lastModifiedBy>JASNA</cp:lastModifiedBy>
  <cp:revision>94</cp:revision>
  <dcterms:created xsi:type="dcterms:W3CDTF">2012-01-17T18:59:38Z</dcterms:created>
  <dcterms:modified xsi:type="dcterms:W3CDTF">2014-07-10T04:43:35Z</dcterms:modified>
</cp:coreProperties>
</file>