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790" r:id="rId2"/>
    <p:sldId id="651" r:id="rId3"/>
    <p:sldId id="653" r:id="rId4"/>
    <p:sldId id="654" r:id="rId5"/>
    <p:sldId id="655" r:id="rId6"/>
    <p:sldId id="656" r:id="rId7"/>
    <p:sldId id="857" r:id="rId8"/>
    <p:sldId id="875" r:id="rId9"/>
    <p:sldId id="860" r:id="rId10"/>
    <p:sldId id="791" r:id="rId11"/>
    <p:sldId id="869" r:id="rId12"/>
    <p:sldId id="789" r:id="rId13"/>
    <p:sldId id="792" r:id="rId14"/>
    <p:sldId id="726" r:id="rId15"/>
    <p:sldId id="727" r:id="rId16"/>
    <p:sldId id="850" r:id="rId17"/>
    <p:sldId id="851" r:id="rId18"/>
    <p:sldId id="729" r:id="rId19"/>
    <p:sldId id="843" r:id="rId20"/>
    <p:sldId id="844" r:id="rId21"/>
    <p:sldId id="820" r:id="rId22"/>
    <p:sldId id="793" r:id="rId23"/>
    <p:sldId id="852" r:id="rId24"/>
    <p:sldId id="853" r:id="rId25"/>
    <p:sldId id="804" r:id="rId26"/>
    <p:sldId id="805" r:id="rId27"/>
    <p:sldId id="854" r:id="rId28"/>
    <p:sldId id="821" r:id="rId29"/>
    <p:sldId id="849" r:id="rId30"/>
    <p:sldId id="848" r:id="rId31"/>
    <p:sldId id="855" r:id="rId32"/>
    <p:sldId id="868" r:id="rId33"/>
    <p:sldId id="697" r:id="rId34"/>
    <p:sldId id="865" r:id="rId35"/>
    <p:sldId id="863" r:id="rId36"/>
    <p:sldId id="864" r:id="rId37"/>
    <p:sldId id="788" r:id="rId38"/>
    <p:sldId id="867" r:id="rId39"/>
    <p:sldId id="725" r:id="rId40"/>
    <p:sldId id="871" r:id="rId41"/>
    <p:sldId id="866" r:id="rId42"/>
    <p:sldId id="831" r:id="rId43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46" autoAdjust="0"/>
  </p:normalViewPr>
  <p:slideViewPr>
    <p:cSldViewPr>
      <p:cViewPr varScale="1">
        <p:scale>
          <a:sx n="74" d="100"/>
          <a:sy n="74" d="100"/>
        </p:scale>
        <p:origin x="12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5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9EECCF-9891-413C-A4FC-13B2E2741E11}" type="datetimeFigureOut">
              <a:rPr lang="es-MX"/>
              <a:pPr>
                <a:defRPr/>
              </a:pPr>
              <a:t>28/07/2014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013A77-7722-404B-83E0-45314AD7EC2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0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EA928-2DCA-4569-A645-718B44AEF3E6}" type="slidenum">
              <a:rPr lang="es-MX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000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09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85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5073C-84A7-428F-ABEF-04F2A190319B}" type="slidenum">
              <a:rPr lang="es-CL"/>
              <a:pPr/>
              <a:t>20</a:t>
            </a:fld>
            <a:endParaRPr lang="es-CL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10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07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80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010E-C937-493D-B8F3-BE72DD20D22F}" type="slidenum">
              <a:rPr lang="es-CL" smtClean="0"/>
              <a:pPr/>
              <a:t>24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024320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92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D8F8-29A7-4B14-9F35-5BB8E9D8D925}" type="slidenum">
              <a:rPr lang="es-CL" smtClean="0"/>
              <a:pPr>
                <a:defRPr/>
              </a:pPr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977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70F63-E1DD-428E-9F2B-520E5694DFF8}" type="slidenum">
              <a:rPr lang="es-MX" smtClean="0"/>
              <a:pPr>
                <a:defRPr/>
              </a:pPr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80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0C7B8-3E85-43F1-9483-EE7C1BCF4FBE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45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70F63-E1DD-428E-9F2B-520E5694DFF8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99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70F63-E1DD-428E-9F2B-520E5694DFF8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5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70F63-E1DD-428E-9F2B-520E5694DFF8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72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70F63-E1DD-428E-9F2B-520E5694DFF8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68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EA928-2DCA-4569-A645-718B44AEF3E6}" type="slidenum">
              <a:rPr lang="es-MX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887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0FD24-149A-426B-B822-DA9931F27B92}" type="slidenum">
              <a:rPr lang="es-MX" smtClean="0"/>
              <a:pPr/>
              <a:t>14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1087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DAF2C-673C-48DB-94F0-810806C9D571}" type="slidenum">
              <a:rPr lang="es-MX" smtClean="0"/>
              <a:pPr/>
              <a:t>15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00967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CL"/>
              <a:t>Haga clic para cambiar el estilo de título	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ECEA-B1FD-4B3B-9DC7-D0150AC7DFF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3B12-8A3E-4F7A-8B6C-03D1D05D51F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BE19-E78C-41C8-B75C-4CB4AC9F12C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4740-4461-4C55-933F-E73003C25CA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4FCD-918B-46F6-8548-36BC7D6C342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68B1-D53C-49D6-BF62-10BC97AEE98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9AB7-5F02-4F60-8AA9-14111A5786C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A9AE-474C-4CDF-B1AE-638AF3FE6D3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D112-EF3C-42B9-8C17-BC0CDB4B69B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E731-5874-4045-A6AE-A64ED64D4E5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895F-4786-4F7B-B850-831A92BE7A2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6422-F59F-4FB9-8E4A-6D7BD80931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8419-E6AA-4D34-A484-3B29F133366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1E25-2EC9-4E0E-B912-7364B06D54B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B97B-256E-4E12-A583-429747B65F7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7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5658D8-38DF-451F-818B-297EBEAD46F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2.jpeg"/><Relationship Id="rId4" Type="http://schemas.openxmlformats.org/officeDocument/2006/relationships/image" Target="../media/image27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48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3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88.emf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8.jpeg"/><Relationship Id="rId7" Type="http://schemas.openxmlformats.org/officeDocument/2006/relationships/image" Target="../media/image101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74.png"/><Relationship Id="rId5" Type="http://schemas.openxmlformats.org/officeDocument/2006/relationships/image" Target="../media/image90.jpeg"/><Relationship Id="rId10" Type="http://schemas.openxmlformats.org/officeDocument/2006/relationships/image" Target="../media/image48.jpeg"/><Relationship Id="rId4" Type="http://schemas.openxmlformats.org/officeDocument/2006/relationships/image" Target="../media/image99.jpeg"/><Relationship Id="rId9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60.png"/><Relationship Id="rId5" Type="http://schemas.openxmlformats.org/officeDocument/2006/relationships/image" Target="../media/image67.jpe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07.wmf"/><Relationship Id="rId7" Type="http://schemas.openxmlformats.org/officeDocument/2006/relationships/image" Target="../media/image110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37.png"/><Relationship Id="rId9" Type="http://schemas.openxmlformats.org/officeDocument/2006/relationships/image" Target="../media/image112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10" Type="http://schemas.openxmlformats.org/officeDocument/2006/relationships/image" Target="../media/image121.jpeg"/><Relationship Id="rId4" Type="http://schemas.openxmlformats.org/officeDocument/2006/relationships/image" Target="../media/image117.jpeg"/><Relationship Id="rId9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lavozdelsandinismo.com/pages/ventana.php?image_id=6682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0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699792" y="6457950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Arial" charset="0"/>
              </a:rPr>
              <a:t>Dr. Raúl Ortega W.</a:t>
            </a:r>
            <a:endParaRPr lang="es-E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2" name="6 Imagen" descr="Lactancia pin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932040" cy="69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548469" y="188640"/>
            <a:ext cx="302236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s-MX" sz="4000" dirty="0" smtClean="0">
                <a:solidFill>
                  <a:srgbClr val="FFFF00"/>
                </a:solidFill>
              </a:rPr>
              <a:t>LACTANCIA</a:t>
            </a:r>
          </a:p>
          <a:p>
            <a:pPr algn="ctr"/>
            <a:endParaRPr lang="es-MX" sz="3600" dirty="0" smtClean="0">
              <a:solidFill>
                <a:srgbClr val="FFFF00"/>
              </a:solidFill>
            </a:endParaRPr>
          </a:p>
          <a:p>
            <a:pPr algn="ctr"/>
            <a:endParaRPr lang="es-MX" sz="3600" dirty="0" smtClean="0">
              <a:solidFill>
                <a:srgbClr val="FFFF00"/>
              </a:solidFill>
            </a:endParaRPr>
          </a:p>
          <a:p>
            <a:pPr algn="ctr"/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40152" y="6165304"/>
            <a:ext cx="255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Dr. Raúl Ortega W.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88024" y="27089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000" dirty="0" smtClean="0"/>
              <a:t>Un </a:t>
            </a:r>
          </a:p>
          <a:p>
            <a:pPr algn="ctr"/>
            <a:r>
              <a:rPr lang="es-MX" sz="4000" dirty="0" smtClean="0"/>
              <a:t>Desafío </a:t>
            </a:r>
          </a:p>
          <a:p>
            <a:pPr algn="ctr"/>
            <a:r>
              <a:rPr lang="es-MX" sz="4000" dirty="0" smtClean="0"/>
              <a:t>Pendiente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24" t="1080" r="1448"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572000" y="980728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rgbClr val="C00000"/>
                </a:solidFill>
              </a:rPr>
              <a:t>                            Información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                 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        Educación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           Cultura</a:t>
            </a:r>
          </a:p>
          <a:p>
            <a:endParaRPr lang="es-CL" sz="1800" dirty="0" smtClean="0">
              <a:solidFill>
                <a:srgbClr val="C00000"/>
              </a:solidFill>
            </a:endParaRP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         Nivel SE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</a:t>
            </a:r>
          </a:p>
          <a:p>
            <a:r>
              <a:rPr lang="es-CL" sz="1800" dirty="0" smtClean="0">
                <a:solidFill>
                  <a:srgbClr val="C00000"/>
                </a:solidFill>
              </a:rPr>
              <a:t>               Personal salud</a:t>
            </a:r>
          </a:p>
          <a:p>
            <a:endParaRPr lang="es-CL" sz="18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 descr="escanear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581128"/>
            <a:ext cx="792087" cy="11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m1.paperblog.com/i/32/321212/nan-nestle-el-retorno-un-clasico-L-TGcJek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81128"/>
            <a:ext cx="1113964" cy="12241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763688" y="87084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Lactancia al alta, al mes y 6 meses, 1910 -1990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908720"/>
            <a:ext cx="5688632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Ideología de la Tecnología:</a:t>
            </a:r>
          </a:p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        </a:t>
            </a:r>
          </a:p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             Liberación femenina</a:t>
            </a:r>
          </a:p>
          <a:p>
            <a:endParaRPr lang="es-MX" sz="16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Ingreso de la mujer al trabajo</a:t>
            </a:r>
          </a:p>
          <a:p>
            <a:endParaRPr lang="es-MX" sz="1050" dirty="0" smtClean="0">
              <a:solidFill>
                <a:srgbClr val="C00000"/>
              </a:solidFill>
            </a:endParaRPr>
          </a:p>
          <a:p>
            <a:r>
              <a:rPr lang="es-MX" sz="600" dirty="0" smtClean="0">
                <a:solidFill>
                  <a:srgbClr val="C00000"/>
                </a:solidFill>
              </a:rPr>
              <a:t>  </a:t>
            </a:r>
            <a:endParaRPr lang="es-MX" sz="12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          Atención de salud</a:t>
            </a:r>
          </a:p>
          <a:p>
            <a:r>
              <a:rPr lang="es-MX" sz="1800" dirty="0" smtClean="0">
                <a:solidFill>
                  <a:srgbClr val="C00000"/>
                </a:solidFill>
              </a:rPr>
              <a:t>		</a:t>
            </a:r>
            <a:endParaRPr lang="es-MX" sz="16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		                   Industria</a:t>
            </a:r>
          </a:p>
          <a:p>
            <a:endParaRPr lang="es-MX" sz="18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                  </a:t>
            </a:r>
            <a:endParaRPr lang="es-MX" sz="2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 descr="http://2.bp.blogspot.com/_I-VdjOrT-I4/TCTYOyesAiI/AAAAAAAAAwk/SVAMVAk4gh8/s1600/Congo10dona-alletan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526" y="908720"/>
            <a:ext cx="49828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ct 1950-95"/>
          <p:cNvPicPr>
            <a:picLocks noChangeAspect="1" noChangeArrowheads="1"/>
          </p:cNvPicPr>
          <p:nvPr/>
        </p:nvPicPr>
        <p:blipFill>
          <a:blip r:embed="rId3" cstate="print"/>
          <a:srcRect l="13055" t="6900" r="13823" b="23001"/>
          <a:stretch>
            <a:fillRect/>
          </a:stretch>
        </p:blipFill>
        <p:spPr bwMode="auto">
          <a:xfrm>
            <a:off x="0" y="1196752"/>
            <a:ext cx="4860032" cy="445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835696" y="332656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CHILE</a:t>
            </a:r>
            <a:endParaRPr lang="es-MX" sz="3200" dirty="0"/>
          </a:p>
        </p:txBody>
      </p:sp>
      <p:sp>
        <p:nvSpPr>
          <p:cNvPr id="4" name="3 Rectángulo"/>
          <p:cNvSpPr/>
          <p:nvPr/>
        </p:nvSpPr>
        <p:spPr>
          <a:xfrm>
            <a:off x="5004048" y="1484784"/>
            <a:ext cx="45365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1970-1982 campañas del </a:t>
            </a:r>
            <a:r>
              <a:rPr lang="es-ES" dirty="0" err="1" smtClean="0"/>
              <a:t>Minsal</a:t>
            </a:r>
            <a:endParaRPr lang="es-ES" dirty="0" smtClean="0"/>
          </a:p>
          <a:p>
            <a:endParaRPr lang="es-ES" dirty="0" smtClean="0"/>
          </a:p>
          <a:p>
            <a:pPr marL="457200" indent="-457200">
              <a:buAutoNum type="arabicPlain" startAt="1990"/>
            </a:pPr>
            <a:r>
              <a:rPr lang="es-ES" dirty="0" smtClean="0"/>
              <a:t>  Comisión Nacional de Lactancia </a:t>
            </a:r>
          </a:p>
          <a:p>
            <a:pPr marL="457200" indent="-457200">
              <a:buAutoNum type="arabicPlain" startAt="1990"/>
            </a:pPr>
            <a:endParaRPr lang="es-ES" dirty="0" smtClean="0"/>
          </a:p>
          <a:p>
            <a:pPr marL="457200" indent="-457200">
              <a:buAutoNum type="arabicPlain" startAt="1990"/>
            </a:pPr>
            <a:r>
              <a:rPr lang="es-ES" dirty="0" smtClean="0"/>
              <a:t> “Hospitales amigos”,</a:t>
            </a:r>
          </a:p>
          <a:p>
            <a:pPr marL="457200" indent="-457200">
              <a:buAutoNum type="arabicPlain" startAt="1990"/>
            </a:pPr>
            <a:endParaRPr lang="es-ES" dirty="0" smtClean="0"/>
          </a:p>
          <a:p>
            <a:pPr marL="457200" indent="-457200"/>
            <a:r>
              <a:rPr lang="es-ES" dirty="0" smtClean="0"/>
              <a:t>1993 Manual de Lactancia Materna </a:t>
            </a:r>
          </a:p>
          <a:p>
            <a:pPr marL="457200" indent="-457200"/>
            <a:r>
              <a:rPr lang="es-CL" dirty="0" smtClean="0"/>
              <a:t> </a:t>
            </a:r>
          </a:p>
          <a:p>
            <a:pPr marL="457200" indent="-457200"/>
            <a:r>
              <a:rPr lang="es-CL" dirty="0" smtClean="0"/>
              <a:t>programas de pregrado y post grado</a:t>
            </a:r>
          </a:p>
          <a:p>
            <a:pPr marL="457200" indent="-457200"/>
            <a:endParaRPr lang="es-CL" dirty="0" smtClean="0"/>
          </a:p>
          <a:p>
            <a:pPr marL="457200" indent="-457200"/>
            <a:r>
              <a:rPr lang="es-CL" dirty="0" smtClean="0"/>
              <a:t>capacitación de los equipos de salud </a:t>
            </a:r>
          </a:p>
          <a:p>
            <a:pPr marL="457200" indent="-457200"/>
            <a:r>
              <a:rPr lang="es-CL" dirty="0" smtClean="0"/>
              <a:t> </a:t>
            </a:r>
          </a:p>
          <a:p>
            <a:pPr marL="457200" indent="-457200"/>
            <a:r>
              <a:rPr lang="es-CL" dirty="0" smtClean="0"/>
              <a:t>10 pasos a Consultorios y Jardines .</a:t>
            </a:r>
            <a:endParaRPr lang="es-MX" dirty="0" smtClean="0"/>
          </a:p>
          <a:p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29539" r="33333" b="18632"/>
          <a:stretch/>
        </p:blipFill>
        <p:spPr bwMode="auto">
          <a:xfrm>
            <a:off x="0" y="404664"/>
            <a:ext cx="553818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t="44978" r="28248" b="48224"/>
          <a:stretch/>
        </p:blipFill>
        <p:spPr bwMode="auto">
          <a:xfrm>
            <a:off x="663812" y="3933056"/>
            <a:ext cx="4870663" cy="81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4869160"/>
            <a:ext cx="1045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FF00"/>
                </a:solidFill>
              </a:rPr>
              <a:t>? </a:t>
            </a:r>
            <a:r>
              <a:rPr lang="es-MX" sz="3200" dirty="0" smtClean="0">
                <a:solidFill>
                  <a:srgbClr val="FFFF00"/>
                </a:solidFill>
              </a:rPr>
              <a:t>         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18114" name="Picture 2" descr="http://3.bp.blogspot.com/_Cs-GQ9Dxq1c/S8JvSBdK6NI/AAAAAAAAAeU/UG4xek30MuE/s1600/va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4664"/>
            <a:ext cx="738802" cy="10801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868144" y="1340768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Feminismo - </a:t>
            </a:r>
            <a:r>
              <a:rPr lang="es-MX" dirty="0" smtClean="0"/>
              <a:t>Mujer</a:t>
            </a:r>
            <a:endParaRPr lang="es-CL" dirty="0" smtClean="0"/>
          </a:p>
          <a:p>
            <a:r>
              <a:rPr lang="es-CL" dirty="0" smtClean="0"/>
              <a:t>Leyes laborales. </a:t>
            </a:r>
          </a:p>
          <a:p>
            <a:r>
              <a:rPr lang="es-CL" dirty="0" smtClean="0"/>
              <a:t>Información,</a:t>
            </a:r>
          </a:p>
          <a:p>
            <a:r>
              <a:rPr lang="es-CL" dirty="0" smtClean="0"/>
              <a:t>Educación y </a:t>
            </a:r>
            <a:r>
              <a:rPr lang="es-MX" dirty="0" smtClean="0"/>
              <a:t>evidencia</a:t>
            </a:r>
            <a:endParaRPr lang="es-CL" dirty="0" smtClean="0"/>
          </a:p>
          <a:p>
            <a:r>
              <a:rPr lang="es-CL" dirty="0" smtClean="0"/>
              <a:t>Ingresos, </a:t>
            </a:r>
          </a:p>
          <a:p>
            <a:r>
              <a:rPr lang="es-CL" dirty="0" smtClean="0"/>
              <a:t>Apoyo social, </a:t>
            </a:r>
          </a:p>
          <a:p>
            <a:r>
              <a:rPr lang="es-CL" dirty="0" smtClean="0"/>
              <a:t>Planificación familiar</a:t>
            </a:r>
          </a:p>
          <a:p>
            <a:r>
              <a:rPr lang="es-CL" dirty="0" smtClean="0"/>
              <a:t>Valor  de lo natural </a:t>
            </a:r>
          </a:p>
          <a:p>
            <a:r>
              <a:rPr lang="es-CL" dirty="0" smtClean="0"/>
              <a:t>Nacimiento- apego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699792" y="6457950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Arial" charset="0"/>
              </a:rPr>
              <a:t>Dr. Raúl Ortega W.</a:t>
            </a:r>
            <a:endParaRPr lang="es-E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2" name="6 Imagen" descr="Lactancia pin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932040" cy="69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652120" y="188640"/>
            <a:ext cx="281506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LACTANCIA</a:t>
            </a:r>
          </a:p>
          <a:p>
            <a:pPr algn="ctr"/>
            <a:endParaRPr lang="es-MX" sz="3600" dirty="0" smtClean="0">
              <a:solidFill>
                <a:srgbClr val="FFFF00"/>
              </a:solidFill>
            </a:endParaRPr>
          </a:p>
          <a:p>
            <a:pPr algn="ctr"/>
            <a:endParaRPr lang="es-MX" sz="3600" dirty="0" smtClean="0">
              <a:solidFill>
                <a:srgbClr val="FFFF00"/>
              </a:solidFill>
            </a:endParaRPr>
          </a:p>
          <a:p>
            <a:pPr algn="ctr"/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88024" y="24208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dirty="0" smtClean="0"/>
              <a:t>SALUD</a:t>
            </a:r>
          </a:p>
          <a:p>
            <a:pPr algn="ctr"/>
            <a:endParaRPr lang="es-MX" sz="3200" dirty="0" smtClean="0"/>
          </a:p>
          <a:p>
            <a:pPr algn="ctr"/>
            <a:endParaRPr lang="es-MX" sz="3200" dirty="0" smtClean="0"/>
          </a:p>
          <a:p>
            <a:pPr algn="ctr"/>
            <a:r>
              <a:rPr lang="es-MX" sz="3200" dirty="0" smtClean="0"/>
              <a:t>AMOR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shunderwater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24860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5 Imagen" descr="EcoSnap0707000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628775"/>
            <a:ext cx="250031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6 Imagen" descr="Imagen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781300"/>
            <a:ext cx="24288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7 Imagen" descr="File_20079248198.jpg"/>
          <p:cNvPicPr>
            <a:picLocks noChangeAspect="1"/>
          </p:cNvPicPr>
          <p:nvPr/>
        </p:nvPicPr>
        <p:blipFill>
          <a:blip r:embed="rId6" cstate="print"/>
          <a:srcRect t="2946" b="2946"/>
          <a:stretch>
            <a:fillRect/>
          </a:stretch>
        </p:blipFill>
        <p:spPr bwMode="auto">
          <a:xfrm>
            <a:off x="5508625" y="3860800"/>
            <a:ext cx="24018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729163" y="2214563"/>
            <a:ext cx="18614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/>
              <a:t>Menos crías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076575" y="928688"/>
            <a:ext cx="20890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chemeClr val="bg1"/>
                </a:solidFill>
              </a:rPr>
              <a:t>Mas protección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588125" y="3213100"/>
            <a:ext cx="2291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/>
              <a:t>Mas inmaduras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31913" y="4076700"/>
            <a:ext cx="23246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/>
              <a:t>Menos instintos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72000" y="5805488"/>
            <a:ext cx="24465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/>
              <a:t>Mas aprendizaje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39808" y="1133695"/>
            <a:ext cx="2096023" cy="1723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4000" dirty="0">
                <a:solidFill>
                  <a:srgbClr val="FFFF00"/>
                </a:solidFill>
              </a:rPr>
              <a:t>  </a:t>
            </a:r>
            <a:r>
              <a:rPr lang="es-MX" sz="2000" dirty="0">
                <a:solidFill>
                  <a:srgbClr val="FFFF00"/>
                </a:solidFill>
              </a:rPr>
              <a:t>ADULTO (s)</a:t>
            </a:r>
            <a:endParaRPr lang="es-MX" sz="36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MX" sz="2000" dirty="0">
                <a:solidFill>
                  <a:srgbClr val="FFFF00"/>
                </a:solidFill>
              </a:rPr>
              <a:t>PROTECTOR Y </a:t>
            </a:r>
          </a:p>
          <a:p>
            <a:pPr>
              <a:defRPr/>
            </a:pPr>
            <a:r>
              <a:rPr lang="es-MX" sz="2000" dirty="0">
                <a:solidFill>
                  <a:srgbClr val="FFFF00"/>
                </a:solidFill>
              </a:rPr>
              <a:t>PROVEEDOR</a:t>
            </a:r>
            <a:endParaRPr lang="es-MX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s-MX" sz="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2000" dirty="0">
                <a:solidFill>
                  <a:srgbClr val="FFFF00"/>
                </a:solidFill>
              </a:rPr>
              <a:t>¿instinto?</a:t>
            </a:r>
          </a:p>
        </p:txBody>
      </p:sp>
      <p:pic>
        <p:nvPicPr>
          <p:cNvPr id="16" name="15 Imagen" descr="troncoenc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76475"/>
            <a:ext cx="2166938" cy="16319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231" name="18 Imagen" descr="Monos-Proboscis-Monkey-9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2625" y="5013325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diencefal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4652963"/>
            <a:ext cx="2160588" cy="16017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23850" y="6238875"/>
            <a:ext cx="6745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dirty="0">
                <a:solidFill>
                  <a:srgbClr val="FFFF00"/>
                </a:solidFill>
              </a:rPr>
              <a:t>MAYOR DESARROLLO CEREBRAL: vínculo</a:t>
            </a:r>
            <a:endParaRPr lang="es-MX" sz="900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76575" y="207703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FF00"/>
                </a:solidFill>
              </a:rPr>
              <a:t>Evolución del Cerebro en la </a:t>
            </a:r>
          </a:p>
          <a:p>
            <a:pPr algn="ctr"/>
            <a:r>
              <a:rPr lang="es-CL" sz="2400" dirty="0" smtClean="0">
                <a:solidFill>
                  <a:srgbClr val="FFFF00"/>
                </a:solidFill>
              </a:rPr>
              <a:t>Crianza, Apego y Lactancia</a:t>
            </a:r>
            <a:endParaRPr lang="es-C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0" grpId="0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ow-ca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063" y="357188"/>
            <a:ext cx="1936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franc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2079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aminante"/>
          <p:cNvPicPr>
            <a:picLocks noChangeAspect="1" noChangeArrowheads="1"/>
          </p:cNvPicPr>
          <p:nvPr/>
        </p:nvPicPr>
        <p:blipFill>
          <a:blip r:embed="rId5" cstate="print"/>
          <a:srcRect l="3314" r="38750"/>
          <a:stretch>
            <a:fillRect/>
          </a:stretch>
        </p:blipFill>
        <p:spPr bwMode="auto">
          <a:xfrm>
            <a:off x="4787900" y="2420938"/>
            <a:ext cx="19446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1 Imagen" descr="Imagen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85750"/>
            <a:ext cx="207168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playbo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644900"/>
            <a:ext cx="17859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troncoen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3643313"/>
            <a:ext cx="13573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diencefal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4508500"/>
            <a:ext cx="15001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lobulos3"/>
          <p:cNvPicPr>
            <a:picLocks noChangeAspect="1" noChangeArrowheads="1"/>
          </p:cNvPicPr>
          <p:nvPr/>
        </p:nvPicPr>
        <p:blipFill>
          <a:blip r:embed="rId10" cstate="print"/>
          <a:srcRect l="12192" r="12802"/>
          <a:stretch>
            <a:fillRect/>
          </a:stretch>
        </p:blipFill>
        <p:spPr bwMode="auto">
          <a:xfrm>
            <a:off x="4211638" y="5373688"/>
            <a:ext cx="1571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924300" y="908050"/>
            <a:ext cx="29899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/>
              <a:t>Gestación de 9 meses</a:t>
            </a:r>
            <a:r>
              <a:rPr lang="es-MX" sz="2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092950" y="2708275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/>
              <a:t>alimentación </a:t>
            </a:r>
          </a:p>
          <a:p>
            <a:pPr>
              <a:defRPr/>
            </a:pPr>
            <a:r>
              <a:rPr lang="es-MX" sz="2000" dirty="0"/>
              <a:t>  específica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57750" y="1714500"/>
            <a:ext cx="13821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/>
              <a:t>inmadurez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5288" y="6457950"/>
            <a:ext cx="82848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/>
              <a:t>....Largo período de gestación y crianza….. Vinculación…. Desarrollo…</a:t>
            </a:r>
          </a:p>
        </p:txBody>
      </p:sp>
      <p:sp>
        <p:nvSpPr>
          <p:cNvPr id="7182" name="16 CuadroTexto"/>
          <p:cNvSpPr txBox="1">
            <a:spLocks noChangeArrowheads="1"/>
          </p:cNvSpPr>
          <p:nvPr/>
        </p:nvSpPr>
        <p:spPr bwMode="auto">
          <a:xfrm>
            <a:off x="2771775" y="333375"/>
            <a:ext cx="2351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EFFA86"/>
                </a:solidFill>
                <a:effectLst/>
              </a:rPr>
              <a:t>HOMO SAPIENS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165454" y="333375"/>
            <a:ext cx="11668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rgbClr val="EFFA86"/>
                </a:solidFill>
                <a:effectLst/>
              </a:rPr>
              <a:t>AMANS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867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http://www.midietabalanceada.com/wp-content/uploads/2009/09/comer-s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62" y="4293096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57313" y="5661248"/>
            <a:ext cx="8406467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latin typeface="Comic Sans MS" pitchFamily="66" charset="0"/>
              </a:rPr>
              <a:t>Sexualidad, gestación</a:t>
            </a:r>
            <a:r>
              <a:rPr lang="es-ES" sz="2000" b="1" dirty="0">
                <a:latin typeface="Comic Sans MS" pitchFamily="66" charset="0"/>
              </a:rPr>
              <a:t>, </a:t>
            </a:r>
            <a:r>
              <a:rPr lang="es-ES" sz="2000" dirty="0">
                <a:latin typeface="Comic Sans MS" pitchFamily="66" charset="0"/>
              </a:rPr>
              <a:t>nacimiento,</a:t>
            </a:r>
            <a:r>
              <a:rPr lang="es-ES" sz="2000" b="1" dirty="0">
                <a:solidFill>
                  <a:srgbClr val="E9F85A"/>
                </a:solidFill>
                <a:latin typeface="Comic Sans MS" pitchFamily="66" charset="0"/>
              </a:rPr>
              <a:t> lactancia</a:t>
            </a:r>
            <a:r>
              <a:rPr lang="es-ES" sz="1800" dirty="0">
                <a:latin typeface="Comic Sans MS" pitchFamily="66" charset="0"/>
              </a:rPr>
              <a:t>, </a:t>
            </a:r>
            <a:r>
              <a:rPr lang="es-ES" sz="2000" dirty="0">
                <a:latin typeface="Comic Sans MS" pitchFamily="66" charset="0"/>
              </a:rPr>
              <a:t>crianza, amistad, amor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7176" name="8 Imagen" descr="homepareja.jpg"/>
          <p:cNvPicPr>
            <a:picLocks noChangeAspect="1"/>
          </p:cNvPicPr>
          <p:nvPr/>
        </p:nvPicPr>
        <p:blipFill>
          <a:blip r:embed="rId3" cstate="print"/>
          <a:srcRect b="30479"/>
          <a:stretch>
            <a:fillRect/>
          </a:stretch>
        </p:blipFill>
        <p:spPr bwMode="auto">
          <a:xfrm>
            <a:off x="0" y="4293096"/>
            <a:ext cx="977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587" y="429309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Image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4293096"/>
            <a:ext cx="863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6" descr="partoagua2"/>
          <p:cNvPicPr>
            <a:picLocks noChangeAspect="1" noChangeArrowheads="1"/>
          </p:cNvPicPr>
          <p:nvPr/>
        </p:nvPicPr>
        <p:blipFill>
          <a:blip r:embed="rId6" cstate="print"/>
          <a:srcRect l="21490" r="10745"/>
          <a:stretch>
            <a:fillRect/>
          </a:stretch>
        </p:blipFill>
        <p:spPr bwMode="auto">
          <a:xfrm>
            <a:off x="2192337" y="429309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7" descr="100_0832"/>
          <p:cNvPicPr>
            <a:picLocks noChangeAspect="1" noChangeArrowheads="1"/>
          </p:cNvPicPr>
          <p:nvPr/>
        </p:nvPicPr>
        <p:blipFill>
          <a:blip r:embed="rId7" cstate="print"/>
          <a:srcRect l="7545" r="15092"/>
          <a:stretch>
            <a:fillRect/>
          </a:stretch>
        </p:blipFill>
        <p:spPr bwMode="auto">
          <a:xfrm>
            <a:off x="4686300" y="4293096"/>
            <a:ext cx="1116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8" descr="S60009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8687" y="4293096"/>
            <a:ext cx="1366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02774" y="6225897"/>
            <a:ext cx="3168352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2000" dirty="0" smtClean="0"/>
              <a:t>Reproducción   </a:t>
            </a:r>
            <a:r>
              <a:rPr lang="es-ES" sz="2000" dirty="0"/>
              <a:t>-  Crianza </a:t>
            </a:r>
            <a:endParaRPr lang="es-ES" sz="3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35222" y="6225897"/>
            <a:ext cx="17043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smtClean="0"/>
              <a:t>Vínculo </a:t>
            </a:r>
            <a:r>
              <a:rPr lang="es-MX" sz="2000" dirty="0"/>
              <a:t>social</a:t>
            </a:r>
          </a:p>
        </p:txBody>
      </p:sp>
      <p:pic>
        <p:nvPicPr>
          <p:cNvPr id="15" name="Picture 7" descr="diencefal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980728"/>
            <a:ext cx="36476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0" y="1196752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dirty="0" smtClean="0">
                <a:solidFill>
                  <a:srgbClr val="FFFF00"/>
                </a:solidFill>
              </a:rPr>
              <a:t>Tronco    </a:t>
            </a:r>
            <a:r>
              <a:rPr lang="es-CL" sz="1400" dirty="0" smtClean="0">
                <a:solidFill>
                  <a:srgbClr val="E9F85A"/>
                </a:solidFill>
              </a:rPr>
              <a:t>Supervivencia </a:t>
            </a:r>
            <a:r>
              <a:rPr lang="es-CL" sz="1400" dirty="0" smtClean="0">
                <a:solidFill>
                  <a:srgbClr val="FFFF00"/>
                </a:solidFill>
              </a:rPr>
              <a:t> </a:t>
            </a:r>
            <a:r>
              <a:rPr lang="es-CL" sz="2000" dirty="0" smtClean="0">
                <a:solidFill>
                  <a:srgbClr val="FFFF00"/>
                </a:solidFill>
              </a:rPr>
              <a:t>  </a:t>
            </a:r>
          </a:p>
          <a:p>
            <a:pPr algn="l"/>
            <a:endParaRPr lang="es-CL" sz="2000" dirty="0" smtClean="0">
              <a:solidFill>
                <a:srgbClr val="FFFF00"/>
              </a:solidFill>
            </a:endParaRPr>
          </a:p>
          <a:p>
            <a:pPr algn="l"/>
            <a:r>
              <a:rPr lang="es-CL" sz="2000" dirty="0" smtClean="0">
                <a:solidFill>
                  <a:srgbClr val="FFFF00"/>
                </a:solidFill>
              </a:rPr>
              <a:t>Sistema     </a:t>
            </a:r>
            <a:r>
              <a:rPr lang="es-CL" sz="1400" dirty="0" smtClean="0">
                <a:solidFill>
                  <a:srgbClr val="E9F85A"/>
                </a:solidFill>
              </a:rPr>
              <a:t>Vínculo</a:t>
            </a:r>
            <a:endParaRPr lang="es-CL" sz="2000" dirty="0" smtClean="0">
              <a:solidFill>
                <a:srgbClr val="E9F85A"/>
              </a:solidFill>
            </a:endParaRPr>
          </a:p>
          <a:p>
            <a:pPr algn="l"/>
            <a:r>
              <a:rPr lang="es-CL" sz="2000" dirty="0" smtClean="0">
                <a:solidFill>
                  <a:srgbClr val="FFFF00"/>
                </a:solidFill>
              </a:rPr>
              <a:t>Límbico      </a:t>
            </a:r>
            <a:r>
              <a:rPr lang="es-CL" sz="1400" dirty="0" smtClean="0">
                <a:solidFill>
                  <a:srgbClr val="E9F85A"/>
                </a:solidFill>
              </a:rPr>
              <a:t>Placer </a:t>
            </a:r>
            <a:r>
              <a:rPr lang="es-CL" sz="2000" dirty="0" smtClean="0">
                <a:solidFill>
                  <a:srgbClr val="FFFF00"/>
                </a:solidFill>
              </a:rPr>
              <a:t>    </a:t>
            </a:r>
          </a:p>
          <a:p>
            <a:pPr algn="l"/>
            <a:endParaRPr lang="es-CL" sz="2000" dirty="0" smtClean="0">
              <a:solidFill>
                <a:srgbClr val="FFFF00"/>
              </a:solidFill>
            </a:endParaRPr>
          </a:p>
          <a:p>
            <a:pPr algn="l"/>
            <a:r>
              <a:rPr lang="es-CL" sz="2000" dirty="0" smtClean="0">
                <a:solidFill>
                  <a:srgbClr val="FFFF00"/>
                </a:solidFill>
              </a:rPr>
              <a:t>Corteza    </a:t>
            </a:r>
            <a:r>
              <a:rPr lang="es-CL" sz="1400" dirty="0" smtClean="0">
                <a:solidFill>
                  <a:srgbClr val="E9F85A"/>
                </a:solidFill>
              </a:rPr>
              <a:t>Pensamiento</a:t>
            </a:r>
            <a:endParaRPr lang="es-CL" sz="3600" dirty="0">
              <a:solidFill>
                <a:srgbClr val="E9F85A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1520" y="188640"/>
            <a:ext cx="678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Armonía:    </a:t>
            </a:r>
            <a:r>
              <a:rPr lang="es-CL" sz="2000" dirty="0" smtClean="0">
                <a:solidFill>
                  <a:schemeClr val="tx1"/>
                </a:solidFill>
              </a:rPr>
              <a:t>salud, inmunología, desarrollo, sentirse bien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74160" y="908720"/>
            <a:ext cx="1117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>
                <a:solidFill>
                  <a:schemeClr val="tx1"/>
                </a:solidFill>
                <a:effectLst/>
                <a:latin typeface="+mj-lt"/>
              </a:rPr>
              <a:t>Dopamina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54797" y="1340768"/>
            <a:ext cx="1175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chemeClr val="tx1"/>
                </a:solidFill>
                <a:effectLst/>
                <a:latin typeface="+mj-lt"/>
              </a:rPr>
              <a:t>Serotonina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53995" y="177281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chemeClr val="tx1"/>
                </a:solidFill>
                <a:effectLst/>
                <a:latin typeface="+mj-lt"/>
              </a:rPr>
              <a:t>Endorfinas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85143" y="2566070"/>
            <a:ext cx="1470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 dirty="0" err="1">
                <a:solidFill>
                  <a:schemeClr val="tx1"/>
                </a:solidFill>
                <a:effectLst/>
                <a:latin typeface="+mj-lt"/>
              </a:rPr>
              <a:t>Noradrenalina</a:t>
            </a:r>
            <a:endParaRPr lang="es-CL" sz="16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158805" y="2996952"/>
            <a:ext cx="1218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 dirty="0" err="1">
                <a:solidFill>
                  <a:schemeClr val="tx1"/>
                </a:solidFill>
                <a:effectLst/>
                <a:latin typeface="+mj-lt"/>
              </a:rPr>
              <a:t>Acetilcolina</a:t>
            </a:r>
            <a:endParaRPr lang="es-CL" sz="16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948264" y="3429000"/>
            <a:ext cx="189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1200" dirty="0" smtClean="0">
                <a:solidFill>
                  <a:schemeClr val="tx1"/>
                </a:solidFill>
                <a:effectLst/>
                <a:latin typeface="+mj-lt"/>
              </a:rPr>
              <a:t>ACTH</a:t>
            </a:r>
            <a:endParaRPr lang="es-CL" sz="1200" dirty="0">
              <a:solidFill>
                <a:schemeClr val="tx1"/>
              </a:solidFill>
              <a:effectLst/>
              <a:latin typeface="+mj-lt"/>
            </a:endParaRPr>
          </a:p>
          <a:p>
            <a:pPr algn="ctr"/>
            <a:r>
              <a:rPr lang="es-CL" sz="1200" dirty="0" err="1">
                <a:solidFill>
                  <a:schemeClr val="tx1"/>
                </a:solidFill>
                <a:effectLst/>
                <a:latin typeface="+mj-lt"/>
              </a:rPr>
              <a:t>Angiotensina</a:t>
            </a:r>
            <a:endParaRPr lang="es-CL" sz="1200" dirty="0">
              <a:solidFill>
                <a:schemeClr val="tx1"/>
              </a:solidFill>
              <a:effectLst/>
              <a:latin typeface="+mj-lt"/>
            </a:endParaRPr>
          </a:p>
          <a:p>
            <a:pPr algn="ctr"/>
            <a:r>
              <a:rPr lang="es-CL" sz="1200" dirty="0" err="1" smtClean="0">
                <a:solidFill>
                  <a:schemeClr val="tx1"/>
                </a:solidFill>
                <a:effectLst/>
                <a:latin typeface="+mj-lt"/>
              </a:rPr>
              <a:t>Vasopresina.Etc</a:t>
            </a:r>
            <a:r>
              <a:rPr lang="es-CL" sz="120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248575" y="2204864"/>
            <a:ext cx="1039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effectLst/>
                <a:latin typeface="+mj-lt"/>
              </a:rPr>
              <a:t>Ocitocina</a:t>
            </a:r>
            <a:endParaRPr lang="es-CL" sz="16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aul\Desktop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18484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148064" y="1988840"/>
            <a:ext cx="1338828" cy="369332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Nacimiento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7668344" y="1988840"/>
            <a:ext cx="979755" cy="369332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Crianza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1988840"/>
            <a:ext cx="1223412" cy="369332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Gestación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16216" y="1988840"/>
            <a:ext cx="1172116" cy="369332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Lactancia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35896" y="4005064"/>
            <a:ext cx="1178528" cy="461665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Cultura</a:t>
            </a:r>
          </a:p>
        </p:txBody>
      </p:sp>
      <p:sp>
        <p:nvSpPr>
          <p:cNvPr id="14" name="13 Flecha izquierda"/>
          <p:cNvSpPr/>
          <p:nvPr/>
        </p:nvSpPr>
        <p:spPr bwMode="auto">
          <a:xfrm>
            <a:off x="0" y="2060848"/>
            <a:ext cx="395536" cy="216024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rgbClr val="EFF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14 Flecha izquierda"/>
          <p:cNvSpPr/>
          <p:nvPr/>
        </p:nvSpPr>
        <p:spPr bwMode="auto">
          <a:xfrm rot="10800000">
            <a:off x="8748464" y="2060848"/>
            <a:ext cx="395536" cy="216024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rgbClr val="EFF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6" name="15 Flecha abajo"/>
          <p:cNvSpPr/>
          <p:nvPr/>
        </p:nvSpPr>
        <p:spPr>
          <a:xfrm rot="13292399">
            <a:off x="2572821" y="4682170"/>
            <a:ext cx="313805" cy="596525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1543182" y="5373218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machism</a:t>
            </a:r>
            <a:r>
              <a:rPr lang="es-CL" dirty="0" smtClean="0">
                <a:solidFill>
                  <a:srgbClr val="FFFF66"/>
                </a:solidFill>
              </a:rPr>
              <a:t>o</a:t>
            </a:r>
            <a:endParaRPr lang="es-CL" dirty="0">
              <a:solidFill>
                <a:srgbClr val="FFFF66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622404" y="5013178"/>
            <a:ext cx="1080120" cy="1080120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abajo"/>
          <p:cNvSpPr/>
          <p:nvPr/>
        </p:nvSpPr>
        <p:spPr>
          <a:xfrm rot="7720597">
            <a:off x="6265166" y="4508695"/>
            <a:ext cx="283845" cy="593060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6414122" y="5184901"/>
            <a:ext cx="113043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tecnología</a:t>
            </a:r>
            <a:endParaRPr lang="es-CL" sz="1600" dirty="0">
              <a:solidFill>
                <a:srgbClr val="FFFF66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446942" y="4824861"/>
            <a:ext cx="1080120" cy="1080120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3534045" y="2093996"/>
            <a:ext cx="13530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Relación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madre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  <a:r>
              <a:rPr lang="es-CL" sz="2000" dirty="0" smtClean="0">
                <a:solidFill>
                  <a:srgbClr val="FFFF66"/>
                </a:solidFill>
              </a:rPr>
              <a:t> hijo</a:t>
            </a:r>
            <a:endParaRPr lang="es-CL" sz="2000" dirty="0">
              <a:solidFill>
                <a:srgbClr val="FFFF66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419872" y="1916832"/>
            <a:ext cx="1584176" cy="1512168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Más"/>
          <p:cNvSpPr/>
          <p:nvPr/>
        </p:nvSpPr>
        <p:spPr>
          <a:xfrm>
            <a:off x="3952583" y="3393620"/>
            <a:ext cx="570303" cy="530726"/>
          </a:xfrm>
          <a:prstGeom prst="mathPlus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Flecha abajo"/>
          <p:cNvSpPr/>
          <p:nvPr/>
        </p:nvSpPr>
        <p:spPr>
          <a:xfrm rot="10800000">
            <a:off x="4286701" y="4941168"/>
            <a:ext cx="320206" cy="533208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3854653" y="5661248"/>
            <a:ext cx="110639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Creencias</a:t>
            </a:r>
          </a:p>
          <a:p>
            <a:r>
              <a:rPr lang="es-CL" sz="1400" dirty="0" smtClean="0">
                <a:solidFill>
                  <a:srgbClr val="FFFF66"/>
                </a:solidFill>
              </a:rPr>
              <a:t>     </a:t>
            </a:r>
            <a:r>
              <a:rPr lang="es-CL" sz="1600" dirty="0" smtClean="0">
                <a:solidFill>
                  <a:srgbClr val="FFFF66"/>
                </a:solidFill>
              </a:rPr>
              <a:t>Ritos</a:t>
            </a:r>
            <a:endParaRPr lang="es-CL" sz="1600" dirty="0">
              <a:solidFill>
                <a:srgbClr val="FFFF66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926661" y="5445224"/>
            <a:ext cx="1008112" cy="1008112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3131840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dirty="0" smtClean="0"/>
              <a:t>Atención         de Salud</a:t>
            </a:r>
            <a:endParaRPr lang="es-CL" dirty="0"/>
          </a:p>
        </p:txBody>
      </p:sp>
      <p:sp>
        <p:nvSpPr>
          <p:cNvPr id="30" name="29 Rectángulo"/>
          <p:cNvSpPr/>
          <p:nvPr/>
        </p:nvSpPr>
        <p:spPr>
          <a:xfrm>
            <a:off x="5580112" y="2780928"/>
            <a:ext cx="2775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/>
              </a:rPr>
              <a:t>Mundo límbico, de amor, </a:t>
            </a:r>
          </a:p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/>
              </a:rPr>
              <a:t>vínculo, femineidad</a:t>
            </a:r>
          </a:p>
        </p:txBody>
      </p:sp>
      <p:pic>
        <p:nvPicPr>
          <p:cNvPr id="31" name="Picture 3" descr="play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100" y="0"/>
            <a:ext cx="16129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week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2016224" cy="17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24 we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0"/>
            <a:ext cx="2095412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deliv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0"/>
            <a:ext cx="16115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BigFoto21ds"/>
          <p:cNvPicPr>
            <a:picLocks noChangeAspect="1" noChangeArrowheads="1"/>
          </p:cNvPicPr>
          <p:nvPr/>
        </p:nvPicPr>
        <p:blipFill>
          <a:blip r:embed="rId7" cstate="print"/>
          <a:srcRect l="11810" r="11810"/>
          <a:stretch>
            <a:fillRect/>
          </a:stretch>
        </p:blipFill>
        <p:spPr bwMode="auto">
          <a:xfrm>
            <a:off x="0" y="0"/>
            <a:ext cx="1907703" cy="17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699792" y="0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Arial" charset="0"/>
              </a:rPr>
              <a:t>Sistema               límbico</a:t>
            </a:r>
            <a:endParaRPr lang="es-CL" b="1" dirty="0">
              <a:latin typeface="Arial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084168" y="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b="1" dirty="0">
                <a:latin typeface="Arial" charset="0"/>
              </a:rPr>
              <a:t>Corteza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0" y="0"/>
            <a:ext cx="954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b="1" dirty="0">
                <a:latin typeface="Arial" charset="0"/>
              </a:rPr>
              <a:t>Tronco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67544" y="1988840"/>
            <a:ext cx="1402948" cy="369332"/>
          </a:xfrm>
          <a:prstGeom prst="rect">
            <a:avLst/>
          </a:prstGeom>
          <a:noFill/>
          <a:ln>
            <a:solidFill>
              <a:srgbClr val="EFFA86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Concepción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065546" y="6488668"/>
            <a:ext cx="1654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Violencia - cultura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ulito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0762" cy="68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6516216" y="476672"/>
            <a:ext cx="19383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Lactancia</a:t>
            </a:r>
          </a:p>
          <a:p>
            <a:pPr algn="ctr">
              <a:defRPr/>
            </a:pPr>
            <a:endParaRPr lang="es-ES" sz="2000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67944" y="6519446"/>
            <a:ext cx="1684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Dra. Paula Andrés</a:t>
            </a:r>
            <a:endParaRPr lang="es-MX" sz="1600" dirty="0"/>
          </a:p>
        </p:txBody>
      </p:sp>
      <p:sp>
        <p:nvSpPr>
          <p:cNvPr id="5" name="4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CL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24128" y="5229200"/>
            <a:ext cx="3635896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i="1" dirty="0" smtClean="0">
                <a:solidFill>
                  <a:srgbClr val="FFFF00"/>
                </a:solidFill>
              </a:rPr>
              <a:t>con una larga, larga,</a:t>
            </a:r>
          </a:p>
          <a:p>
            <a:pPr algn="ctr">
              <a:defRPr/>
            </a:pPr>
            <a:endParaRPr lang="es-ES" sz="2000" i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" sz="2400" i="1" dirty="0" smtClean="0">
                <a:solidFill>
                  <a:srgbClr val="FFFF00"/>
                </a:solidFill>
              </a:rPr>
              <a:t>historia </a:t>
            </a:r>
          </a:p>
          <a:p>
            <a:pPr algn="ctr">
              <a:defRPr/>
            </a:pPr>
            <a:r>
              <a:rPr lang="es-ES" sz="2400" i="1" dirty="0" smtClean="0">
                <a:solidFill>
                  <a:srgbClr val="FFFF00"/>
                </a:solidFill>
              </a:rPr>
              <a:t>……de amor</a:t>
            </a:r>
          </a:p>
        </p:txBody>
      </p:sp>
      <p:pic>
        <p:nvPicPr>
          <p:cNvPr id="7" name="6 Imagen" descr="diencefa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1888980" cy="1400426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113823" y="2204864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un acto de amor</a:t>
            </a:r>
          </a:p>
        </p:txBody>
      </p:sp>
    </p:spTree>
    <p:extLst>
      <p:ext uri="{BB962C8B-B14F-4D97-AF65-F5344CB8AC3E}">
        <p14:creationId xmlns:p14="http://schemas.microsoft.com/office/powerpoint/2010/main" val="4198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ulito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45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95736" y="332656"/>
            <a:ext cx="669674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ES_tradnl" sz="2000" dirty="0" smtClean="0">
                <a:solidFill>
                  <a:schemeClr val="tx1"/>
                </a:solidFill>
                <a:effectLst/>
              </a:rPr>
              <a:t>Lactancia  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effectLst/>
              </a:rPr>
              <a:t>              Nutrición     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effectLst/>
              </a:rPr>
              <a:t>                           </a:t>
            </a:r>
            <a:r>
              <a:rPr lang="es-ES_tradnl" sz="2000" dirty="0" smtClean="0">
                <a:solidFill>
                  <a:schemeClr val="tx1"/>
                </a:solidFill>
              </a:rPr>
              <a:t>Educación</a:t>
            </a:r>
          </a:p>
          <a:p>
            <a:r>
              <a:rPr lang="es-ES_tradnl" sz="1050" dirty="0" smtClean="0">
                <a:solidFill>
                  <a:schemeClr val="tx1"/>
                </a:solidFill>
              </a:rPr>
              <a:t>                      </a:t>
            </a:r>
            <a:r>
              <a:rPr lang="es-ES_tradnl" sz="2000" dirty="0" smtClean="0">
                <a:solidFill>
                  <a:schemeClr val="tx1"/>
                </a:solidFill>
                <a:effectLst/>
              </a:rPr>
              <a:t>Afecto </a:t>
            </a:r>
          </a:p>
          <a:p>
            <a:r>
              <a:rPr lang="es-ES_tradnl" sz="2000" dirty="0" smtClean="0">
                <a:solidFill>
                  <a:schemeClr val="tx1"/>
                </a:solidFill>
              </a:rPr>
              <a:t>                               	Apoyo</a:t>
            </a:r>
            <a:endParaRPr lang="es-ES_tradnl" sz="20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effectLst/>
              </a:rPr>
              <a:t>                                                       Juegos</a:t>
            </a:r>
          </a:p>
          <a:p>
            <a:pPr algn="l"/>
            <a:endParaRPr lang="es-ES_tradnl" sz="12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</a:rPr>
              <a:t>					      Libertad</a:t>
            </a:r>
          </a:p>
          <a:p>
            <a:pPr algn="l"/>
            <a:endParaRPr lang="es-ES_tradnl" sz="1200" dirty="0" smtClean="0">
              <a:solidFill>
                <a:schemeClr val="tx1"/>
              </a:solidFill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</a:rPr>
              <a:t>					      Drogas</a:t>
            </a:r>
          </a:p>
          <a:p>
            <a:pPr algn="l"/>
            <a:endParaRPr lang="es-ES_tradnl" sz="1200" dirty="0" smtClean="0">
              <a:solidFill>
                <a:schemeClr val="tx1"/>
              </a:solidFill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</a:rPr>
              <a:t>					      Pareja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s-ES_tradnl" sz="2000" dirty="0">
                <a:solidFill>
                  <a:schemeClr val="tx1"/>
                </a:solidFill>
                <a:effectLst/>
              </a:rPr>
              <a:t>				</a:t>
            </a:r>
          </a:p>
          <a:p>
            <a:pPr algn="l"/>
            <a:r>
              <a:rPr lang="es-ES_tradnl" sz="2000" dirty="0">
                <a:solidFill>
                  <a:schemeClr val="tx1"/>
                </a:solidFill>
                <a:effectLst/>
              </a:rPr>
              <a:t>					  </a:t>
            </a:r>
            <a:r>
              <a:rPr lang="es-ES_tradnl" sz="2000" dirty="0" smtClean="0">
                <a:solidFill>
                  <a:schemeClr val="tx1"/>
                </a:solidFill>
                <a:effectLst/>
              </a:rPr>
              <a:t> </a:t>
            </a:r>
            <a:endParaRPr lang="es-ES_tradnl" sz="2000" dirty="0">
              <a:solidFill>
                <a:schemeClr val="tx1"/>
              </a:solidFill>
              <a:effectLst/>
            </a:endParaRPr>
          </a:p>
          <a:p>
            <a:pPr algn="l"/>
            <a:r>
              <a:rPr lang="es-ES_tradnl" sz="2400" b="1" dirty="0">
                <a:solidFill>
                  <a:schemeClr val="tx1"/>
                </a:solidFill>
                <a:effectLst/>
              </a:rPr>
              <a:t> </a:t>
            </a:r>
          </a:p>
          <a:p>
            <a:pPr algn="l"/>
            <a:r>
              <a:rPr lang="es-ES_tradnl" sz="1800" dirty="0">
                <a:solidFill>
                  <a:schemeClr val="tx1"/>
                </a:solidFill>
                <a:effectLst/>
              </a:rPr>
              <a:t> </a:t>
            </a:r>
            <a:endParaRPr lang="es-ES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paulito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1494010" cy="215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aulito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348880"/>
            <a:ext cx="1665517" cy="17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15389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077072"/>
            <a:ext cx="1298186" cy="1944216"/>
          </a:xfrm>
          <a:prstGeom prst="rect">
            <a:avLst/>
          </a:prstGeom>
          <a:noFill/>
        </p:spPr>
      </p:pic>
      <p:pic>
        <p:nvPicPr>
          <p:cNvPr id="12" name="Picture 6" descr="Imagen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869160"/>
            <a:ext cx="2100743" cy="14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neempleos.com/wp-content/uploads/2012/07/Happy-People-Multicultural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84978"/>
            <a:ext cx="2271806" cy="151237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131840" y="4509120"/>
            <a:ext cx="140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Vida Social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65734" y="4509120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Amistad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7" name="16 Imagen" descr="diencefal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645024"/>
            <a:ext cx="792088" cy="58722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5004048" y="332656"/>
            <a:ext cx="331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err="1" smtClean="0">
                <a:solidFill>
                  <a:srgbClr val="FFFF00"/>
                </a:solidFill>
              </a:rPr>
              <a:t>Relacion</a:t>
            </a:r>
            <a:r>
              <a:rPr lang="es-CL" sz="2800" dirty="0" smtClean="0">
                <a:solidFill>
                  <a:srgbClr val="FFFF00"/>
                </a:solidFill>
              </a:rPr>
              <a:t> madre hijo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 rot="13292399">
            <a:off x="1647791" y="3960881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0" name="19 CuadroTexto"/>
          <p:cNvSpPr txBox="1"/>
          <p:nvPr/>
        </p:nvSpPr>
        <p:spPr>
          <a:xfrm>
            <a:off x="827584" y="4437112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827584" y="4149080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6327" cy="3284984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0032" y="836712"/>
            <a:ext cx="38042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El niño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que no toma pecho:</a:t>
            </a:r>
            <a:endParaRPr lang="es-CL" sz="32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628800"/>
            <a:ext cx="4317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chemeClr val="bg1"/>
                </a:solidFill>
              </a:rPr>
              <a:t>No recibe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todos los nutrientes que necesita 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3789040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Recibe a cambio: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4581128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Un alimento de menor calidad, </a:t>
            </a:r>
          </a:p>
          <a:p>
            <a:r>
              <a:rPr lang="es-MX" dirty="0" smtClean="0"/>
              <a:t>difícil de digerir, </a:t>
            </a:r>
          </a:p>
          <a:p>
            <a:r>
              <a:rPr lang="es-MX" dirty="0" smtClean="0"/>
              <a:t>sin factores </a:t>
            </a:r>
            <a:r>
              <a:rPr lang="es-MX" dirty="0" err="1" smtClean="0"/>
              <a:t>bioactivos</a:t>
            </a:r>
            <a:endParaRPr lang="es-MX" dirty="0" smtClean="0"/>
          </a:p>
        </p:txBody>
      </p:sp>
      <p:pic>
        <p:nvPicPr>
          <p:cNvPr id="11" name="Picture 4" descr="http://m1.paperblog.com/i/32/321212/nan-nestle-el-retorno-un-clasico-L-TGcJe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2664296" cy="2927797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6093296"/>
            <a:ext cx="756084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 smtClean="0"/>
              <a:t>Antimicrobianos, </a:t>
            </a:r>
            <a:r>
              <a:rPr lang="es-ES_tradnl" sz="1600" dirty="0" err="1" smtClean="0"/>
              <a:t>Antinflamatorios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Inmunomoduladores</a:t>
            </a:r>
            <a:r>
              <a:rPr lang="es-ES_tradnl" sz="1600" dirty="0" smtClean="0"/>
              <a:t>  Enzimas ,Hormonas   Transportadores   F. </a:t>
            </a:r>
            <a:r>
              <a:rPr lang="es-ES_tradnl" sz="1600" dirty="0"/>
              <a:t>de </a:t>
            </a:r>
            <a:r>
              <a:rPr lang="es-ES_tradnl" sz="1600" dirty="0" smtClean="0"/>
              <a:t>crecimiento  Temperatura , sabor, olor   Contacto, Afecto  </a:t>
            </a:r>
            <a:endParaRPr lang="es-MX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paulito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908720"/>
            <a:ext cx="2059977" cy="3168352"/>
          </a:xfrm>
          <a:prstGeom prst="rect">
            <a:avLst/>
          </a:prstGeom>
          <a:noFill/>
        </p:spPr>
      </p:pic>
      <p:pic>
        <p:nvPicPr>
          <p:cNvPr id="43013" name="Picture 5" descr="paulito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70741"/>
            <a:ext cx="2232248" cy="2710587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24128" y="764704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_tradnl" sz="2400" dirty="0">
                <a:solidFill>
                  <a:srgbClr val="FFFF00"/>
                </a:solidFill>
                <a:effectLst/>
                <a:latin typeface="Times New Roman" pitchFamily="18" charset="0"/>
              </a:rPr>
              <a:t>COMUNICACIÓN</a:t>
            </a:r>
            <a:r>
              <a:rPr lang="es-ES_tradnl" sz="2000" dirty="0">
                <a:solidFill>
                  <a:srgbClr val="FFFF00"/>
                </a:solidFill>
                <a:effectLst/>
                <a:latin typeface="Times New Roman" pitchFamily="18" charset="0"/>
              </a:rPr>
              <a:t> </a:t>
            </a:r>
            <a:endParaRPr lang="es-ES" sz="2000" dirty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59624" y="1268760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_tradnl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Sentidos   Humoral                                </a:t>
            </a:r>
            <a:endParaRPr lang="es-ES" sz="20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68144" y="162880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_tradnl" sz="24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APRENDIZAJE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892062" y="2204864"/>
            <a:ext cx="179568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Conocimiento </a:t>
            </a:r>
          </a:p>
          <a:p>
            <a:r>
              <a:rPr lang="es-CL" sz="2000" dirty="0" smtClean="0">
                <a:solidFill>
                  <a:schemeClr val="tx1"/>
                </a:solidFill>
              </a:rPr>
              <a:t>Ritmos</a:t>
            </a:r>
          </a:p>
          <a:p>
            <a:r>
              <a:rPr lang="es-CL" sz="2000" dirty="0" smtClean="0">
                <a:solidFill>
                  <a:schemeClr val="tx1"/>
                </a:solidFill>
              </a:rPr>
              <a:t>Gustos</a:t>
            </a:r>
          </a:p>
          <a:p>
            <a:r>
              <a:rPr lang="es-CL" sz="2000" dirty="0" smtClean="0">
                <a:solidFill>
                  <a:schemeClr val="tx1"/>
                </a:solidFill>
              </a:rPr>
              <a:t>Preferencias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23528" y="5165229"/>
            <a:ext cx="6192688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Gestación</a:t>
            </a:r>
            <a:r>
              <a:rPr lang="en-US" sz="2000" dirty="0" smtClean="0">
                <a:solidFill>
                  <a:schemeClr val="tx1"/>
                </a:solidFill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</a:rPr>
              <a:t>deseada</a:t>
            </a:r>
            <a:r>
              <a:rPr lang="en-US" sz="2000" dirty="0" smtClean="0">
                <a:solidFill>
                  <a:schemeClr val="tx1"/>
                </a:solidFill>
              </a:rPr>
              <a:t> o no </a:t>
            </a:r>
            <a:r>
              <a:rPr lang="en-US" sz="2000" dirty="0" err="1" smtClean="0">
                <a:solidFill>
                  <a:schemeClr val="tx1"/>
                </a:solidFill>
              </a:rPr>
              <a:t>aceptada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Stress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Cambios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</a:rPr>
              <a:t>nfidelidad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Falta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>
                <a:solidFill>
                  <a:schemeClr val="tx1"/>
                </a:solidFill>
              </a:rPr>
              <a:t>apoyo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Sentirse</a:t>
            </a:r>
            <a:r>
              <a:rPr lang="en-US" sz="2000" dirty="0" smtClean="0">
                <a:solidFill>
                  <a:schemeClr val="tx1"/>
                </a:solidFill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</a:rPr>
              <a:t>querida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Duelos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Abortos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previos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endParaRPr lang="en-US" dirty="0" smtClean="0"/>
          </a:p>
        </p:txBody>
      </p:sp>
      <p:sp>
        <p:nvSpPr>
          <p:cNvPr id="29" name="28 Rectángulo"/>
          <p:cNvSpPr/>
          <p:nvPr/>
        </p:nvSpPr>
        <p:spPr>
          <a:xfrm>
            <a:off x="465265" y="4581128"/>
            <a:ext cx="2199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</a:rPr>
              <a:t>DIFICULTADES</a:t>
            </a:r>
          </a:p>
        </p:txBody>
      </p:sp>
      <p:pic>
        <p:nvPicPr>
          <p:cNvPr id="14" name="13 Imagen" descr="diencefal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780928"/>
            <a:ext cx="936104" cy="693996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Picture 25" descr="fecundacio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260648"/>
            <a:ext cx="2597493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t="24396"/>
          <a:stretch>
            <a:fillRect/>
          </a:stretch>
        </p:blipFill>
        <p:spPr>
          <a:xfrm>
            <a:off x="7740352" y="2204864"/>
            <a:ext cx="1211639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9512" y="692696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dirty="0">
                <a:solidFill>
                  <a:srgbClr val="FFFF00"/>
                </a:solidFill>
                <a:latin typeface="Comic Sans MS" pitchFamily="66" charset="0"/>
              </a:rPr>
              <a:t>Gestación</a:t>
            </a:r>
            <a:endParaRPr lang="es-E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9939" name="Picture 3" descr="Image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320480" cy="53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8748713" y="46529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s-C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2230" name="Text Box 6"/>
          <p:cNvSpPr txBox="1">
            <a:spLocks noChangeArrowheads="1"/>
          </p:cNvSpPr>
          <p:nvPr/>
        </p:nvSpPr>
        <p:spPr bwMode="auto">
          <a:xfrm>
            <a:off x="6300788" y="5734050"/>
            <a:ext cx="2968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endParaRPr lang="es-CL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164288" y="836712"/>
            <a:ext cx="13740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rgbClr val="FFFF00"/>
                </a:solidFill>
                <a:latin typeface="Comic Sans MS" pitchFamily="66" charset="0"/>
              </a:rPr>
              <a:t>Vínculo</a:t>
            </a:r>
            <a:endParaRPr lang="es-ES_tradnl" sz="2800" dirty="0" smtClean="0">
              <a:latin typeface="Comic Sans MS" pitchFamily="66" charset="0"/>
            </a:endParaRPr>
          </a:p>
          <a:p>
            <a:endParaRPr lang="es-ES_tradnl" sz="2800" dirty="0" smtClean="0">
              <a:latin typeface="Comic Sans MS" pitchFamily="66" charset="0"/>
            </a:endParaRPr>
          </a:p>
          <a:p>
            <a:endParaRPr lang="es-ES_tradnl" sz="2800" dirty="0">
              <a:latin typeface="Comic Sans MS" pitchFamily="66" charset="0"/>
            </a:endParaRPr>
          </a:p>
          <a:p>
            <a:r>
              <a:rPr lang="es-ES_tradnl" dirty="0" smtClean="0">
                <a:latin typeface="Comic Sans MS" pitchFamily="66" charset="0"/>
              </a:rPr>
              <a:t>Aceptación</a:t>
            </a:r>
          </a:p>
          <a:p>
            <a:endParaRPr lang="es-ES_tradnl" dirty="0">
              <a:latin typeface="Comic Sans MS" pitchFamily="66" charset="0"/>
            </a:endParaRPr>
          </a:p>
          <a:p>
            <a:r>
              <a:rPr lang="es-ES_tradnl" dirty="0" smtClean="0">
                <a:latin typeface="Comic Sans MS" pitchFamily="66" charset="0"/>
              </a:rPr>
              <a:t>Sicológicos</a:t>
            </a:r>
          </a:p>
          <a:p>
            <a:endParaRPr lang="es-ES_tradnl" dirty="0">
              <a:latin typeface="Comic Sans MS" pitchFamily="66" charset="0"/>
            </a:endParaRPr>
          </a:p>
          <a:p>
            <a:r>
              <a:rPr lang="es-ES_tradnl" dirty="0">
                <a:latin typeface="Comic Sans MS" pitchFamily="66" charset="0"/>
              </a:rPr>
              <a:t>Pareja</a:t>
            </a:r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23850" y="2204864"/>
            <a:ext cx="8820150" cy="449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stress, </a:t>
            </a:r>
          </a:p>
          <a:p>
            <a:r>
              <a:rPr lang="en-US" dirty="0" err="1"/>
              <a:t>cambios</a:t>
            </a:r>
            <a:r>
              <a:rPr lang="en-US" dirty="0"/>
              <a:t>, </a:t>
            </a:r>
          </a:p>
          <a:p>
            <a:r>
              <a:rPr lang="en-US" dirty="0" err="1"/>
              <a:t>infidelidad</a:t>
            </a:r>
            <a:r>
              <a:rPr lang="en-US" dirty="0"/>
              <a:t>, </a:t>
            </a:r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, </a:t>
            </a:r>
          </a:p>
          <a:p>
            <a:r>
              <a:rPr lang="en-US" dirty="0" err="1"/>
              <a:t>duelos</a:t>
            </a:r>
            <a:r>
              <a:rPr lang="en-US" dirty="0"/>
              <a:t>,</a:t>
            </a:r>
          </a:p>
          <a:p>
            <a:r>
              <a:rPr lang="en-US" dirty="0" err="1"/>
              <a:t>abortos</a:t>
            </a:r>
            <a:r>
              <a:rPr lang="en-US" dirty="0"/>
              <a:t> </a:t>
            </a:r>
            <a:r>
              <a:rPr lang="en-US" dirty="0" err="1"/>
              <a:t>previos</a:t>
            </a:r>
            <a:r>
              <a:rPr lang="en-US" dirty="0"/>
              <a:t>,</a:t>
            </a:r>
          </a:p>
          <a:p>
            <a:r>
              <a:rPr lang="en-US" dirty="0" err="1"/>
              <a:t>sentirse</a:t>
            </a:r>
            <a:r>
              <a:rPr lang="en-US" dirty="0"/>
              <a:t> no </a:t>
            </a:r>
            <a:r>
              <a:rPr lang="en-US" dirty="0" err="1"/>
              <a:t>querida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/>
              <a:t>  Cohen RL: Maladaptive syndromes of pregnancy and the </a:t>
            </a:r>
            <a:r>
              <a:rPr lang="en-US" sz="1600" dirty="0" err="1"/>
              <a:t>puerperium</a:t>
            </a:r>
            <a:r>
              <a:rPr lang="en-US" sz="1600" dirty="0"/>
              <a:t> </a:t>
            </a:r>
            <a:r>
              <a:rPr lang="en-US" sz="1600" i="1" dirty="0" err="1"/>
              <a:t>Obstet</a:t>
            </a:r>
            <a:r>
              <a:rPr lang="en-US" sz="1600" i="1" dirty="0"/>
              <a:t> </a:t>
            </a:r>
            <a:r>
              <a:rPr lang="en-US" sz="1600" i="1" dirty="0" err="1"/>
              <a:t>Gynecol</a:t>
            </a:r>
            <a:r>
              <a:rPr lang="en-US" sz="1600" i="1" dirty="0"/>
              <a:t> </a:t>
            </a:r>
            <a:r>
              <a:rPr lang="en-US" sz="1600" dirty="0"/>
              <a:t>1966;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91680" y="908720"/>
            <a:ext cx="2308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3200" dirty="0">
                <a:solidFill>
                  <a:srgbClr val="E9F85A"/>
                </a:solidFill>
                <a:effectLst/>
                <a:latin typeface="Arial" pitchFamily="34" charset="0"/>
              </a:rPr>
              <a:t>Embarazo</a:t>
            </a:r>
            <a:r>
              <a:rPr lang="es-ES" sz="3600" dirty="0">
                <a:solidFill>
                  <a:srgbClr val="E9F85A"/>
                </a:solidFill>
                <a:effectLst/>
                <a:latin typeface="Arial" pitchFamily="34" charset="0"/>
              </a:rPr>
              <a:t>  </a:t>
            </a:r>
            <a:endParaRPr lang="es-CL" sz="3600" dirty="0">
              <a:solidFill>
                <a:srgbClr val="E9F85A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1520" y="1700808"/>
            <a:ext cx="82044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dirty="0">
                <a:effectLst/>
                <a:latin typeface="Arial" pitchFamily="34" charset="0"/>
              </a:rPr>
              <a:t>Labilidad emocional</a:t>
            </a:r>
          </a:p>
          <a:p>
            <a:r>
              <a:rPr lang="es-ES" sz="2000" dirty="0" smtClean="0">
                <a:latin typeface="Arial" pitchFamily="34" charset="0"/>
              </a:rPr>
              <a:t>         Perdida de figura corporal</a:t>
            </a:r>
            <a:endParaRPr lang="es-ES" sz="2000" dirty="0">
              <a:effectLst/>
              <a:latin typeface="Arial" pitchFamily="34" charset="0"/>
            </a:endParaRPr>
          </a:p>
          <a:p>
            <a:pPr algn="l"/>
            <a:r>
              <a:rPr lang="es-ES" sz="2000" dirty="0" smtClean="0">
                <a:effectLst/>
                <a:latin typeface="Arial" pitchFamily="34" charset="0"/>
              </a:rPr>
              <a:t>	      Lentitud</a:t>
            </a:r>
            <a:endParaRPr lang="es-ES" sz="2000" dirty="0">
              <a:effectLst/>
              <a:latin typeface="Arial" pitchFamily="34" charset="0"/>
            </a:endParaRPr>
          </a:p>
          <a:p>
            <a:pPr lvl="2"/>
            <a:r>
              <a:rPr lang="es-ES" sz="2000" dirty="0" smtClean="0">
                <a:effectLst/>
                <a:latin typeface="Arial" pitchFamily="34" charset="0"/>
              </a:rPr>
              <a:t>	</a:t>
            </a:r>
            <a:r>
              <a:rPr lang="es-ES" sz="2000" dirty="0" smtClean="0">
                <a:latin typeface="Arial" pitchFamily="34" charset="0"/>
              </a:rPr>
              <a:t>  Torpeza </a:t>
            </a:r>
            <a:endParaRPr lang="es-ES" sz="2000" dirty="0">
              <a:effectLst/>
              <a:latin typeface="Arial" pitchFamily="34" charset="0"/>
            </a:endParaRPr>
          </a:p>
          <a:p>
            <a:pPr algn="l"/>
            <a:r>
              <a:rPr lang="es-ES" sz="2000" dirty="0" smtClean="0">
                <a:effectLst/>
                <a:latin typeface="Arial" pitchFamily="34" charset="0"/>
              </a:rPr>
              <a:t>			      Sueño </a:t>
            </a:r>
            <a:r>
              <a:rPr lang="es-ES" sz="2000" dirty="0">
                <a:effectLst/>
                <a:latin typeface="Arial" pitchFamily="34" charset="0"/>
              </a:rPr>
              <a:t>y </a:t>
            </a:r>
            <a:r>
              <a:rPr lang="es-ES" sz="2000" dirty="0" smtClean="0">
                <a:effectLst/>
                <a:latin typeface="Arial" pitchFamily="34" charset="0"/>
              </a:rPr>
              <a:t>sueño</a:t>
            </a:r>
            <a:endParaRPr lang="es-ES" sz="2000" dirty="0">
              <a:effectLst/>
              <a:latin typeface="Arial" pitchFamily="34" charset="0"/>
            </a:endParaRPr>
          </a:p>
          <a:p>
            <a:pPr algn="l"/>
            <a:r>
              <a:rPr lang="es-ES" sz="2000" dirty="0" smtClean="0">
                <a:effectLst/>
                <a:latin typeface="Arial" pitchFamily="34" charset="0"/>
              </a:rPr>
              <a:t>				  Temores</a:t>
            </a:r>
            <a:r>
              <a:rPr lang="es-ES" sz="2000" dirty="0">
                <a:effectLst/>
                <a:latin typeface="Arial" pitchFamily="34" charset="0"/>
              </a:rPr>
              <a:t>, </a:t>
            </a:r>
            <a:r>
              <a:rPr lang="es-ES" sz="2000" dirty="0" smtClean="0">
                <a:effectLst/>
                <a:latin typeface="Arial" pitchFamily="34" charset="0"/>
              </a:rPr>
              <a:t>angustia</a:t>
            </a:r>
          </a:p>
          <a:p>
            <a:pPr algn="l"/>
            <a:r>
              <a:rPr lang="es-ES" sz="2000" dirty="0" smtClean="0">
                <a:effectLst/>
                <a:latin typeface="Arial" pitchFamily="34" charset="0"/>
              </a:rPr>
              <a:t>						Anemia</a:t>
            </a:r>
            <a:endParaRPr lang="es-ES" sz="2000" dirty="0">
              <a:latin typeface="Arial" pitchFamily="34" charset="0"/>
            </a:endParaRPr>
          </a:p>
          <a:p>
            <a:pPr algn="l"/>
            <a:r>
              <a:rPr lang="es-ES" sz="2000" dirty="0" smtClean="0">
                <a:effectLst/>
                <a:latin typeface="Arial" pitchFamily="34" charset="0"/>
              </a:rPr>
              <a:t>							</a:t>
            </a:r>
            <a:r>
              <a:rPr lang="es-ES" sz="2000" dirty="0" err="1" smtClean="0">
                <a:effectLst/>
                <a:latin typeface="Arial" pitchFamily="34" charset="0"/>
              </a:rPr>
              <a:t>Hiperglicemia</a:t>
            </a:r>
            <a:endParaRPr lang="es-ES" sz="2000" dirty="0">
              <a:effectLst/>
              <a:latin typeface="Arial" pitchFamily="34" charset="0"/>
            </a:endParaRPr>
          </a:p>
          <a:p>
            <a:pPr algn="l"/>
            <a:r>
              <a:rPr lang="es-ES" sz="2000" dirty="0">
                <a:solidFill>
                  <a:schemeClr val="tx1"/>
                </a:solidFill>
                <a:effectLst/>
                <a:latin typeface="Arial" pitchFamily="34" charset="0"/>
              </a:rPr>
              <a:t>			       </a:t>
            </a:r>
            <a:endParaRPr lang="es-CL" sz="200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696075" y="2996952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3200" dirty="0">
                <a:solidFill>
                  <a:srgbClr val="E9F85A"/>
                </a:solidFill>
                <a:effectLst/>
                <a:latin typeface="Arial" pitchFamily="34" charset="0"/>
              </a:rPr>
              <a:t>Gestación</a:t>
            </a:r>
            <a:r>
              <a:rPr lang="es-ES" sz="3600" dirty="0">
                <a:solidFill>
                  <a:srgbClr val="E9F85A"/>
                </a:solidFill>
                <a:effectLst/>
                <a:latin typeface="Arial" pitchFamily="34" charset="0"/>
              </a:rPr>
              <a:t> </a:t>
            </a:r>
            <a:endParaRPr lang="es-CL" sz="3600" dirty="0">
              <a:solidFill>
                <a:srgbClr val="E9F85A"/>
              </a:solidFill>
              <a:effectLst/>
              <a:latin typeface="Arial" pitchFamily="34" charset="0"/>
            </a:endParaRPr>
          </a:p>
        </p:txBody>
      </p:sp>
      <p:pic>
        <p:nvPicPr>
          <p:cNvPr id="22533" name="Picture 5" descr="gu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5294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://2.bp.blogspot.com/-L_WZdcNP7yM/TYaXj1oivtI/AAAAAAAANoY/qTUxrIFiJ7Y/s40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87473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339752" y="5373216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    </a:t>
            </a:r>
            <a:r>
              <a:rPr lang="es-CL" dirty="0" smtClean="0"/>
              <a:t>el problema que sigue al embarazo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699792" y="60212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 Mitos, cuentos, pezones, ejercicios,</a:t>
            </a:r>
            <a:endParaRPr lang="es-C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24396"/>
          <a:stretch>
            <a:fillRect/>
          </a:stretch>
        </p:blipFill>
        <p:spPr>
          <a:xfrm>
            <a:off x="7046308" y="4869160"/>
            <a:ext cx="1844834" cy="1754221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271959" y="4411375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rgbClr val="E9F85A"/>
                </a:solidFill>
                <a:latin typeface="Arial" pitchFamily="34" charset="0"/>
              </a:rPr>
              <a:t>Lactancia</a:t>
            </a:r>
            <a:r>
              <a:rPr lang="es-CL" dirty="0" smtClean="0">
                <a:solidFill>
                  <a:srgbClr val="FFFF00"/>
                </a:solidFill>
              </a:rPr>
              <a:t>:</a:t>
            </a:r>
            <a:r>
              <a:rPr lang="es-CL" sz="2800" dirty="0" smtClean="0">
                <a:solidFill>
                  <a:srgbClr val="FFFF00"/>
                </a:solidFill>
              </a:rPr>
              <a:t> </a:t>
            </a:r>
            <a:endParaRPr lang="es-CL" dirty="0"/>
          </a:p>
        </p:txBody>
      </p:sp>
      <p:sp>
        <p:nvSpPr>
          <p:cNvPr id="11" name="10 Flecha abajo"/>
          <p:cNvSpPr/>
          <p:nvPr/>
        </p:nvSpPr>
        <p:spPr>
          <a:xfrm rot="13292399">
            <a:off x="1575783" y="5401041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5877272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55576" y="5589240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3005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FF00"/>
                </a:solidFill>
                <a:latin typeface="Times New Roman" pitchFamily="18" charset="0"/>
              </a:rPr>
              <a:t>Trabajo de Parto:</a:t>
            </a:r>
            <a:endParaRPr lang="es-ES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91880" y="836712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dirty="0">
                <a:latin typeface="Calibri" pitchFamily="34" charset="0"/>
              </a:rPr>
              <a:t>Inicio </a:t>
            </a:r>
            <a:r>
              <a:rPr lang="es-ES_tradnl" sz="2400" dirty="0" smtClean="0">
                <a:latin typeface="Calibri" pitchFamily="34" charset="0"/>
              </a:rPr>
              <a:t>fetal</a:t>
            </a:r>
            <a:endParaRPr lang="es-ES_tradnl" sz="2400" dirty="0">
              <a:latin typeface="Calibri" pitchFamily="34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67544" y="6309320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CL" sz="1600" dirty="0">
                <a:latin typeface="Arial" charset="0"/>
              </a:rPr>
              <a:t>Inducción, </a:t>
            </a:r>
            <a:r>
              <a:rPr lang="es-CL" sz="1600" dirty="0" smtClean="0">
                <a:latin typeface="Arial" charset="0"/>
              </a:rPr>
              <a:t>              Cesárea,               Anestesia           Controles            Ambiente            </a:t>
            </a:r>
            <a:endParaRPr lang="es-CL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96336" y="2060848"/>
            <a:ext cx="14036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Calibri" pitchFamily="34" charset="0"/>
              </a:rPr>
              <a:t>Ruido,            </a:t>
            </a:r>
          </a:p>
          <a:p>
            <a:endParaRPr lang="es-ES_tradnl" sz="2400" dirty="0" smtClean="0">
              <a:latin typeface="Calibri" pitchFamily="34" charset="0"/>
            </a:endParaRPr>
          </a:p>
          <a:p>
            <a:r>
              <a:rPr lang="es-ES_tradnl" sz="2400" dirty="0" smtClean="0">
                <a:latin typeface="Calibri" pitchFamily="34" charset="0"/>
              </a:rPr>
              <a:t>Luz,               </a:t>
            </a:r>
          </a:p>
          <a:p>
            <a:endParaRPr lang="es-ES_tradnl" sz="2400" dirty="0" smtClean="0">
              <a:latin typeface="Calibri" pitchFamily="34" charset="0"/>
            </a:endParaRPr>
          </a:p>
          <a:p>
            <a:r>
              <a:rPr lang="es-ES_tradnl" sz="2400" dirty="0" smtClean="0">
                <a:latin typeface="Calibri" pitchFamily="34" charset="0"/>
              </a:rPr>
              <a:t>Lenguaje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90023" y="5373216"/>
            <a:ext cx="478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Calibri" pitchFamily="34" charset="0"/>
              </a:rPr>
              <a:t>Compañía   -    Apoyo        (seguridad)</a:t>
            </a:r>
            <a:endParaRPr lang="es-MX" sz="4800" dirty="0">
              <a:latin typeface="Calibri" pitchFamily="34" charset="0"/>
            </a:endParaRPr>
          </a:p>
        </p:txBody>
      </p:sp>
      <p:pic>
        <p:nvPicPr>
          <p:cNvPr id="9" name="Picture 6" descr="Fotos parto 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2592288" cy="2049479"/>
          </a:xfrm>
          <a:prstGeom prst="rect">
            <a:avLst/>
          </a:prstGeom>
          <a:noFill/>
        </p:spPr>
      </p:pic>
      <p:pic>
        <p:nvPicPr>
          <p:cNvPr id="10" name="Picture 2" descr="deamb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22700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PC28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56992"/>
            <a:ext cx="2232248" cy="16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Fotos parto 066"/>
          <p:cNvPicPr>
            <a:picLocks noChangeAspect="1" noChangeArrowheads="1"/>
          </p:cNvPicPr>
          <p:nvPr/>
        </p:nvPicPr>
        <p:blipFill>
          <a:blip r:embed="rId6" cstate="print"/>
          <a:srcRect r="4429"/>
          <a:stretch>
            <a:fillRect/>
          </a:stretch>
        </p:blipFill>
        <p:spPr bwMode="auto">
          <a:xfrm>
            <a:off x="5796136" y="3645024"/>
            <a:ext cx="1750600" cy="1373814"/>
          </a:xfrm>
          <a:prstGeom prst="rect">
            <a:avLst/>
          </a:prstGeom>
          <a:noFill/>
        </p:spPr>
      </p:pic>
      <p:pic>
        <p:nvPicPr>
          <p:cNvPr id="11" name="Picture 3" descr="mas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340768"/>
            <a:ext cx="17637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76056" y="0"/>
            <a:ext cx="406794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Historia de amor: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“en las buenas y en las malas”</a:t>
            </a:r>
          </a:p>
        </p:txBody>
      </p:sp>
      <p:pic>
        <p:nvPicPr>
          <p:cNvPr id="17" name="16 Imagen" descr="diencefal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412776"/>
            <a:ext cx="792088" cy="58722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0" y="2132856"/>
            <a:ext cx="17988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2400" dirty="0" smtClean="0">
                <a:latin typeface="Calibri" pitchFamily="34" charset="0"/>
              </a:rPr>
              <a:t>Ocitocina </a:t>
            </a:r>
          </a:p>
          <a:p>
            <a:pPr algn="l"/>
            <a:r>
              <a:rPr lang="es-CL" sz="2400" dirty="0" smtClean="0">
                <a:latin typeface="Calibri" pitchFamily="34" charset="0"/>
              </a:rPr>
              <a:t>   </a:t>
            </a:r>
          </a:p>
          <a:p>
            <a:pPr algn="l"/>
            <a:r>
              <a:rPr lang="es-CL" sz="2400" dirty="0" smtClean="0">
                <a:latin typeface="Calibri" pitchFamily="34" charset="0"/>
              </a:rPr>
              <a:t>Endorfinas    </a:t>
            </a:r>
          </a:p>
          <a:p>
            <a:pPr algn="l"/>
            <a:endParaRPr lang="es-CL" sz="2400" dirty="0" smtClean="0">
              <a:latin typeface="Calibri" pitchFamily="34" charset="0"/>
            </a:endParaRPr>
          </a:p>
          <a:p>
            <a:pPr algn="l"/>
            <a:r>
              <a:rPr lang="es-CL" sz="2400" dirty="0" smtClean="0">
                <a:latin typeface="Calibri" pitchFamily="34" charset="0"/>
              </a:rPr>
              <a:t>dolor</a:t>
            </a:r>
          </a:p>
        </p:txBody>
      </p:sp>
      <p:sp>
        <p:nvSpPr>
          <p:cNvPr id="19" name="18 Flecha abajo"/>
          <p:cNvSpPr/>
          <p:nvPr/>
        </p:nvSpPr>
        <p:spPr>
          <a:xfrm rot="13292399">
            <a:off x="999719" y="4680961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0" name="19 CuadroTexto"/>
          <p:cNvSpPr txBox="1"/>
          <p:nvPr/>
        </p:nvSpPr>
        <p:spPr>
          <a:xfrm>
            <a:off x="179512" y="5157192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79512" y="4869160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t="24396"/>
          <a:stretch>
            <a:fillRect/>
          </a:stretch>
        </p:blipFill>
        <p:spPr>
          <a:xfrm>
            <a:off x="7668344" y="4797152"/>
            <a:ext cx="1287368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SC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17512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4" name="Picture 6" descr="mater 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320480" cy="32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A-Dilatar g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1" y="5499419"/>
            <a:ext cx="2016224" cy="13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P6120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8254" y="5445224"/>
            <a:ext cx="16317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16016" y="1124744"/>
            <a:ext cx="4032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Times New Roman" pitchFamily="18" charset="0"/>
              </a:rPr>
              <a:t>ocitocina</a:t>
            </a:r>
            <a:r>
              <a:rPr lang="es-ES_tradnl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s-ES_tradnl" sz="2000" dirty="0" smtClean="0">
                <a:solidFill>
                  <a:schemeClr val="tx1"/>
                </a:solidFill>
                <a:latin typeface="Times New Roman" pitchFamily="18" charset="0"/>
              </a:rPr>
              <a:t>endorfinas</a:t>
            </a:r>
            <a:r>
              <a:rPr lang="es-ES_tradnl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endParaRPr lang="es-ES_tradnl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s-ES_tradnl" sz="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Times New Roman" pitchFamily="18" charset="0"/>
              </a:rPr>
              <a:t>ACTH</a:t>
            </a:r>
            <a:r>
              <a:rPr lang="es-ES_tradnl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s-ES_tradnl" sz="2000" dirty="0" smtClean="0">
                <a:solidFill>
                  <a:schemeClr val="tx1"/>
                </a:solidFill>
                <a:latin typeface="Times New Roman" pitchFamily="18" charset="0"/>
              </a:rPr>
              <a:t>adrenalina</a:t>
            </a:r>
            <a:r>
              <a:rPr lang="es-ES_tradnl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s-ES_tradnl" sz="2000" dirty="0" smtClean="0">
                <a:solidFill>
                  <a:schemeClr val="tx1"/>
                </a:solidFill>
                <a:latin typeface="Times New Roman" pitchFamily="18" charset="0"/>
              </a:rPr>
              <a:t>prolactina</a:t>
            </a:r>
            <a:endParaRPr lang="es-E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4437112"/>
            <a:ext cx="33123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Ambiente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	Posición   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             Rol         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                          Trato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endParaRPr lang="es-CL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0089" y="4005064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Cambio de sala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t="24396"/>
          <a:stretch>
            <a:fillRect/>
          </a:stretch>
        </p:blipFill>
        <p:spPr>
          <a:xfrm>
            <a:off x="3707904" y="2564904"/>
            <a:ext cx="1299864" cy="1236018"/>
          </a:xfrm>
          <a:prstGeom prst="rect">
            <a:avLst/>
          </a:prstGeom>
          <a:noFill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76056" y="188640"/>
            <a:ext cx="356388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Historia de amor:</a:t>
            </a:r>
          </a:p>
          <a:p>
            <a:pPr algn="ctr">
              <a:defRPr/>
            </a:pPr>
            <a:r>
              <a:rPr lang="es-E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“El coctel  (la previa)”</a:t>
            </a:r>
          </a:p>
        </p:txBody>
      </p:sp>
      <p:pic>
        <p:nvPicPr>
          <p:cNvPr id="12" name="11 Imagen" descr="diencefal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204864"/>
            <a:ext cx="648072" cy="48045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" name="14 Flecha abajo"/>
          <p:cNvSpPr/>
          <p:nvPr/>
        </p:nvSpPr>
        <p:spPr>
          <a:xfrm rot="13292399">
            <a:off x="1215743" y="4968993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5445224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95536" y="5157192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bri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47456" y="616530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>
                <a:latin typeface="Comic Sans MS" pitchFamily="66" charset="0"/>
              </a:rPr>
              <a:t>Calor, abrazo, voces, corazón, olor.......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>
                <a:latin typeface="Comic Sans MS" pitchFamily="66" charset="0"/>
              </a:rPr>
              <a:t>Respiración, luz, frío, tacto, sonidos, </a:t>
            </a:r>
            <a:r>
              <a:rPr lang="es-ES_tradnl" sz="2000" dirty="0" smtClean="0">
                <a:latin typeface="Comic Sans MS" pitchFamily="66" charset="0"/>
              </a:rPr>
              <a:t>............Llanto 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19872" y="1196752"/>
            <a:ext cx="27146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>
                <a:latin typeface="Comic Sans MS" pitchFamily="66" charset="0"/>
              </a:rPr>
              <a:t>Termorregulación</a:t>
            </a:r>
          </a:p>
          <a:p>
            <a:r>
              <a:rPr lang="es-ES_tradnl" dirty="0">
                <a:latin typeface="Comic Sans MS" pitchFamily="66" charset="0"/>
              </a:rPr>
              <a:t>Dolor </a:t>
            </a:r>
          </a:p>
          <a:p>
            <a:r>
              <a:rPr lang="es-ES_tradnl" dirty="0">
                <a:latin typeface="Comic Sans MS" pitchFamily="66" charset="0"/>
              </a:rPr>
              <a:t>Ictericia</a:t>
            </a:r>
          </a:p>
          <a:p>
            <a:r>
              <a:rPr lang="es-ES_tradnl" dirty="0" err="1">
                <a:latin typeface="Comic Sans MS" pitchFamily="66" charset="0"/>
              </a:rPr>
              <a:t>Hipoglicemia</a:t>
            </a:r>
            <a:endParaRPr lang="es-ES_tradnl" dirty="0">
              <a:latin typeface="Comic Sans MS" pitchFamily="66" charset="0"/>
            </a:endParaRPr>
          </a:p>
          <a:p>
            <a:r>
              <a:rPr lang="es-ES_tradnl" dirty="0" smtClean="0">
                <a:latin typeface="Comic Sans MS" pitchFamily="66" charset="0"/>
              </a:rPr>
              <a:t>Cuidados </a:t>
            </a:r>
            <a:r>
              <a:rPr lang="es-ES_tradnl" sz="1000" dirty="0">
                <a:latin typeface="Comic Sans MS" pitchFamily="66" charset="0"/>
              </a:rPr>
              <a:t>2 </a:t>
            </a:r>
            <a:r>
              <a:rPr lang="es-ES_tradnl" sz="1000" dirty="0" err="1">
                <a:latin typeface="Comic Sans MS" pitchFamily="66" charset="0"/>
              </a:rPr>
              <a:t>ds</a:t>
            </a:r>
            <a:r>
              <a:rPr lang="es-ES_tradnl" sz="1000" dirty="0">
                <a:latin typeface="Comic Sans MS" pitchFamily="66" charset="0"/>
              </a:rPr>
              <a:t> 100 min </a:t>
            </a:r>
          </a:p>
          <a:p>
            <a:endParaRPr lang="es-ES_tradnl" sz="800" dirty="0">
              <a:latin typeface="Comic Sans MS" pitchFamily="66" charset="0"/>
            </a:endParaRPr>
          </a:p>
          <a:p>
            <a:r>
              <a:rPr lang="es-ES_tradnl" sz="800" dirty="0">
                <a:latin typeface="Comic Sans MS" pitchFamily="66" charset="0"/>
              </a:rPr>
              <a:t> </a:t>
            </a:r>
          </a:p>
          <a:p>
            <a:r>
              <a:rPr lang="es-ES_tradnl" dirty="0">
                <a:latin typeface="Comic Sans MS" pitchFamily="66" charset="0"/>
              </a:rPr>
              <a:t> </a:t>
            </a:r>
            <a:r>
              <a:rPr lang="es-ES_tradnl" sz="2400" dirty="0">
                <a:latin typeface="Comic Sans MS" pitchFamily="66" charset="0"/>
              </a:rPr>
              <a:t>    </a:t>
            </a:r>
            <a:r>
              <a:rPr lang="es-ES_tradnl" sz="2400" dirty="0">
                <a:latin typeface="Times New Roman" pitchFamily="18" charset="0"/>
              </a:rPr>
              <a:t>                  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2996952"/>
            <a:ext cx="335540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_tradnl" sz="800" dirty="0">
              <a:latin typeface="Comic Sans MS" pitchFamily="66" charset="0"/>
            </a:endParaRPr>
          </a:p>
          <a:p>
            <a:r>
              <a:rPr lang="es-ES_tradnl" dirty="0">
                <a:latin typeface="Comic Sans MS" pitchFamily="66" charset="0"/>
              </a:rPr>
              <a:t>Llanto</a:t>
            </a:r>
          </a:p>
          <a:p>
            <a:r>
              <a:rPr lang="es-ES_tradnl" dirty="0">
                <a:latin typeface="Comic Sans MS" pitchFamily="66" charset="0"/>
              </a:rPr>
              <a:t>Crecimiento DSM </a:t>
            </a:r>
          </a:p>
          <a:p>
            <a:r>
              <a:rPr lang="es-ES_tradnl" dirty="0">
                <a:latin typeface="Comic Sans MS" pitchFamily="66" charset="0"/>
              </a:rPr>
              <a:t>Apneas y patología</a:t>
            </a:r>
          </a:p>
          <a:p>
            <a:r>
              <a:rPr lang="es-ES_tradnl" dirty="0">
                <a:latin typeface="Comic Sans MS" pitchFamily="66" charset="0"/>
              </a:rPr>
              <a:t>Abandono (</a:t>
            </a:r>
            <a:r>
              <a:rPr lang="es-ES_tradnl" sz="1600" dirty="0">
                <a:latin typeface="Comic Sans MS" pitchFamily="66" charset="0"/>
              </a:rPr>
              <a:t>33/1 Tailandia</a:t>
            </a:r>
            <a:r>
              <a:rPr lang="es-ES_tradnl" dirty="0">
                <a:latin typeface="Comic Sans MS" pitchFamily="66" charset="0"/>
              </a:rPr>
              <a:t>)</a:t>
            </a:r>
          </a:p>
          <a:p>
            <a:r>
              <a:rPr lang="es-ES_tradnl" dirty="0">
                <a:latin typeface="Comic Sans MS" pitchFamily="66" charset="0"/>
              </a:rPr>
              <a:t>Violencia intrafamiliar</a:t>
            </a:r>
          </a:p>
          <a:p>
            <a:r>
              <a:rPr lang="es-ES" dirty="0" smtClean="0">
                <a:latin typeface="Comic Sans MS" pitchFamily="66" charset="0"/>
              </a:rPr>
              <a:t>Padre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301027" y="0"/>
            <a:ext cx="15856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Separación</a:t>
            </a:r>
          </a:p>
          <a:p>
            <a:pPr algn="ctr">
              <a:defRPr/>
            </a:pPr>
            <a:r>
              <a:rPr lang="es-MX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56721" y="6165304"/>
            <a:ext cx="172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CL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Reencuentro</a:t>
            </a:r>
          </a:p>
        </p:txBody>
      </p:sp>
      <p:pic>
        <p:nvPicPr>
          <p:cNvPr id="10" name="9 Imagen" descr="diencefa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792088" cy="58722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36912"/>
            <a:ext cx="363589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t="24396"/>
          <a:stretch>
            <a:fillRect/>
          </a:stretch>
        </p:blipFill>
        <p:spPr>
          <a:xfrm>
            <a:off x="755576" y="4221088"/>
            <a:ext cx="1559182" cy="1482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5776" y="404664"/>
            <a:ext cx="39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INICIO DE LA LACTANCIA</a:t>
            </a:r>
            <a:endParaRPr lang="es-C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ul\Desktop\Pictures\obstetricia\partos\hospital\IMG_2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51366"/>
            <a:ext cx="5400600" cy="405045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308304" y="1700808"/>
            <a:ext cx="168026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Ambiente</a:t>
            </a:r>
          </a:p>
          <a:p>
            <a:endParaRPr lang="es-CL" sz="2800" dirty="0" smtClean="0"/>
          </a:p>
          <a:p>
            <a:r>
              <a:rPr lang="es-MX" sz="2000" dirty="0" smtClean="0">
                <a:solidFill>
                  <a:schemeClr val="tx1"/>
                </a:solidFill>
              </a:rPr>
              <a:t>Sala, 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Cama,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frio, 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ruido,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Separación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 </a:t>
            </a:r>
          </a:p>
          <a:p>
            <a:endParaRPr lang="es-MX" sz="2000" dirty="0" smtClean="0">
              <a:solidFill>
                <a:schemeClr val="tx1"/>
              </a:solidFill>
            </a:endParaRPr>
          </a:p>
          <a:p>
            <a:endParaRPr lang="es-MX" sz="2000" dirty="0" smtClean="0">
              <a:solidFill>
                <a:schemeClr val="tx1"/>
              </a:solidFill>
            </a:endParaRPr>
          </a:p>
          <a:p>
            <a:r>
              <a:rPr lang="es-MX" sz="2000" dirty="0" smtClean="0"/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-58383" y="1124744"/>
            <a:ext cx="188545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   Historia</a:t>
            </a:r>
          </a:p>
          <a:p>
            <a:endParaRPr lang="es-CL" dirty="0" smtClean="0"/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Infancia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Adolescencia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Pareja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Concepción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Gestación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Preparto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</a:rPr>
              <a:t>  Parto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75764" y="5229200"/>
            <a:ext cx="303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Atención de Salud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735895" y="5805264"/>
            <a:ext cx="3955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Procedimientos, trato, separación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4" name="Picture 4" descr="C:\Users\Raul\Desktop\Pictures\lactancia\Pi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547664" cy="111162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17015" y="6334780"/>
            <a:ext cx="1516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Coctel se enfría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Invitado se molesta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82298" y="188640"/>
            <a:ext cx="427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INICIO DE LA LACTANCIA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10" name="20 Flecha abajo"/>
          <p:cNvSpPr/>
          <p:nvPr/>
        </p:nvSpPr>
        <p:spPr>
          <a:xfrm rot="13292399">
            <a:off x="1287751" y="5257025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11" name="21 CuadroTexto"/>
          <p:cNvSpPr txBox="1"/>
          <p:nvPr/>
        </p:nvSpPr>
        <p:spPr>
          <a:xfrm>
            <a:off x="467544" y="5733256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18" name="22 Elipse"/>
          <p:cNvSpPr/>
          <p:nvPr/>
        </p:nvSpPr>
        <p:spPr>
          <a:xfrm>
            <a:off x="467544" y="5445224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123628" y="909464"/>
            <a:ext cx="2087563" cy="1152525"/>
          </a:xfrm>
          <a:prstGeom prst="cloudCallout">
            <a:avLst>
              <a:gd name="adj1" fmla="val 83991"/>
              <a:gd name="adj2" fmla="val 39255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sz="20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68091" y="1171402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800" b="1" dirty="0">
                <a:solidFill>
                  <a:srgbClr val="FFFF00"/>
                </a:solidFill>
                <a:effectLst/>
                <a:latin typeface="Arial" charset="0"/>
              </a:rPr>
              <a:t>¿Relleno?</a:t>
            </a:r>
            <a:endParaRPr lang="es-CL" sz="2800" b="1" dirty="0"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22" name="Picture 8" descr="Contr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2411412" cy="3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glució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-531440"/>
            <a:ext cx="3491881" cy="4055087"/>
          </a:xfrm>
          <a:prstGeom prst="rect">
            <a:avLst/>
          </a:prstGeom>
          <a:noFill/>
        </p:spPr>
      </p:pic>
      <p:pic>
        <p:nvPicPr>
          <p:cNvPr id="4" name="Picture 6" descr="deglució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270" y="2852936"/>
            <a:ext cx="3446730" cy="4005064"/>
          </a:xfrm>
          <a:prstGeom prst="rect">
            <a:avLst/>
          </a:prstGeom>
          <a:noFill/>
        </p:spPr>
      </p:pic>
      <p:pic>
        <p:nvPicPr>
          <p:cNvPr id="3" name="Picture 2" descr="deglució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9415"/>
            <a:ext cx="3275856" cy="380858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707904" y="90872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ACOPLE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7" name="Picture 2" descr="Unicef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250088" cy="3068959"/>
          </a:xfrm>
          <a:prstGeom prst="rect">
            <a:avLst/>
          </a:prstGeom>
          <a:noFill/>
        </p:spPr>
      </p:pic>
      <p:pic>
        <p:nvPicPr>
          <p:cNvPr id="8" name="Picture 4" descr="C:\Users\Raul\Desktop\Pictures\lactancia\Pi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0029" y="2204864"/>
            <a:ext cx="3424139" cy="245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amateta.es/wp-content/uploads/2012/05/puerperio-mujer-be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7"/>
            <a:ext cx="5616624" cy="354734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907704" y="12687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tx1"/>
                </a:solidFill>
                <a:effectLst/>
              </a:rPr>
              <a:t>culpa - cansancio – dolor – dificultades - frustración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23728" y="47667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sz="2000" dirty="0" smtClean="0">
                <a:solidFill>
                  <a:schemeClr val="tx1"/>
                </a:solidFill>
              </a:rPr>
              <a:t>Deseo:             Sueños:              Realidad: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03848" y="4581128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                                </a:t>
            </a:r>
            <a:r>
              <a:rPr lang="es-MX" sz="2400" dirty="0" smtClean="0"/>
              <a:t>Unidad Inseparable </a:t>
            </a:r>
          </a:p>
        </p:txBody>
      </p:sp>
      <p:pic>
        <p:nvPicPr>
          <p:cNvPr id="11" name="10 Imagen" descr="diencefa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56933" cy="108012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0" y="2060848"/>
            <a:ext cx="1872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Piel 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olor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contacto 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leche 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voz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movimientos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calor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740352" y="2420888"/>
            <a:ext cx="1224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solidFill>
                  <a:prstClr val="white"/>
                </a:solidFill>
                <a:latin typeface="+mn-lt"/>
              </a:rPr>
              <a:t>sentir, </a:t>
            </a:r>
          </a:p>
          <a:p>
            <a:pPr lvl="0"/>
            <a:r>
              <a:rPr lang="es-MX" sz="2000" dirty="0" smtClean="0">
                <a:solidFill>
                  <a:prstClr val="white"/>
                </a:solidFill>
                <a:latin typeface="+mn-lt"/>
              </a:rPr>
              <a:t>crecer,  </a:t>
            </a:r>
          </a:p>
          <a:p>
            <a:pPr lvl="0"/>
            <a:r>
              <a:rPr lang="es-MX" sz="2000" dirty="0" smtClean="0">
                <a:solidFill>
                  <a:prstClr val="white"/>
                </a:solidFill>
                <a:latin typeface="+mn-lt"/>
              </a:rPr>
              <a:t>soñar, </a:t>
            </a:r>
          </a:p>
          <a:p>
            <a:pPr lvl="0"/>
            <a:r>
              <a:rPr lang="es-MX" sz="2000" dirty="0" smtClean="0">
                <a:solidFill>
                  <a:prstClr val="white"/>
                </a:solidFill>
                <a:latin typeface="+mn-lt"/>
              </a:rPr>
              <a:t>vivir,</a:t>
            </a:r>
          </a:p>
          <a:p>
            <a:pPr lvl="0"/>
            <a:r>
              <a:rPr lang="es-MX" sz="2000" dirty="0" smtClean="0">
                <a:solidFill>
                  <a:prstClr val="white"/>
                </a:solidFill>
                <a:latin typeface="+mn-lt"/>
              </a:rPr>
              <a:t>respirar 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707904" y="522920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Lactancia</a:t>
            </a:r>
            <a:r>
              <a:rPr lang="es-MX" sz="4000" dirty="0" smtClean="0"/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491880" y="5949280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/>
              <a:t>re-conocimiento   </a:t>
            </a:r>
            <a:r>
              <a:rPr lang="es-MX" sz="2000" dirty="0" smtClean="0"/>
              <a:t> </a:t>
            </a:r>
            <a:r>
              <a:rPr lang="es-MX" dirty="0" smtClean="0"/>
              <a:t>       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0" y="4221088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contención</a:t>
            </a:r>
          </a:p>
          <a:p>
            <a:r>
              <a:rPr lang="es-MX" sz="2000" dirty="0" smtClean="0">
                <a:solidFill>
                  <a:prstClr val="white"/>
                </a:solidFill>
                <a:latin typeface="+mn-lt"/>
              </a:rPr>
              <a:t>regulación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60032" y="6488668"/>
            <a:ext cx="40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 smtClean="0">
                <a:solidFill>
                  <a:srgbClr val="FFFF00"/>
                </a:solidFill>
              </a:rPr>
              <a:t>Para toda la vida…te seguiría queriendo…</a:t>
            </a:r>
            <a:endParaRPr lang="es-CL" sz="1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</a:rPr>
              <a:t>El niño que no toma pecho:</a:t>
            </a:r>
            <a:r>
              <a:rPr lang="es-ES" dirty="0" smtClean="0">
                <a:solidFill>
                  <a:schemeClr val="bg1"/>
                </a:solidFill>
              </a:rPr>
              <a:t>           </a:t>
            </a:r>
          </a:p>
          <a:p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					    	</a:t>
            </a:r>
            <a:r>
              <a:rPr lang="es-ES" u="sng" dirty="0" smtClean="0">
                <a:solidFill>
                  <a:schemeClr val="bg1"/>
                </a:solidFill>
              </a:rPr>
              <a:t>tiene</a:t>
            </a:r>
            <a:endParaRPr lang="es-CL" u="sng" dirty="0">
              <a:solidFill>
                <a:schemeClr val="bg1"/>
              </a:solidFill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139952" y="1412776"/>
            <a:ext cx="3312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Mas infecciones</a:t>
            </a:r>
          </a:p>
          <a:p>
            <a:r>
              <a:rPr lang="es-ES" sz="1400" dirty="0" smtClean="0">
                <a:solidFill>
                  <a:srgbClr val="FFFF00"/>
                </a:solidFill>
              </a:rPr>
              <a:t>…mas graves y mas prolongadas</a:t>
            </a:r>
            <a:r>
              <a:rPr lang="es-ES" sz="1400" dirty="0" smtClean="0">
                <a:solidFill>
                  <a:schemeClr val="bg1"/>
                </a:solidFill>
              </a:rPr>
              <a:t> 	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31840" y="4293096"/>
            <a:ext cx="60121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000" dirty="0" smtClean="0"/>
              <a:t>Diabetes. Obesidad. </a:t>
            </a:r>
            <a:r>
              <a:rPr lang="es-ES" sz="2000" dirty="0" err="1" smtClean="0"/>
              <a:t>Cancer</a:t>
            </a:r>
            <a:r>
              <a:rPr lang="es-ES" sz="2000" dirty="0" smtClean="0"/>
              <a:t>:  </a:t>
            </a:r>
            <a:r>
              <a:rPr lang="es-ES" sz="1600" dirty="0" smtClean="0"/>
              <a:t>Leucemias, Mamas, </a:t>
            </a:r>
            <a:endParaRPr lang="es-ES" sz="2000" dirty="0" smtClean="0"/>
          </a:p>
          <a:p>
            <a:r>
              <a:rPr lang="es-ES" sz="2000" dirty="0" smtClean="0"/>
              <a:t>Asma. Atopia. </a:t>
            </a:r>
            <a:r>
              <a:rPr lang="es-ES" sz="2000" dirty="0" err="1" smtClean="0"/>
              <a:t>Schoenlein</a:t>
            </a:r>
            <a:r>
              <a:rPr lang="es-ES" sz="2000" dirty="0" smtClean="0"/>
              <a:t> </a:t>
            </a:r>
            <a:r>
              <a:rPr lang="es-ES" sz="2000" dirty="0" err="1" smtClean="0"/>
              <a:t>Henoch</a:t>
            </a:r>
            <a:endParaRPr lang="es-ES" sz="2000" dirty="0" smtClean="0"/>
          </a:p>
          <a:p>
            <a:r>
              <a:rPr lang="es-ES" sz="2000" dirty="0" smtClean="0"/>
              <a:t>Enfermedad celíaca. Esclerosis Múltiple</a:t>
            </a:r>
            <a:endParaRPr lang="es-ES" sz="800" dirty="0" smtClean="0">
              <a:solidFill>
                <a:schemeClr val="bg1"/>
              </a:solidFill>
            </a:endParaRPr>
          </a:p>
          <a:p>
            <a:r>
              <a:rPr lang="es-ES" sz="2000" dirty="0" smtClean="0"/>
              <a:t>Enfermedades inflamatorias intestinales</a:t>
            </a:r>
            <a:endParaRPr lang="es-ES" sz="1400" dirty="0" smtClean="0"/>
          </a:p>
          <a:p>
            <a:r>
              <a:rPr lang="es-ES" sz="2000" dirty="0" smtClean="0"/>
              <a:t>Enfermedades cardiovasculares. ECN (83%)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3356992"/>
            <a:ext cx="4166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Mas enfermedades crónicas</a:t>
            </a:r>
            <a:endParaRPr lang="es-CL" sz="2800" dirty="0">
              <a:solidFill>
                <a:srgbClr val="FFFF00"/>
              </a:solidFill>
            </a:endParaRPr>
          </a:p>
        </p:txBody>
      </p:sp>
      <p:pic>
        <p:nvPicPr>
          <p:cNvPr id="34818" name="Picture 2" descr="http://t1.gstatic.com/images?q=tbn:ANd9GcS_ROcueL2RYg0q8aVxu0bOyax-GjYK05wBEqCVBz_keYzF8Jeg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2952328" cy="1771398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hMSERQTExQWFBQVFxsYFxcYGRccGxgYHBgXHRgbFxgaHCceGxwkGxcXHy8gIygpLCwsFx4xNTQqNSYsLCsBCQoKDgwOGg8PGi8iHSQqMCwsLCksLCwsLCwpLCwpLCwqKSwsLCwsKSwsKSwsLCwsLCwsLCwsLCwpLCksLCwsLP/AABEIAHkAogMBIgACEQEDEQH/xAAcAAACAgMBAQAAAAAAAAAAAAAFBgQHAAMIAQL/xABOEAABAwIEAwQDCgkICwEAAAABAgMRACEEBRIxBkFREyJhcTKBkQcjQnKhscHR0vAUNFJic4KTs+EVM1R0g6Ky8SQlNUNEU2NkkpTCFv/EABkBAAMBAQEAAAAAAAAAAAAAAAIDBAEABf/EACcRAAICAgMAAgEDBQAAAAAAAAABAhEDIRIxQRNRBDJhkRQiM4Gx/9oADAMBAAIRAxEAPwDXwtlLCmGSphlRLaJJbbJJ0i5lN6bW+HMIU/i2Hn9C19mlrhJf+js/ER/gFOeHVt5V5zk77PQlFUDnOGcNpthsPP6Fr7NQMbkeGSm+HYn9C19CaY3ngBQPOXgU7j20icmvQ8a2CsmybDFRlhk35tNn/wCaMr4fwoH4th/2LX2aEcOrkm8meW9Nwy5xQ9BXso/7nE6XFSAJ4dw+/wCDMfsm/s0Kx2T4cAwwzP6Jv6qb8Rlz5sGz64qI7wfiHPyU+ZNA4ZH0mFGeNdtC5kmT4dW+HZPm02fnTRTFZPhQPxbDj+xa+zRTK+C3W/SWn1D+NTX+FdW7nyU/48tCXlxcrsRsfluHEwwyP7Jv7NKr+EZ7SOyb/wDBP1VbbvBDKhCnFz4GtDfub4MGTqUepUr6DXRwZb2wn+RirX/BCTlbGj+Za/Zo+qtDuCYj+Za/Zo+qrLd4RwoEaT7T9dB804Ww5HdBT5H+NE8M/syOaD8K7x+HaVpShlGpRCUgITJUTAAgdSKuzDcG4RtpCVYTDFSUpSSWGiSQBMkpkmkTLMiaYxrD4VKW1GQeRIICr9Caf152tThSG+6BZZI0mfyb3NbB8FsKcedcVo+U8L4L+iYX/wBdn7NYeFMH/Q8L+wZ+xRFk2FbooOT+xLS+gSOFcH/Q8L+wZ+xWl/hbBx+KYYf2DP2KNGtD67VvJ12ckrOZ+KsKhOOxaUoSlKcQ6AAkAABxUAAWAHSsrZxf/tDGf1l796qsqxdCHR0Bwdw/hRgcKrsU6lYdlSjFyS0iTR5vLGvgoFV1lvurYXD4HDoQlb628O0khCSEhQaQDqWodQRYeU0vY/3VXXrKUW076GvpMayK1qP0LSlL0ugYFvm2PWKj4t7Btn3xTCPjKbT85qjBmLmIJA7S1oQTqjmdQBkRfbYK5iCMx2ZNtqDLkLUqYV3FaDyAWje/350vmrpIYsX2zorAuYdYCmS0sHZSClQ9qTFS+2vVC5TiMRhFKcRp0qIlUCCQOoO55/Fm1MLPutp1Q6nR4pIIN+h7wEDe4rVk8MeB/Zaz2IEbxUR3FilfB8VMPIKw6IBPpGCRAIVpN4M1Gf4uw4MalE9YAHtJoHnSCj+NJ+DK5j4rUrMKX/5TUq4aVp5kkA+pO/zVn8opi+seaD9E0v8AqF9jf6V/Qbcx3WtasbGxoKcya1BPaJCjYAyJJsBcbknatxUa5Z7O+FIILxM86gYtYg18lRqM8queSzYwoF41EzFBF4rQYWVQLpGpUA+2jz5oFniAW53JIA8zSO2UR0WPwzxQ3iAEp3gfxnoaYiapX3Ks/bRiXm1KAK4KCYGqBBA8vmq5UrtRyVC5pdoxa6hPu1vdVUNQmlnJHPPF34/jP6y9+8VWV7xeP9YYz+svfvVVleguiRjbw5m7SmQOxHdabT3k6is6UhREyJttvERWZjlLRT2pSGkb2A1eEIJsJ6kbRFDOH8YClCYhvQgq1TBUlKQSkQCeSZOxMTeaMZ1idSUJWdLaRrcSkJ1KTMISDy1EAT6r7UDpbHpWAMbi3XQpOHQUMCJcMJKtMQVLEFZi8AgAxYWJWX8KG1Ce8rcqPhcwN5+/hTrmDuhtJUJMalADYjSUoT0AK7TOwNyRSQUrWpxZuYvJ8RaOdv470URclQ3N45SsOOzSUki6wqQRG3f1KT0gdLxzV8VlOJWruoWd79b7yqrI4NwSV4cDkDNxMCxBBBHWCeovTDiMmA5zbe0eqBtUkszjJ0i1YVJVIpUZbimUmUKgfkwY3Md2evSjmB4wwmHAU0ysuxBW4rWv9U2Sj9UCm7M2uyULEqXOlO2wuT4CgGJyNrFEpWgJc/KRYjrI5/re2uWVS/Wv4D+Jw/xv+TXlXFmYYlKvwZsaUkalWJkyQDqI5A7XtVi5Ln2LUCvE4VKUpBu2tJKlfFUZSL9TVON4jF5W4oIV3F3O+lYTIEiZChqO179Kb8l919aWz2uG1t6rlK9idgdQ5xaaOeK9wSoVHN5kex2xeIweK1JcStk2A7RJAWT0IkACBckXjpUXE41WFA7ZfaMmwfHeKegdKdxy1+3rRDIOIcFmCVdmClaRKm1wFAHnvCk+IoFnfDywpzQAW1fB+ojnUzTixyqaoM/hIUAQZBuCCCCPAixqM6uq/axDuDWdBUlBN0Kumecj5ZF6ZWc+BA7RPZzsSZQfJXLyNExfBoIrXS5xS4UMlQ5ah61JUkfKflo6tyoOLaStJQoSFCCPpHiDeujp7BZVmNw5SpQFwgjbnsBEeYrpjhLGdpgcOvVqJaRJnc6RPyzVF5nkK0alIlYIGw7wKSCLc5AiRzvRbhHjd7BJDcFbKlGxMFuTEDwt6J9VV5HzjoTFb2XQ+8JqOvECkZzjvUqEoVJnpFtPj+d8hoNnPHr7cJQlEqiDci9tuoVapYwbY7SQn8WqnH4s/wDcPfvFV5QPH5stx1xxUalrUpXmSSefU1leik6IW4jlgmnG2WO0VCVhMhKblEIUACQQCrUJMEAImLQS2JlWmYIWQoBPo6EJOgJhRABCVwb+kL2oSzmi2mWm8Q3rAQhSL2UhSBp09VJJT3Tt8tHcE+3o1lQUGwoTIPwUAAnwhaT5jrU82VQSBKwp9Gkj4RgmYsIIgdQgeQChuagt4VLZC5B1rJSmRJCFK1JPQRN7XAmQZqRmuMLDZCVEp7Va4PIEhIM7kEpcSeYkHxHz7nfC38pYtWsww1C3tJA1EmEIEXGrSq6Ygaoi1HDqwJOmWF7m+WqXgwvSW4WdMjYHVOm3eTt4GPKmPGYXSmBsPCjxQAAlICUpAAAsAAIAA5ADlQQ48LdLY70Wkc/D5/ZUOSiiEm9iZj8wQnFBbtkpGkC252ubSTAHKYrfk/CziMS68+pKlEqCUNzoSiRpSNUG0Ekm6rTzpqxnDQkOJ3ocM47ArS40ShESpMTBm4TzAg85tQKTS4v0fqb5R8FHinJ0rSpChKSeW6TyIPX/ACqttS8G4UqA2OkxKVJnmk7j5RV75pg23m9aNiDYiD7JqseMMkllZ+Ejvj1ekPZJ9VOwZOL4voDPBTjyXaA+EcU2pLzBLLg/JJU2TzgiSmeYIjanTKfdT+Di0wdu0FwfZ9VU8HVTajWVcLYjEdlpEB5aUIKlAAqUrSm11RM3iq54k+2Qxzvqiw82zXC4txCW1hQBBVFp8Lx81MbWTIWyEGIIi/Sk/Lfc4Wl/s38O4G2D76+qEB08gyqQNAEHV3lK2MCBT27kzWISWmAlRCQe8ogRsLwZqPLj4ukWY8vJWxRxmEVhDZQcbHwNQKk/Evt+aa+mcclYlJkdfoI5VozLgnGYck/g5Ui597IXA6wAFewUBw2HdUsnDocUoekkIURA312hMdSRXKB0qe0Mbm1Csdg0KMqSJ67e2N/XX1gs2S4CNlCykncGtrqZFGrWhZFCQIcAPcv4kQZHXa/qr7zJpK0aiYQlMzewIuq3hJA5kAc6+MK8QsSPXRJ3LgptaIltwEED0kyQZSJhQ1AGPVzNbdNGFX4skrWZ3Ud9M7neLT5V7U/NlL7d6Sme0XMAgekdgbgeFZVtkdFsY3hvtsBhlD0hh2iDI/5SLXFIuNU8glsoXKgUjSJEmAAEi4lUGOc87VceRtg4HC2/4Zn90ipWTcONhZxS0iUE9lOyTHeX53IB5X5xUidSp9FCloqLNPc4zM4dLi2raRKNY7RKbmFJNpmVETI85AY/c5w7+BJCsMvsnUJCi2pDqgoKJCihB1FOlavR1EdLxRbMuJ8Q3iC4laVtiCWh3QqJBM96LHYW7oPK4xnipht9TkKQgd9IacAABPeIC4SoiD3AIvypbyuWl0WR/FcVcu6LBcxqXkhKHO4qdakyCI02M3Qe8LEAik/McuOJdbbYPZtNOIU7p1BRhOrs0qB7oSNGtUg6nNIPvemiGU49rE4xf4O8HEuNAvSpJIAJ7MoCRIVK1AhXwY6Cm1lttKYSkJHhF79ed5PmTQ3T/cVKPHRtXihKQT3jF7RMX+mlt/KBjXVOPIUllC1JSmYKyP8AeLGxbkmE3nntFFcczq5/flWvFPl1KGLgrI1kWhtJBXflqHc/WnkaDt0za4K4ifiVPqlxJ0NBZAiNSwlUEgKBCEEyJuTFoF6G5m6V6tWxHyGrBey8KUVQAhIASgRAjoBYAchSbxNgipKkMp1OugpbFrq6zslIEqKjYAcrStbkqKOaabZR7OWuKUAhJUSQABcknYAbknpvXRmU8KMMYfALdbjEYVpAkEgFyCe+kWUUKWsgnYlVe+577nbWCSFqhx+IU5Hoz6QaBukH8r0iOgtTJmWXoUqVTawAtXpTyOtHkNR5aA2OZTiEFEnl6O/WCKgHhRKYUV9iQJMGT47kAe320xYhxDCdgkCAAOvj5Ck/MM1U8spkgWECJCdQKlfGiSOW01LKl2U405aXQxYd1fZgoW4tCtlKWSd4vAEX5AChmf4hfYOIc1FtSSlQBOxBCreRm9R8fg8QhQOGxHvEDTrUspQnaEwqFDb0hN9zWtzO3NEOOMrNx3GlQobXlcfJXPJFG/BLwqvOWShSFzCiIKhYFaQASPjp0rj85XStuBzvYOW/O5HzovmWX9pqBPdVuI6aoIvYjV/dFL7+QOJFilfhdJ9irfLTFOMkG8cl2FHIO3O4PjRnK35TpO4tSO3iVtnTcdUnlR3L81SQCDChuDv6q6UdACxnk/hL/wClX/jNeV5nKwcQ8erqz/eNZVa6JGdB5A/GCwsiQMMz+6RTYlgBkJ/NHtiT8ppQyBorwmESD6TDCfa2gH5JpkzfNEtelIG0gffwqBvbsoUbaSKvzvBE4ghBA6iLGDM2IveOlqBL9z9Tz4Lz3vUFQSlMQZGocwBBBmmjMMyQHtQ2knblz3pE4n46UoFDCiDJ1LHIRASk9eppWFTb/tPTzzgormEOJ+JMFg/eMIyA8gd15s6S0uR8O6lG3eBJ6HnThwV7oycY2ErgPAQsCBJA9IJ/JPhsaogNKVteTt1NOPDnAbimm8S6S0yt5toLBhRLjgQCnwEklW0AC5Ji6WCPGvTzFnk5W1ovT8LkeFaxjUpVO0Az7OdKXGHD7uGXhMPhHn21OhwqX2rzijo7NICQVaZIWSbfBEQBc5w7wIAUqxbjmJVuEuOFSBa0pB0KPhBA8d6kliadNlCywceQYw+IcfHvSYbNu0VsfiAXX52T4nap+CydDckDUpW6jueonkJ+CD5yb0RUiwrxIBMfLTI40tkc8jlrwxvuiJ6mfXf56G4p4ISt1UwBP8PXRF1N46XP39VAeImg6gJUrSkKSpQ3KkjVKQBtNrm1FJ0gIK2LqlOYxwXKG5I1wdIIElII2VHM2F/Kp+Gy9ks+9pSuFmF9DHelYuoJUhWxgkgciKgYjU4nsGRoRYKPIWgFxQHeX06eFMeX4FKAlIEIShKAAIFh05Cb0mL9LnGkt/6AuS5WtSnSoAgDSgkmBee6gzB5SN7250v/AP59xb6klYQhQlR0/CB7sH4J3Hsp+LeiwsCfoNBSrs0rURMWJ8Da46UDdDISuxKznKSwuNQWmfSEC/Qih5TamHNSOy07mZB86TswzYNN/lLjYdfoooR5DJTSWzTm+BSR97eI+qgDjek+J2ibztA3J8KmO53rTeJrZw7jIxbRidOpQnkdJgj1mq4Ra7I8k12gBjsE6l1xK06VpWoKBUmQoEgg33BrKkZ3iZxL56urP981lVEWzozg1uWcH4YZpXsZRHz1O4kw2pJofwIolnD+GEa/wNfUaNZqmQa8ue0y2DqSZS/FeHVZAMBRi3SDN+VJ2PyHSSUwB0VYSOh6eVWNxYiIMeiofVQvD8PrxcQQ20DClqEzBulCZGozYmQlPMz3TuCbS0UZkm7YA4ayntFglI0gQNxJiL2nT6wfbV8P8ON4rL22knQrS2pC49B1v0VFIIGnUDKeYUYg3pQy/hRljZTiib3KQNgLAJ8Bzpmy10hITJAHIT13PU+JvRxztTbEZ4RcUovoY8xb1ed+m33jzr7wrcCTXrQ1AHwrW/iFJUEgSkjlvR7btkflG3EPQIG/3ivnDupSkqNifl8vCo+IxKUA9enL10FxePKjb/KhlNRCjBy0TMwzeNWixVuZ5eFBi2t47wOvP1dPOt7GCKrn1eNE0JQ0JUY8OZpVOXfQ+1DS7NmDwSG0aQAB6rnr4msdUBPK1AMz47w6HEN60ypaUATJGpQEkDbfnTI60OdM14Yk12QMY5t5WoDjHO7fdRINGXHRKp3FopfzTkR8EzU09ssxIEvGURzSaD5TkbQcWqBBNxFib3NTVOXVexPz17l5uo9T81Nx6Ay9G7E8MYdwXab9afvHqoBjeBw24HWRpImUzKCDvaSpJ9o8Kb23aw4QrNqoUn4StWUpmySH3ZBB7RcjodR8aypvETATi8SmZh5wT5LVXlVJsnpHQvAjZ/BmDB/FWOX/AE0/VRvHMEjY+w1yph/RHkK29Kn+C/R3NrZeue8MoCC7ip0EwhkEhTquSVKHoptJi8TcVGwLZUQYgWgJTCUgbJQkWCRsB0AqjcR8HzNeCheBfpT0MjmbXJnQa0EnY+w0TyTAqUbpMT0Nc01sRWL8ZXdgyyao64V3RABgDkDfyoVjMeRsk+Nj6prlw1806WP6YiH7nR5C1bg9djepTOXEDUoEDmYNcy16ulr8desY8j6R0bmWepZSYkAcyLn6qDKy3FYhkPqSpIXdDd508lOHqd4G1UM9tW8cvVXfBfbD+ThVIu/KOEQyguv990yUjQAlHxUgXP5xk082LaVEG6QbA9K5Ur7rfhrVnObltnQ+YDWqUAgjcRvQbFSJEGfEVR1eLpb/AB0/R8czXhaGJEGIituAaUraY5Wqo1ViaYsNei55LRfODy42kH2US7IgWBHqNc817yo1ir0Q57CXE4/03Ffp3f3iqyl130j5mspwqz//2Q=="/>
          <p:cNvSpPr>
            <a:spLocks noChangeAspect="1" noChangeArrowheads="1"/>
          </p:cNvSpPr>
          <p:nvPr/>
        </p:nvSpPr>
        <p:spPr bwMode="auto">
          <a:xfrm>
            <a:off x="63500" y="-5603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822" name="AutoShape 6" descr="data:image/jpeg;base64,/9j/4AAQSkZJRgABAQAAAQABAAD/2wCEAAkGBhMSERQTExQWFBQVFxsYFxcYGRccGxgYHBgXHRgbFxgaHCceGxwkGxcXHy8gIygpLCwsFx4xNTQqNSYsLCsBCQoKDgwOGg8PGi8iHSQqMCwsLCksLCwsLCwpLCwpLCwqKSwsLCwsKSwsKSwsLCwsLCwsLCwsLCwpLCksLCwsLP/AABEIAHkAogMBIgACEQEDEQH/xAAcAAACAgMBAQAAAAAAAAAAAAAFBgQHAAMIAQL/xABOEAABAwIEAwQDCgkICwEAAAABAgMRACEEBRIxBkFREyJhcTKBkQcjQnKhscHR0vAUNFJic4KTs+EVM1R0g6Ky8SQlNUNEU2NkkpTCFv/EABkBAAMBAQEAAAAAAAAAAAAAAAIDBAEABf/EACcRAAICAgMAAgEDBQAAAAAAAAABAhEDIRIxQRNRBDJhkRQiM4Gx/9oADAMBAAIRAxEAPwDXwtlLCmGSphlRLaJJbbJJ0i5lN6bW+HMIU/i2Hn9C19mlrhJf+js/ER/gFOeHVt5V5zk77PQlFUDnOGcNpthsPP6Fr7NQMbkeGSm+HYn9C19CaY3ngBQPOXgU7j20icmvQ8a2CsmybDFRlhk35tNn/wCaMr4fwoH4th/2LX2aEcOrkm8meW9Nwy5xQ9BXso/7nE6XFSAJ4dw+/wCDMfsm/s0Kx2T4cAwwzP6Jv6qb8Rlz5sGz64qI7wfiHPyU+ZNA4ZH0mFGeNdtC5kmT4dW+HZPm02fnTRTFZPhQPxbDj+xa+zRTK+C3W/SWn1D+NTX+FdW7nyU/48tCXlxcrsRsfluHEwwyP7Jv7NKr+EZ7SOyb/wDBP1VbbvBDKhCnFz4GtDfub4MGTqUepUr6DXRwZb2wn+RirX/BCTlbGj+Za/Zo+qtDuCYj+Za/Zo+qrLd4RwoEaT7T9dB804Ww5HdBT5H+NE8M/syOaD8K7x+HaVpShlGpRCUgITJUTAAgdSKuzDcG4RtpCVYTDFSUpSSWGiSQBMkpkmkTLMiaYxrD4VKW1GQeRIICr9Caf152tThSG+6BZZI0mfyb3NbB8FsKcedcVo+U8L4L+iYX/wBdn7NYeFMH/Q8L+wZ+xRFk2FbooOT+xLS+gSOFcH/Q8L+wZ+xWl/hbBx+KYYf2DP2KNGtD67VvJ12ckrOZ+KsKhOOxaUoSlKcQ6AAkAABxUAAWAHSsrZxf/tDGf1l796qsqxdCHR0Bwdw/hRgcKrsU6lYdlSjFyS0iTR5vLGvgoFV1lvurYXD4HDoQlb628O0khCSEhQaQDqWodQRYeU0vY/3VXXrKUW076GvpMayK1qP0LSlL0ugYFvm2PWKj4t7Btn3xTCPjKbT85qjBmLmIJA7S1oQTqjmdQBkRfbYK5iCMx2ZNtqDLkLUqYV3FaDyAWje/350vmrpIYsX2zorAuYdYCmS0sHZSClQ9qTFS+2vVC5TiMRhFKcRp0qIlUCCQOoO55/Fm1MLPutp1Q6nR4pIIN+h7wEDe4rVk8MeB/Zaz2IEbxUR3FilfB8VMPIKw6IBPpGCRAIVpN4M1Gf4uw4MalE9YAHtJoHnSCj+NJ+DK5j4rUrMKX/5TUq4aVp5kkA+pO/zVn8opi+seaD9E0v8AqF9jf6V/Qbcx3WtasbGxoKcya1BPaJCjYAyJJsBcbknatxUa5Z7O+FIILxM86gYtYg18lRqM8queSzYwoF41EzFBF4rQYWVQLpGpUA+2jz5oFniAW53JIA8zSO2UR0WPwzxQ3iAEp3gfxnoaYiapX3Ks/bRiXm1KAK4KCYGqBBA8vmq5UrtRyVC5pdoxa6hPu1vdVUNQmlnJHPPF34/jP6y9+8VWV7xeP9YYz+svfvVVleguiRjbw5m7SmQOxHdabT3k6is6UhREyJttvERWZjlLRT2pSGkb2A1eEIJsJ6kbRFDOH8YClCYhvQgq1TBUlKQSkQCeSZOxMTeaMZ1idSUJWdLaRrcSkJ1KTMISDy1EAT6r7UDpbHpWAMbi3XQpOHQUMCJcMJKtMQVLEFZi8AgAxYWJWX8KG1Ce8rcqPhcwN5+/hTrmDuhtJUJMalADYjSUoT0AK7TOwNyRSQUrWpxZuYvJ8RaOdv470URclQ3N45SsOOzSUki6wqQRG3f1KT0gdLxzV8VlOJWruoWd79b7yqrI4NwSV4cDkDNxMCxBBBHWCeovTDiMmA5zbe0eqBtUkszjJ0i1YVJVIpUZbimUmUKgfkwY3Md2evSjmB4wwmHAU0ysuxBW4rWv9U2Sj9UCm7M2uyULEqXOlO2wuT4CgGJyNrFEpWgJc/KRYjrI5/re2uWVS/Wv4D+Jw/xv+TXlXFmYYlKvwZsaUkalWJkyQDqI5A7XtVi5Ln2LUCvE4VKUpBu2tJKlfFUZSL9TVON4jF5W4oIV3F3O+lYTIEiZChqO179Kb8l919aWz2uG1t6rlK9idgdQ5xaaOeK9wSoVHN5kex2xeIweK1JcStk2A7RJAWT0IkACBckXjpUXE41WFA7ZfaMmwfHeKegdKdxy1+3rRDIOIcFmCVdmClaRKm1wFAHnvCk+IoFnfDywpzQAW1fB+ojnUzTixyqaoM/hIUAQZBuCCCCPAixqM6uq/axDuDWdBUlBN0Kumecj5ZF6ZWc+BA7RPZzsSZQfJXLyNExfBoIrXS5xS4UMlQ5ah61JUkfKflo6tyoOLaStJQoSFCCPpHiDeujp7BZVmNw5SpQFwgjbnsBEeYrpjhLGdpgcOvVqJaRJnc6RPyzVF5nkK0alIlYIGw7wKSCLc5AiRzvRbhHjd7BJDcFbKlGxMFuTEDwt6J9VV5HzjoTFb2XQ+8JqOvECkZzjvUqEoVJnpFtPj+d8hoNnPHr7cJQlEqiDci9tuoVapYwbY7SQn8WqnH4s/wDcPfvFV5QPH5stx1xxUalrUpXmSSefU1leik6IW4jlgmnG2WO0VCVhMhKblEIUACQQCrUJMEAImLQS2JlWmYIWQoBPo6EJOgJhRABCVwb+kL2oSzmi2mWm8Q3rAQhSL2UhSBp09VJJT3Tt8tHcE+3o1lQUGwoTIPwUAAnwhaT5jrU82VQSBKwp9Gkj4RgmYsIIgdQgeQChuagt4VLZC5B1rJSmRJCFK1JPQRN7XAmQZqRmuMLDZCVEp7Va4PIEhIM7kEpcSeYkHxHz7nfC38pYtWsww1C3tJA1EmEIEXGrSq6Ygaoi1HDqwJOmWF7m+WqXgwvSW4WdMjYHVOm3eTt4GPKmPGYXSmBsPCjxQAAlICUpAAAsAAIAA5ADlQQ48LdLY70Wkc/D5/ZUOSiiEm9iZj8wQnFBbtkpGkC252ubSTAHKYrfk/CziMS68+pKlEqCUNzoSiRpSNUG0Ekm6rTzpqxnDQkOJ3ocM47ArS40ShESpMTBm4TzAg85tQKTS4v0fqb5R8FHinJ0rSpChKSeW6TyIPX/ACqttS8G4UqA2OkxKVJnmk7j5RV75pg23m9aNiDYiD7JqseMMkllZ+Ejvj1ekPZJ9VOwZOL4voDPBTjyXaA+EcU2pLzBLLg/JJU2TzgiSmeYIjanTKfdT+Di0wdu0FwfZ9VU8HVTajWVcLYjEdlpEB5aUIKlAAqUrSm11RM3iq54k+2Qxzvqiw82zXC4txCW1hQBBVFp8Lx81MbWTIWyEGIIi/Sk/Lfc4Wl/s38O4G2D76+qEB08gyqQNAEHV3lK2MCBT27kzWISWmAlRCQe8ogRsLwZqPLj4ukWY8vJWxRxmEVhDZQcbHwNQKk/Evt+aa+mcclYlJkdfoI5VozLgnGYck/g5Ui597IXA6wAFewUBw2HdUsnDocUoekkIURA312hMdSRXKB0qe0Mbm1Csdg0KMqSJ67e2N/XX1gs2S4CNlCykncGtrqZFGrWhZFCQIcAPcv4kQZHXa/qr7zJpK0aiYQlMzewIuq3hJA5kAc6+MK8QsSPXRJ3LgptaIltwEED0kyQZSJhQ1AGPVzNbdNGFX4skrWZ3Ud9M7neLT5V7U/NlL7d6Sme0XMAgekdgbgeFZVtkdFsY3hvtsBhlD0hh2iDI/5SLXFIuNU8glsoXKgUjSJEmAAEi4lUGOc87VceRtg4HC2/4Zn90ipWTcONhZxS0iUE9lOyTHeX53IB5X5xUidSp9FCloqLNPc4zM4dLi2raRKNY7RKbmFJNpmVETI85AY/c5w7+BJCsMvsnUJCi2pDqgoKJCihB1FOlavR1EdLxRbMuJ8Q3iC4laVtiCWh3QqJBM96LHYW7oPK4xnipht9TkKQgd9IacAABPeIC4SoiD3AIvypbyuWl0WR/FcVcu6LBcxqXkhKHO4qdakyCI02M3Qe8LEAik/McuOJdbbYPZtNOIU7p1BRhOrs0qB7oSNGtUg6nNIPvemiGU49rE4xf4O8HEuNAvSpJIAJ7MoCRIVK1AhXwY6Cm1lttKYSkJHhF79ed5PmTQ3T/cVKPHRtXihKQT3jF7RMX+mlt/KBjXVOPIUllC1JSmYKyP8AeLGxbkmE3nntFFcczq5/flWvFPl1KGLgrI1kWhtJBXflqHc/WnkaDt0za4K4ifiVPqlxJ0NBZAiNSwlUEgKBCEEyJuTFoF6G5m6V6tWxHyGrBey8KUVQAhIASgRAjoBYAchSbxNgipKkMp1OugpbFrq6zslIEqKjYAcrStbkqKOaabZR7OWuKUAhJUSQABcknYAbknpvXRmU8KMMYfALdbjEYVpAkEgFyCe+kWUUKWsgnYlVe+577nbWCSFqhx+IU5Hoz6QaBukH8r0iOgtTJmWXoUqVTawAtXpTyOtHkNR5aA2OZTiEFEnl6O/WCKgHhRKYUV9iQJMGT47kAe320xYhxDCdgkCAAOvj5Ck/MM1U8spkgWECJCdQKlfGiSOW01LKl2U405aXQxYd1fZgoW4tCtlKWSd4vAEX5AChmf4hfYOIc1FtSSlQBOxBCreRm9R8fg8QhQOGxHvEDTrUspQnaEwqFDb0hN9zWtzO3NEOOMrNx3GlQobXlcfJXPJFG/BLwqvOWShSFzCiIKhYFaQASPjp0rj85XStuBzvYOW/O5HzovmWX9pqBPdVuI6aoIvYjV/dFL7+QOJFilfhdJ9irfLTFOMkG8cl2FHIO3O4PjRnK35TpO4tSO3iVtnTcdUnlR3L81SQCDChuDv6q6UdACxnk/hL/wClX/jNeV5nKwcQ8erqz/eNZVa6JGdB5A/GCwsiQMMz+6RTYlgBkJ/NHtiT8ppQyBorwmESD6TDCfa2gH5JpkzfNEtelIG0gffwqBvbsoUbaSKvzvBE4ghBA6iLGDM2IveOlqBL9z9Tz4Lz3vUFQSlMQZGocwBBBmmjMMyQHtQ2knblz3pE4n46UoFDCiDJ1LHIRASk9eppWFTb/tPTzzgormEOJ+JMFg/eMIyA8gd15s6S0uR8O6lG3eBJ6HnThwV7oycY2ErgPAQsCBJA9IJ/JPhsaogNKVteTt1NOPDnAbimm8S6S0yt5toLBhRLjgQCnwEklW0AC5Ji6WCPGvTzFnk5W1ovT8LkeFaxjUpVO0Az7OdKXGHD7uGXhMPhHn21OhwqX2rzijo7NICQVaZIWSbfBEQBc5w7wIAUqxbjmJVuEuOFSBa0pB0KPhBA8d6kliadNlCywceQYw+IcfHvSYbNu0VsfiAXX52T4nap+CydDckDUpW6jueonkJ+CD5yb0RUiwrxIBMfLTI40tkc8jlrwxvuiJ6mfXf56G4p4ISt1UwBP8PXRF1N46XP39VAeImg6gJUrSkKSpQ3KkjVKQBtNrm1FJ0gIK2LqlOYxwXKG5I1wdIIElII2VHM2F/Kp+Gy9ks+9pSuFmF9DHelYuoJUhWxgkgciKgYjU4nsGRoRYKPIWgFxQHeX06eFMeX4FKAlIEIShKAAIFh05Cb0mL9LnGkt/6AuS5WtSnSoAgDSgkmBee6gzB5SN7250v/AP59xb6klYQhQlR0/CB7sH4J3Hsp+LeiwsCfoNBSrs0rURMWJ8Da46UDdDISuxKznKSwuNQWmfSEC/Qih5TamHNSOy07mZB86TswzYNN/lLjYdfoooR5DJTSWzTm+BSR97eI+qgDjek+J2ibztA3J8KmO53rTeJrZw7jIxbRidOpQnkdJgj1mq4Ra7I8k12gBjsE6l1xK06VpWoKBUmQoEgg33BrKkZ3iZxL56urP981lVEWzozg1uWcH4YZpXsZRHz1O4kw2pJofwIolnD+GEa/wNfUaNZqmQa8ue0y2DqSZS/FeHVZAMBRi3SDN+VJ2PyHSSUwB0VYSOh6eVWNxYiIMeiofVQvD8PrxcQQ20DClqEzBulCZGozYmQlPMz3TuCbS0UZkm7YA4ayntFglI0gQNxJiL2nT6wfbV8P8ON4rL22knQrS2pC49B1v0VFIIGnUDKeYUYg3pQy/hRljZTiib3KQNgLAJ8Bzpmy10hITJAHIT13PU+JvRxztTbEZ4RcUovoY8xb1ed+m33jzr7wrcCTXrQ1AHwrW/iFJUEgSkjlvR7btkflG3EPQIG/3ivnDupSkqNifl8vCo+IxKUA9enL10FxePKjb/KhlNRCjBy0TMwzeNWixVuZ5eFBi2t47wOvP1dPOt7GCKrn1eNE0JQ0JUY8OZpVOXfQ+1DS7NmDwSG0aQAB6rnr4msdUBPK1AMz47w6HEN60ypaUATJGpQEkDbfnTI60OdM14Yk12QMY5t5WoDjHO7fdRINGXHRKp3FopfzTkR8EzU09ssxIEvGURzSaD5TkbQcWqBBNxFib3NTVOXVexPz17l5uo9T81Nx6Ay9G7E8MYdwXab9afvHqoBjeBw24HWRpImUzKCDvaSpJ9o8Kb23aw4QrNqoUn4StWUpmySH3ZBB7RcjodR8aypvETATi8SmZh5wT5LVXlVJsnpHQvAjZ/BmDB/FWOX/AE0/VRvHMEjY+w1yph/RHkK29Kn+C/R3NrZeue8MoCC7ip0EwhkEhTquSVKHoptJi8TcVGwLZUQYgWgJTCUgbJQkWCRsB0AqjcR8HzNeCheBfpT0MjmbXJnQa0EnY+w0TyTAqUbpMT0Nc01sRWL8ZXdgyyao64V3RABgDkDfyoVjMeRsk+Nj6prlw1806WP6YiH7nR5C1bg9djepTOXEDUoEDmYNcy16ulr8desY8j6R0bmWepZSYkAcyLn6qDKy3FYhkPqSpIXdDd508lOHqd4G1UM9tW8cvVXfBfbD+ThVIu/KOEQyguv990yUjQAlHxUgXP5xk082LaVEG6QbA9K5Ur7rfhrVnObltnQ+YDWqUAgjcRvQbFSJEGfEVR1eLpb/AB0/R8czXhaGJEGIituAaUraY5Wqo1ViaYsNei55LRfODy42kH2US7IgWBHqNc817yo1ir0Q57CXE4/03Ffp3f3iqyl130j5mspwqz//2Q=="/>
          <p:cNvSpPr>
            <a:spLocks noChangeAspect="1" noChangeArrowheads="1"/>
          </p:cNvSpPr>
          <p:nvPr/>
        </p:nvSpPr>
        <p:spPr bwMode="auto">
          <a:xfrm>
            <a:off x="63500" y="-5603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4824" name="Picture 8" descr="http://newsimg.bbc.co.uk/media/images/41283000/jpg/_41283315_050708-nino-b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2788888" cy="2088232"/>
          </a:xfrm>
          <a:prstGeom prst="rect">
            <a:avLst/>
          </a:prstGeom>
          <a:noFill/>
        </p:spPr>
      </p:pic>
      <p:pic>
        <p:nvPicPr>
          <p:cNvPr id="34826" name="Picture 10" descr="http://4.bp.blogspot.com/-guJ5hJxyQVw/TcWXVhVt7TI/AAAAAAAAAt0/dJoTnz5Mo-E/s1600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592288" cy="194421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092280" y="134076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/>
              <a:t>G.intestinales</a:t>
            </a:r>
            <a:r>
              <a:rPr lang="es-ES" sz="2000" dirty="0" smtClean="0"/>
              <a:t>  </a:t>
            </a:r>
          </a:p>
          <a:p>
            <a:pPr algn="ctr"/>
            <a:r>
              <a:rPr lang="es-ES" sz="2000" dirty="0" smtClean="0"/>
              <a:t>Respiratorias ITU. Caries </a:t>
            </a:r>
            <a:r>
              <a:rPr lang="es-ES" sz="1800" dirty="0" smtClean="0"/>
              <a:t>	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932040" y="6093296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Más mortalidad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aul\Desktop\Pictures\neonatos\apego\BEBE%20CANGURO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07836"/>
            <a:ext cx="2664296" cy="2025621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47121" y="2569363"/>
            <a:ext cx="156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Evolución 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28573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Evaluación</a:t>
            </a:r>
            <a:endParaRPr lang="es-MX" sz="105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Imagen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26" y="3649482"/>
            <a:ext cx="25459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Raul\Desktop\Pictures\neonatos\apego\ape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2843807" cy="200613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39410" y="3433459"/>
            <a:ext cx="1479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Duración 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Raul\Desktop\Pictures\lactancia\Pin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052736"/>
            <a:ext cx="2376264" cy="1706773"/>
          </a:xfrm>
          <a:prstGeom prst="rect">
            <a:avLst/>
          </a:prstGeom>
          <a:noFill/>
        </p:spPr>
      </p:pic>
      <p:pic>
        <p:nvPicPr>
          <p:cNvPr id="5129" name="Picture 9" descr="http://estaticos02.cache.el-mundo.net/elmundosalud/imagenes/2009/08/01/124908169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29602"/>
            <a:ext cx="2016224" cy="1653305"/>
          </a:xfrm>
          <a:prstGeom prst="rect">
            <a:avLst/>
          </a:prstGeom>
          <a:noFill/>
        </p:spPr>
      </p:pic>
      <p:pic>
        <p:nvPicPr>
          <p:cNvPr id="5127" name="Picture 7" descr="http://t0.gstatic.com/images?q=tbn:ANd9GcQIiDx9NVIBlATpG38nqCT99Iy8CjXvH3Okw7h2P4ngn2op_qg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37514"/>
            <a:ext cx="2232248" cy="1672032"/>
          </a:xfrm>
          <a:prstGeom prst="rect">
            <a:avLst/>
          </a:prstGeom>
          <a:noFill/>
        </p:spPr>
      </p:pic>
      <p:pic>
        <p:nvPicPr>
          <p:cNvPr id="5135" name="Picture 15" descr="http://www.asociacionsina.org/wp-content/uploads/2012/05/abraza-ma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348880"/>
            <a:ext cx="1316395" cy="1800200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915816" y="4221088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Crecimiento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9592" y="5517232"/>
            <a:ext cx="13254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FF00"/>
                </a:solidFill>
              </a:rPr>
              <a:t>Plenitud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308304" y="1916832"/>
            <a:ext cx="111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Acople</a:t>
            </a:r>
            <a:endParaRPr lang="es-CL" sz="2000" i="1" dirty="0">
              <a:solidFill>
                <a:srgbClr val="FFFF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12360" y="2924944"/>
            <a:ext cx="1188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Posturas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419872" y="476672"/>
            <a:ext cx="133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Confianza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36096" y="908720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FF00"/>
                </a:solidFill>
              </a:rPr>
              <a:t>Estar juntos</a:t>
            </a:r>
            <a:endParaRPr lang="es-CL" sz="2000" i="1" dirty="0">
              <a:solidFill>
                <a:srgbClr val="FFFF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732240" y="4221088"/>
            <a:ext cx="176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Libertad </a:t>
            </a:r>
            <a:r>
              <a:rPr lang="es-CL" sz="2000" dirty="0" smtClean="0">
                <a:solidFill>
                  <a:srgbClr val="FFFF00"/>
                </a:solidFill>
              </a:rPr>
              <a:t>  </a:t>
            </a:r>
            <a:r>
              <a:rPr lang="es-CL" sz="900" dirty="0" smtClean="0"/>
              <a:t>LD</a:t>
            </a:r>
            <a:endParaRPr lang="es-CL" sz="2000" dirty="0" smtClean="0"/>
          </a:p>
          <a:p>
            <a:endParaRPr lang="es-CL" sz="2000" dirty="0" smtClean="0">
              <a:solidFill>
                <a:srgbClr val="FFFF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04048" y="5589240"/>
            <a:ext cx="154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Fidelidad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364088" y="0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Intimidad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275856" y="6457890"/>
            <a:ext cx="11166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2000" i="1" dirty="0" smtClean="0">
                <a:solidFill>
                  <a:srgbClr val="FFFF00"/>
                </a:solidFill>
              </a:rPr>
              <a:t>Placer</a:t>
            </a:r>
            <a:endParaRPr lang="es-CL" sz="2000" i="1" dirty="0">
              <a:solidFill>
                <a:srgbClr val="FFFF00"/>
              </a:solidFill>
            </a:endParaRPr>
          </a:p>
        </p:txBody>
      </p:sp>
      <p:pic>
        <p:nvPicPr>
          <p:cNvPr id="23" name="Picture 4" descr="http://m1.paperblog.com/i/32/321212/nan-nestle-el-retorno-un-clasico-L-TGcJek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805264"/>
            <a:ext cx="802421" cy="792088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7812360" y="1196752"/>
            <a:ext cx="10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/>
                </a:solidFill>
              </a:rPr>
              <a:t>Apoyo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25" name="24 Imagen" descr="diencefal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429000"/>
            <a:ext cx="971289" cy="72008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6444208" y="476672"/>
            <a:ext cx="127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Respeto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464006" y="6581001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 smtClean="0"/>
              <a:t>Flatitos</a:t>
            </a:r>
            <a:endParaRPr lang="es-CL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67544" y="0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Historia… </a:t>
            </a:r>
            <a:r>
              <a:rPr lang="es-CL" sz="1600" dirty="0" smtClean="0"/>
              <a:t>de amor</a:t>
            </a:r>
            <a:endParaRPr lang="es-CL" sz="2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/>
          <a:srcRect t="24396"/>
          <a:stretch>
            <a:fillRect/>
          </a:stretch>
        </p:blipFill>
        <p:spPr>
          <a:xfrm>
            <a:off x="7884368" y="188640"/>
            <a:ext cx="1043607" cy="99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7" grpId="0"/>
      <p:bldP spid="21" grpId="0"/>
      <p:bldP spid="24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0" y="18448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Ambiente</a:t>
            </a:r>
            <a:endParaRPr lang="es-MX" sz="2400" dirty="0" smtClean="0"/>
          </a:p>
        </p:txBody>
      </p:sp>
      <p:pic>
        <p:nvPicPr>
          <p:cNvPr id="13" name="Picture 1" descr="C:\Users\Raul\Desktop\IMG_2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088565" cy="3816424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0" y="3068960"/>
            <a:ext cx="237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Hacinamiento  </a:t>
            </a:r>
            <a:endParaRPr lang="es-MX" sz="1000" dirty="0" smtClean="0"/>
          </a:p>
          <a:p>
            <a:r>
              <a:rPr lang="es-MX" sz="2000" dirty="0" smtClean="0"/>
              <a:t>Baños </a:t>
            </a:r>
            <a:endParaRPr lang="es-MX" sz="1000" dirty="0" smtClean="0"/>
          </a:p>
          <a:p>
            <a:r>
              <a:rPr lang="es-MX" sz="2000" dirty="0" smtClean="0"/>
              <a:t>Camas</a:t>
            </a:r>
            <a:endParaRPr lang="es-MX" sz="1000" dirty="0" smtClean="0"/>
          </a:p>
          <a:p>
            <a:r>
              <a:rPr lang="es-MX" sz="2000" dirty="0" smtClean="0"/>
              <a:t>Ventanales</a:t>
            </a:r>
            <a:endParaRPr lang="es-MX" sz="1000" dirty="0" smtClean="0"/>
          </a:p>
          <a:p>
            <a:r>
              <a:rPr lang="es-MX" sz="2000" dirty="0" smtClean="0"/>
              <a:t>Puertas </a:t>
            </a:r>
            <a:endParaRPr lang="es-MX" sz="2000" dirty="0" smtClean="0">
              <a:solidFill>
                <a:srgbClr val="FFFF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164288" y="2852936"/>
            <a:ext cx="1979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Horarios   </a:t>
            </a:r>
          </a:p>
          <a:p>
            <a:r>
              <a:rPr lang="es-MX" sz="2000" dirty="0" smtClean="0"/>
              <a:t>Despertar  </a:t>
            </a:r>
          </a:p>
          <a:p>
            <a:r>
              <a:rPr lang="es-MX" sz="2000" dirty="0" smtClean="0"/>
              <a:t>Paseos  </a:t>
            </a:r>
          </a:p>
          <a:p>
            <a:r>
              <a:rPr lang="es-CL" sz="2000" dirty="0" smtClean="0"/>
              <a:t>Visitas…</a:t>
            </a:r>
          </a:p>
          <a:p>
            <a:r>
              <a:rPr lang="es-CL" sz="2000" dirty="0" smtClean="0"/>
              <a:t>Educación</a:t>
            </a:r>
            <a:endParaRPr lang="es-MX" sz="2000" dirty="0" smtClean="0"/>
          </a:p>
          <a:p>
            <a:r>
              <a:rPr lang="es-MX" sz="2000" dirty="0" smtClean="0"/>
              <a:t>Normas y consejos           </a:t>
            </a:r>
            <a:r>
              <a:rPr lang="es-CL" sz="2000" dirty="0" smtClean="0"/>
              <a:t> </a:t>
            </a:r>
            <a:endParaRPr lang="es-MX" sz="2000" dirty="0" smtClean="0"/>
          </a:p>
          <a:p>
            <a:r>
              <a:rPr lang="es-CL" sz="2000" dirty="0" smtClean="0"/>
              <a:t> </a:t>
            </a:r>
          </a:p>
          <a:p>
            <a:endParaRPr lang="es-CL" sz="2000" dirty="0" smtClean="0"/>
          </a:p>
          <a:p>
            <a:r>
              <a:rPr lang="es-MX" sz="2400" dirty="0" smtClean="0"/>
              <a:t>    </a:t>
            </a:r>
            <a:endParaRPr lang="es-MX" sz="11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7380312" y="1844824"/>
            <a:ext cx="1354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  <a:effectLst/>
              </a:rPr>
              <a:t>Atención</a:t>
            </a:r>
            <a:endParaRPr lang="es-CL" sz="2400" dirty="0">
              <a:solidFill>
                <a:srgbClr val="FFFF00"/>
              </a:solidFill>
              <a:effectLst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79512" y="188640"/>
            <a:ext cx="385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</a:rPr>
              <a:t>Condiciones para el amor…</a:t>
            </a: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59832" y="980728"/>
            <a:ext cx="323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Respeto  Intimidad   Apoyo</a:t>
            </a:r>
            <a:endParaRPr lang="es-CL" sz="2000" dirty="0"/>
          </a:p>
        </p:txBody>
      </p:sp>
      <p:sp>
        <p:nvSpPr>
          <p:cNvPr id="25" name="24 Rectángulo"/>
          <p:cNvSpPr/>
          <p:nvPr/>
        </p:nvSpPr>
        <p:spPr>
          <a:xfrm>
            <a:off x="1979712" y="551723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solidFill>
                  <a:srgbClr val="FFFFFF"/>
                </a:solidFill>
              </a:rPr>
              <a:t>…</a:t>
            </a:r>
            <a:r>
              <a:rPr lang="es-MX" dirty="0" err="1" smtClean="0">
                <a:solidFill>
                  <a:srgbClr val="FFFFFF"/>
                </a:solidFill>
              </a:rPr>
              <a:t>EntramosSalimosDescalificamosSeparamos</a:t>
            </a:r>
            <a:r>
              <a:rPr lang="es-MX" dirty="0" smtClean="0">
                <a:solidFill>
                  <a:srgbClr val="FFFFFF"/>
                </a:solidFill>
              </a:rPr>
              <a:t>…</a:t>
            </a:r>
            <a:endParaRPr lang="es-CL" sz="1600" dirty="0"/>
          </a:p>
        </p:txBody>
      </p:sp>
      <p:sp>
        <p:nvSpPr>
          <p:cNvPr id="11" name="20 Flecha abajo"/>
          <p:cNvSpPr/>
          <p:nvPr/>
        </p:nvSpPr>
        <p:spPr>
          <a:xfrm rot="13292399">
            <a:off x="1287751" y="5257025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12" name="21 CuadroTexto"/>
          <p:cNvSpPr txBox="1"/>
          <p:nvPr/>
        </p:nvSpPr>
        <p:spPr>
          <a:xfrm>
            <a:off x="467544" y="5733256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14" name="22 Elipse"/>
          <p:cNvSpPr/>
          <p:nvPr/>
        </p:nvSpPr>
        <p:spPr>
          <a:xfrm>
            <a:off x="467544" y="5445224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17" name="16 CuadroTexto"/>
          <p:cNvSpPr txBox="1"/>
          <p:nvPr/>
        </p:nvSpPr>
        <p:spPr>
          <a:xfrm>
            <a:off x="6804248" y="6309320"/>
            <a:ext cx="1921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i="1" dirty="0" smtClean="0"/>
              <a:t>Todas se quieren ir</a:t>
            </a:r>
            <a:endParaRPr lang="es-CL" sz="16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t="24396"/>
          <a:stretch>
            <a:fillRect/>
          </a:stretch>
        </p:blipFill>
        <p:spPr>
          <a:xfrm>
            <a:off x="7884368" y="188640"/>
            <a:ext cx="1043607" cy="99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Imagen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843808" cy="226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518006" y="538067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tx1"/>
                </a:solidFill>
                <a:effectLst/>
              </a:rPr>
              <a:t>pezones, </a:t>
            </a:r>
          </a:p>
          <a:p>
            <a:pPr algn="l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tx1"/>
                </a:solidFill>
                <a:effectLst/>
              </a:rPr>
              <a:t>tamaño, 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/>
              <a:t>producción</a:t>
            </a:r>
            <a:r>
              <a:rPr lang="es-CL" sz="1800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tx1"/>
                </a:solidFill>
                <a:effectLst/>
              </a:rPr>
              <a:t>Niño flaco, flojo</a:t>
            </a:r>
          </a:p>
          <a:p>
            <a:pPr algn="l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tx1"/>
                </a:solidFill>
                <a:effectLst/>
              </a:rPr>
              <a:t>Madre que no sabe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1672" y="5349895"/>
            <a:ext cx="29523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2000" dirty="0" smtClean="0">
                <a:solidFill>
                  <a:schemeClr val="tx1"/>
                </a:solidFill>
              </a:rPr>
              <a:t> </a:t>
            </a:r>
            <a:endParaRPr lang="es-MX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effectLst/>
              </a:rPr>
              <a:t>separar madre e hijo</a:t>
            </a:r>
          </a:p>
          <a:p>
            <a:pPr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effectLst/>
              </a:rPr>
              <a:t>No pedir permiso  </a:t>
            </a:r>
          </a:p>
          <a:p>
            <a:pPr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effectLst/>
              </a:rPr>
              <a:t>descalificar conocimientos</a:t>
            </a:r>
          </a:p>
          <a:p>
            <a:pPr algn="l">
              <a:buFont typeface="Arial" pitchFamily="34" charset="0"/>
              <a:buChar char="•"/>
            </a:pPr>
            <a:r>
              <a:rPr lang="es-MX" dirty="0" smtClean="0"/>
              <a:t>No explicar</a:t>
            </a:r>
            <a:r>
              <a:rPr lang="es-MX" sz="1800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24128" y="4581128"/>
            <a:ext cx="241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Son agresiones:</a:t>
            </a:r>
            <a:r>
              <a:rPr lang="es-MX" sz="1600" dirty="0" smtClean="0"/>
              <a:t> 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3491880" y="458112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prstClr val="white"/>
                </a:solidFill>
                <a:effectLst/>
              </a:rPr>
              <a:t>Rellenos, </a:t>
            </a:r>
          </a:p>
          <a:p>
            <a:pPr lvl="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prstClr val="white"/>
                </a:solidFill>
                <a:effectLst/>
              </a:rPr>
              <a:t>exámenes</a:t>
            </a:r>
          </a:p>
          <a:p>
            <a:pPr lvl="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prstClr val="white"/>
                </a:solidFill>
                <a:effectLst/>
              </a:rPr>
              <a:t> Poca leche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79512" y="188640"/>
            <a:ext cx="385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</a:rPr>
              <a:t>Condiciones para el amor…</a:t>
            </a: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331640" y="90872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Educamos….  (?)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539552" y="16288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Enseñamos a dar pecho….(?)</a:t>
            </a:r>
          </a:p>
          <a:p>
            <a:endParaRPr lang="es-MX" sz="1600" dirty="0" smtClean="0"/>
          </a:p>
          <a:p>
            <a:r>
              <a:rPr lang="es-MX" dirty="0" smtClean="0"/>
              <a:t> </a:t>
            </a:r>
            <a:endParaRPr lang="es-MX" sz="1600" dirty="0" smtClean="0"/>
          </a:p>
        </p:txBody>
      </p:sp>
      <p:pic>
        <p:nvPicPr>
          <p:cNvPr id="17" name="Picture 6" descr="http://www.hazteoir.org/files/images/EpC=Ense%C3%B1ar%20por%20Coacci%C3%B3n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6464" cy="2798231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1043608" y="299695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¡No entienden!</a:t>
            </a:r>
          </a:p>
        </p:txBody>
      </p:sp>
      <p:sp>
        <p:nvSpPr>
          <p:cNvPr id="25" name="24 Llamada rectangular"/>
          <p:cNvSpPr/>
          <p:nvPr/>
        </p:nvSpPr>
        <p:spPr>
          <a:xfrm>
            <a:off x="3347864" y="3356992"/>
            <a:ext cx="4536504" cy="792088"/>
          </a:xfrm>
          <a:prstGeom prst="wedgeRectCallout">
            <a:avLst>
              <a:gd name="adj1" fmla="val -61520"/>
              <a:gd name="adj2" fmla="val 433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3275856" y="342900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¡y si no quiero?      es tan necesario?</a:t>
            </a:r>
          </a:p>
          <a:p>
            <a:r>
              <a:rPr lang="es-MX" dirty="0" smtClean="0"/>
              <a:t>Puede ser después?  Esta tomando pecho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39552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Madres Acatan……</a:t>
            </a:r>
          </a:p>
          <a:p>
            <a:r>
              <a:rPr lang="es-MX" dirty="0" smtClean="0"/>
              <a:t>o   reciben retos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043608" y="227687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…Apoyo en la practica </a:t>
            </a:r>
          </a:p>
        </p:txBody>
      </p:sp>
      <p:pic>
        <p:nvPicPr>
          <p:cNvPr id="18" name="17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0"/>
            <a:ext cx="80648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29539" r="33333" b="18632"/>
          <a:stretch/>
        </p:blipFill>
        <p:spPr bwMode="auto">
          <a:xfrm>
            <a:off x="0" y="0"/>
            <a:ext cx="6156176" cy="632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t="44978" r="28248" b="48224"/>
          <a:stretch/>
        </p:blipFill>
        <p:spPr bwMode="auto">
          <a:xfrm>
            <a:off x="709694" y="3501008"/>
            <a:ext cx="5472608" cy="90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4" name="Picture 2" descr="http://3.bp.blogspot.com/_Cs-GQ9Dxq1c/S8JvSBdK6NI/AAAAAAAAAeU/UG4xek30MuE/s1600/va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11637" cy="118660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103924" y="5301208"/>
            <a:ext cx="1210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s-CL" sz="1600" dirty="0" smtClean="0"/>
              <a:t>2012  2013</a:t>
            </a:r>
            <a:endParaRPr lang="es-CL" dirty="0" smtClean="0"/>
          </a:p>
          <a:p>
            <a:pPr marL="342900" indent="-342900"/>
            <a:endParaRPr lang="es-CL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7587164" y="3789040"/>
            <a:ext cx="155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Bolivia       60</a:t>
            </a:r>
          </a:p>
          <a:p>
            <a:r>
              <a:rPr lang="es-CL" dirty="0" smtClean="0"/>
              <a:t>Perú          68</a:t>
            </a:r>
          </a:p>
          <a:p>
            <a:r>
              <a:rPr lang="es-CL" dirty="0" smtClean="0"/>
              <a:t>Uruguay    57</a:t>
            </a:r>
          </a:p>
          <a:p>
            <a:r>
              <a:rPr lang="es-CL" dirty="0" smtClean="0"/>
              <a:t>Argentina  55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6156176" y="422108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srgbClr val="FFFFFF"/>
                </a:solidFill>
              </a:rPr>
              <a:t>43     46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56176" y="22768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76     76</a:t>
            </a:r>
            <a:endParaRPr lang="es-CL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7308304" y="3933056"/>
            <a:ext cx="360040" cy="21602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308304" y="4581128"/>
            <a:ext cx="351656" cy="13563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156176" y="2204864"/>
            <a:ext cx="1152128" cy="36004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13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ulito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119902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aulito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64704"/>
            <a:ext cx="11457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aulito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15389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636912"/>
            <a:ext cx="936104" cy="1401947"/>
          </a:xfrm>
          <a:prstGeom prst="rect">
            <a:avLst/>
          </a:prstGeom>
          <a:noFill/>
        </p:spPr>
      </p:pic>
      <p:pic>
        <p:nvPicPr>
          <p:cNvPr id="12" name="Picture 6" descr="Imagen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05064"/>
            <a:ext cx="1221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diencefal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988840"/>
            <a:ext cx="2039704" cy="151216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" name="Picture 25" descr="fecundacio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212976"/>
            <a:ext cx="792088" cy="5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paulito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293096"/>
            <a:ext cx="983171" cy="1512168"/>
          </a:xfrm>
          <a:prstGeom prst="rect">
            <a:avLst/>
          </a:prstGeom>
          <a:noFill/>
        </p:spPr>
      </p:pic>
      <p:pic>
        <p:nvPicPr>
          <p:cNvPr id="21" name="Picture 3" descr="C:\Users\Raul\Desktop\Pictures\untitled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60648"/>
            <a:ext cx="22833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delive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013176"/>
            <a:ext cx="1259632" cy="138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Flecha abajo"/>
          <p:cNvSpPr/>
          <p:nvPr/>
        </p:nvSpPr>
        <p:spPr>
          <a:xfrm rot="13292399">
            <a:off x="1431767" y="4320921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24" name="21 CuadroTexto"/>
          <p:cNvSpPr txBox="1"/>
          <p:nvPr/>
        </p:nvSpPr>
        <p:spPr>
          <a:xfrm>
            <a:off x="611560" y="4797152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25" name="22 Elipse"/>
          <p:cNvSpPr/>
          <p:nvPr/>
        </p:nvSpPr>
        <p:spPr>
          <a:xfrm>
            <a:off x="539552" y="4509120"/>
            <a:ext cx="1008112" cy="1008112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sp>
        <p:nvSpPr>
          <p:cNvPr id="26" name="25 CuadroTexto"/>
          <p:cNvSpPr txBox="1"/>
          <p:nvPr/>
        </p:nvSpPr>
        <p:spPr>
          <a:xfrm>
            <a:off x="2051720" y="3645024"/>
            <a:ext cx="1184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Atención </a:t>
            </a:r>
          </a:p>
          <a:p>
            <a:r>
              <a:rPr lang="es-CL" dirty="0" smtClean="0"/>
              <a:t>de salud  </a:t>
            </a:r>
          </a:p>
          <a:p>
            <a:r>
              <a:rPr lang="es-CL" sz="1400" dirty="0" smtClean="0"/>
              <a:t>rutinas </a:t>
            </a:r>
          </a:p>
          <a:p>
            <a:r>
              <a:rPr lang="es-CL" sz="1400" dirty="0" err="1" smtClean="0"/>
              <a:t>capacitacion</a:t>
            </a:r>
            <a:endParaRPr lang="es-CL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23528" y="285293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Cultura de </a:t>
            </a:r>
          </a:p>
          <a:p>
            <a:r>
              <a:rPr lang="es-CL" dirty="0" smtClean="0"/>
              <a:t>La lactancia</a:t>
            </a:r>
            <a:endParaRPr lang="es-CL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31840" y="494116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Sistema </a:t>
            </a:r>
          </a:p>
          <a:p>
            <a:r>
              <a:rPr lang="es-CL" dirty="0" smtClean="0"/>
              <a:t>económico</a:t>
            </a:r>
            <a:endParaRPr lang="es-CL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206453" y="385237"/>
            <a:ext cx="13530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Relación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madre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  <a:r>
              <a:rPr lang="es-CL" sz="2000" dirty="0" smtClean="0">
                <a:solidFill>
                  <a:srgbClr val="FFFF66"/>
                </a:solidFill>
              </a:rPr>
              <a:t> hijo</a:t>
            </a:r>
            <a:endParaRPr lang="es-CL" sz="2000" dirty="0">
              <a:solidFill>
                <a:srgbClr val="FFFF66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236296" y="188640"/>
            <a:ext cx="1296144" cy="1224136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Más"/>
          <p:cNvSpPr/>
          <p:nvPr/>
        </p:nvSpPr>
        <p:spPr>
          <a:xfrm>
            <a:off x="7596336" y="1340768"/>
            <a:ext cx="570303" cy="530726"/>
          </a:xfrm>
          <a:prstGeom prst="mathPlus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3491880" y="429309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Personal 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La</a:t>
            </a:r>
            <a:r>
              <a:rPr lang="es-MX" sz="2800" dirty="0" smtClean="0"/>
              <a:t> </a:t>
            </a:r>
            <a:r>
              <a:rPr lang="es-MX" sz="2800" dirty="0" smtClean="0">
                <a:solidFill>
                  <a:srgbClr val="FFFF00"/>
                </a:solidFill>
              </a:rPr>
              <a:t>lactancia </a:t>
            </a:r>
            <a:r>
              <a:rPr lang="es-MX" sz="2800" dirty="0" smtClean="0"/>
              <a:t>es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smtClean="0"/>
              <a:t>un buen indicador de </a:t>
            </a:r>
            <a:r>
              <a:rPr lang="es-MX" sz="2800" dirty="0" smtClean="0">
                <a:solidFill>
                  <a:srgbClr val="FFFF00"/>
                </a:solidFill>
              </a:rPr>
              <a:t>salud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                          y mejor indicador de </a:t>
            </a:r>
            <a:r>
              <a:rPr lang="es-MX" sz="2800" dirty="0" smtClean="0">
                <a:solidFill>
                  <a:srgbClr val="FFFF00"/>
                </a:solidFill>
              </a:rPr>
              <a:t>amor</a:t>
            </a:r>
            <a:r>
              <a:rPr lang="es-MX" sz="2800" dirty="0" smtClean="0"/>
              <a:t> de un pueblo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4396"/>
          <a:stretch>
            <a:fillRect/>
          </a:stretch>
        </p:blipFill>
        <p:spPr>
          <a:xfrm>
            <a:off x="6288673" y="188640"/>
            <a:ext cx="2423278" cy="2304256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255703" cy="16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3568" y="83671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Mujer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732240" y="256490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Evidencia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407707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</a:rPr>
              <a:t>Vínculo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7" name="Picture 2" descr="escanear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789040"/>
            <a:ext cx="1399998" cy="197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pequelia.es/files/2008/07/hospital_amigo_ni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628800"/>
            <a:ext cx="2088232" cy="209493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390029" y="2905517"/>
            <a:ext cx="13530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Cultura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es-CL" sz="2000" dirty="0" smtClean="0">
                <a:solidFill>
                  <a:srgbClr val="FFFF66"/>
                </a:solidFill>
              </a:rPr>
              <a:t>madre</a:t>
            </a:r>
            <a:r>
              <a:rPr lang="es-CL" sz="2000" b="1" dirty="0" smtClean="0">
                <a:solidFill>
                  <a:srgbClr val="FFFF66"/>
                </a:solidFill>
              </a:rPr>
              <a:t> </a:t>
            </a:r>
            <a:r>
              <a:rPr lang="es-CL" sz="2000" dirty="0" smtClean="0">
                <a:solidFill>
                  <a:srgbClr val="FFFF66"/>
                </a:solidFill>
              </a:rPr>
              <a:t> hijo</a:t>
            </a:r>
            <a:endParaRPr lang="es-CL" sz="2000" dirty="0">
              <a:solidFill>
                <a:srgbClr val="FFFF66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419872" y="2708920"/>
            <a:ext cx="1296144" cy="1224136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Más"/>
          <p:cNvSpPr/>
          <p:nvPr/>
        </p:nvSpPr>
        <p:spPr>
          <a:xfrm>
            <a:off x="3779912" y="3861048"/>
            <a:ext cx="570303" cy="530726"/>
          </a:xfrm>
          <a:prstGeom prst="mathPlus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20 Flecha abajo"/>
          <p:cNvSpPr/>
          <p:nvPr/>
        </p:nvSpPr>
        <p:spPr>
          <a:xfrm rot="13292399">
            <a:off x="4456104" y="2448713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000"/>
          </a:p>
        </p:txBody>
      </p:sp>
      <p:pic>
        <p:nvPicPr>
          <p:cNvPr id="14" name="Picture 2" descr="http://educacion.usach.cl/educacion/sites/default/files/image/usac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653136"/>
            <a:ext cx="6583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PICT00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869160"/>
            <a:ext cx="18061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140968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udec.cl/normasgraficas/sites/default/files/escudoo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6330" y="5445224"/>
            <a:ext cx="461614" cy="576064"/>
          </a:xfrm>
          <a:prstGeom prst="rect">
            <a:avLst/>
          </a:prstGeom>
          <a:noFill/>
        </p:spPr>
      </p:pic>
      <p:pic>
        <p:nvPicPr>
          <p:cNvPr id="18" name="Picture 5" descr="partoagua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725144"/>
            <a:ext cx="21804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35013" y="6397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800">
                <a:solidFill>
                  <a:schemeClr val="tx1"/>
                </a:solidFill>
                <a:effectLst/>
                <a:latin typeface="Arial" pitchFamily="34" charset="0"/>
              </a:rPr>
              <a:t>Agentes secretos</a:t>
            </a:r>
            <a:endParaRPr lang="es-CL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1" name="Picture 3" descr="lobosalta"/>
          <p:cNvPicPr>
            <a:picLocks noChangeAspect="1" noChangeArrowheads="1"/>
          </p:cNvPicPr>
          <p:nvPr/>
        </p:nvPicPr>
        <p:blipFill>
          <a:blip r:embed="rId2" cstate="print"/>
          <a:srcRect t="5385" r="15236" b="832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lbalactanciamaterna.org/images/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744416" cy="2522801"/>
          </a:xfrm>
          <a:prstGeom prst="rect">
            <a:avLst/>
          </a:prstGeom>
          <a:noFill/>
        </p:spPr>
      </p:pic>
      <p:pic>
        <p:nvPicPr>
          <p:cNvPr id="81924" name="Picture 4" descr="http://www.fmdj.org/portal/images/stories/sep2009/sanjose002.jpg"/>
          <p:cNvPicPr>
            <a:picLocks noChangeAspect="1" noChangeArrowheads="1"/>
          </p:cNvPicPr>
          <p:nvPr/>
        </p:nvPicPr>
        <p:blipFill>
          <a:blip r:embed="rId3" cstate="print"/>
          <a:srcRect l="18116" t="4173" r="4529" b="15302"/>
          <a:stretch>
            <a:fillRect/>
          </a:stretch>
        </p:blipFill>
        <p:spPr bwMode="auto">
          <a:xfrm>
            <a:off x="0" y="4783642"/>
            <a:ext cx="4283968" cy="2074358"/>
          </a:xfrm>
          <a:prstGeom prst="rect">
            <a:avLst/>
          </a:prstGeom>
          <a:noFill/>
        </p:spPr>
      </p:pic>
      <p:pic>
        <p:nvPicPr>
          <p:cNvPr id="81922" name="Picture 2" descr="http://1.bp.blogspot.com/_zAPke4RVPvE/SjukM5L4hqI/AAAAAAAAA0E/KhsGcGNkGXA/s320/DOCTORE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2339752" cy="2472338"/>
          </a:xfrm>
          <a:prstGeom prst="rect">
            <a:avLst/>
          </a:prstGeom>
          <a:noFill/>
        </p:spPr>
      </p:pic>
      <p:pic>
        <p:nvPicPr>
          <p:cNvPr id="30728" name="Picture 8" descr="http://2.bp.blogspot.com/-lqwhgwWJrzs/TmgfACo5YfI/AAAAAAAAAMs/5F2U9EiUdPU/s320/alcalde+lactancia+mate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16752"/>
            <a:ext cx="2880320" cy="2241249"/>
          </a:xfrm>
          <a:prstGeom prst="rect">
            <a:avLst/>
          </a:prstGeom>
          <a:noFill/>
        </p:spPr>
      </p:pic>
      <p:pic>
        <p:nvPicPr>
          <p:cNvPr id="30724" name="Picture 4" descr="http://www.junji.gob.cl/portal/media/k2/items/cache/dc240c00d724ca0776b18bf8d646678c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276872"/>
            <a:ext cx="4176464" cy="2509457"/>
          </a:xfrm>
          <a:prstGeom prst="rect">
            <a:avLst/>
          </a:prstGeom>
          <a:noFill/>
        </p:spPr>
      </p:pic>
      <p:pic>
        <p:nvPicPr>
          <p:cNvPr id="81926" name="Picture 6" descr="http://t3.gstatic.com/images?q=tbn:ANd9GcQC2toKYMKcda4LBlAIoojgNaQPAzpC2B7PKBtICiIjYoQzzC4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55776" cy="2286181"/>
          </a:xfrm>
          <a:prstGeom prst="rect">
            <a:avLst/>
          </a:prstGeom>
          <a:noFill/>
        </p:spPr>
      </p:pic>
      <p:pic>
        <p:nvPicPr>
          <p:cNvPr id="30732" name="Picture 12" descr="http://pequelia.es/files/2008/07/hospital_amigo_nin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132856"/>
            <a:ext cx="2843808" cy="2852936"/>
          </a:xfrm>
          <a:prstGeom prst="rect">
            <a:avLst/>
          </a:prstGeom>
          <a:noFill/>
        </p:spPr>
      </p:pic>
      <p:pic>
        <p:nvPicPr>
          <p:cNvPr id="28676" name="Picture 4" descr="http://m1.paperblog.com/i/32/321212/nan-nestle-el-retorno-un-clasico-L-TGcJek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797152"/>
            <a:ext cx="2051720" cy="2060848"/>
          </a:xfrm>
          <a:prstGeom prst="rect">
            <a:avLst/>
          </a:prstGeom>
          <a:noFill/>
        </p:spPr>
      </p:pic>
      <p:pic>
        <p:nvPicPr>
          <p:cNvPr id="81928" name="Picture 8" descr="C:\Users\Raul\Desktop\Pictures\lactancia\image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0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scielo.cl/fbpe/img/rcp/v83n2/tb07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869" cy="23488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 smtClean="0"/>
              <a:t>Rosa Niño M.</a:t>
            </a:r>
            <a:r>
              <a:rPr lang="es-CL" b="1" baseline="30000" dirty="0" smtClean="0"/>
              <a:t>1</a:t>
            </a:r>
            <a:r>
              <a:rPr lang="es-CL" b="1" dirty="0" smtClean="0"/>
              <a:t>, Gioconda Silva E.</a:t>
            </a:r>
            <a:r>
              <a:rPr lang="es-CL" b="1" baseline="30000" dirty="0" smtClean="0"/>
              <a:t>2</a:t>
            </a:r>
            <a:r>
              <a:rPr lang="es-CL" b="1" dirty="0" smtClean="0"/>
              <a:t>, Eduardo </a:t>
            </a:r>
            <a:r>
              <a:rPr lang="es-CL" b="1" dirty="0" err="1" smtClean="0"/>
              <a:t>Atalah</a:t>
            </a:r>
            <a:r>
              <a:rPr lang="es-CL" b="1" dirty="0" smtClean="0"/>
              <a:t> S.</a:t>
            </a:r>
            <a:r>
              <a:rPr lang="es-CL" b="1" baseline="30000" dirty="0" smtClean="0"/>
              <a:t>3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195736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 smtClean="0"/>
              <a:t>Rev. </a:t>
            </a:r>
            <a:r>
              <a:rPr lang="es-CL" b="1" dirty="0" err="1" smtClean="0"/>
              <a:t>chil</a:t>
            </a:r>
            <a:r>
              <a:rPr lang="es-CL" b="1" dirty="0" smtClean="0"/>
              <a:t>. </a:t>
            </a:r>
            <a:r>
              <a:rPr lang="es-CL" b="1" dirty="0" err="1" smtClean="0"/>
              <a:t>pediatr</a:t>
            </a:r>
            <a:r>
              <a:rPr lang="es-CL" b="1" dirty="0" smtClean="0"/>
              <a:t>. vol.83 no.2 Santiago abr. 2012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1571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dirty="0">
                <a:solidFill>
                  <a:srgbClr val="FFFF00"/>
                </a:solidFill>
              </a:rPr>
              <a:t>Marshall </a:t>
            </a:r>
          </a:p>
          <a:p>
            <a:r>
              <a:rPr lang="es-ES_tradnl" sz="2800" dirty="0">
                <a:solidFill>
                  <a:srgbClr val="FFFF00"/>
                </a:solidFill>
              </a:rPr>
              <a:t>Klaus  </a:t>
            </a:r>
            <a:endParaRPr lang="es-ES" sz="2800" dirty="0">
              <a:solidFill>
                <a:srgbClr val="FFFF00"/>
              </a:solidFill>
            </a:endParaRPr>
          </a:p>
        </p:txBody>
      </p:sp>
      <p:pic>
        <p:nvPicPr>
          <p:cNvPr id="21507" name="Picture 5" descr="ove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1857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272088" y="3017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sz="2400">
              <a:latin typeface="Times New Roman" pitchFamily="18" charset="0"/>
            </a:endParaRPr>
          </a:p>
        </p:txBody>
      </p:sp>
      <p:pic>
        <p:nvPicPr>
          <p:cNvPr id="599048" name="Picture 8" descr="U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8880"/>
            <a:ext cx="1944687" cy="1357312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1510" name="7 Imagen" descr="lorenz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8640"/>
            <a:ext cx="1857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ga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4664"/>
            <a:ext cx="19669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will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916832"/>
            <a:ext cx="2736304" cy="381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355976" y="2276872"/>
            <a:ext cx="201622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dirty="0" smtClean="0">
                <a:solidFill>
                  <a:srgbClr val="FFFF00"/>
                </a:solidFill>
              </a:rPr>
              <a:t>Estudio </a:t>
            </a:r>
            <a:r>
              <a:rPr lang="es-ES_tradnl" sz="2800" dirty="0">
                <a:solidFill>
                  <a:srgbClr val="FFFF00"/>
                </a:solidFill>
              </a:rPr>
              <a:t>de </a:t>
            </a:r>
            <a:endParaRPr lang="es-ES_tradnl" sz="28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ES_tradnl" sz="2800" dirty="0" smtClean="0">
                <a:solidFill>
                  <a:srgbClr val="FFFF00"/>
                </a:solidFill>
              </a:rPr>
              <a:t>Guatemala </a:t>
            </a:r>
            <a:r>
              <a:rPr lang="es-ES_tradnl" sz="2800" dirty="0" smtClean="0"/>
              <a:t>  </a:t>
            </a:r>
            <a:endParaRPr lang="es-ES_tradnl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6" name="Text Box 2"/>
          <p:cNvSpPr txBox="1">
            <a:spLocks noChangeArrowheads="1"/>
          </p:cNvSpPr>
          <p:nvPr/>
        </p:nvSpPr>
        <p:spPr bwMode="auto">
          <a:xfrm>
            <a:off x="3851920" y="3429000"/>
            <a:ext cx="4680520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</a:rPr>
              <a:t>45 </a:t>
            </a:r>
            <a:r>
              <a:rPr lang="es-ES_tradnl" sz="2000" dirty="0" err="1">
                <a:solidFill>
                  <a:schemeClr val="bg1"/>
                </a:solidFill>
                <a:latin typeface="Comic Sans MS" pitchFamily="66" charset="0"/>
              </a:rPr>
              <a:t>mins</a:t>
            </a: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sz="2000" u="sng" dirty="0">
                <a:solidFill>
                  <a:schemeClr val="bg1"/>
                </a:solidFill>
                <a:latin typeface="Comic Sans MS" pitchFamily="66" charset="0"/>
              </a:rPr>
              <a:t>con sus madres</a:t>
            </a:r>
            <a:r>
              <a:rPr lang="es-ES_tradnl" sz="20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r>
              <a:rPr lang="es-ES_tradnl" sz="2000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endParaRPr lang="es-ES_tradnl" sz="2000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_tradn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s-ES_tradnl" sz="900" dirty="0">
              <a:solidFill>
                <a:schemeClr val="bg1"/>
              </a:solidFill>
              <a:latin typeface="Comic Sans MS" pitchFamily="66" charset="0"/>
            </a:endParaRPr>
          </a:p>
          <a:p>
            <a:pPr lvl="1"/>
            <a:r>
              <a:rPr lang="es-ES_tradnl" sz="2000" dirty="0">
                <a:latin typeface="Comic Sans MS" pitchFamily="66" charset="0"/>
              </a:rPr>
              <a:t>6 meses  más </a:t>
            </a:r>
            <a:r>
              <a:rPr lang="es-ES_tradnl" sz="2000" u="sng" dirty="0" smtClean="0">
                <a:latin typeface="Comic Sans MS" pitchFamily="66" charset="0"/>
              </a:rPr>
              <a:t>lactancia</a:t>
            </a:r>
            <a:r>
              <a:rPr lang="es-ES_tradnl" sz="2000" dirty="0" smtClean="0">
                <a:latin typeface="Comic Sans MS" pitchFamily="66" charset="0"/>
              </a:rPr>
              <a:t> más peso</a:t>
            </a:r>
            <a:endParaRPr lang="es-ES_tradnl" sz="2000" dirty="0">
              <a:latin typeface="Comic Sans MS" pitchFamily="66" charset="0"/>
            </a:endParaRPr>
          </a:p>
          <a:p>
            <a:pPr lvl="1"/>
            <a:r>
              <a:rPr lang="es-ES_tradnl" sz="2000" dirty="0">
                <a:latin typeface="Comic Sans MS" pitchFamily="66" charset="0"/>
              </a:rPr>
              <a:t>1 año       menos patología</a:t>
            </a:r>
          </a:p>
          <a:p>
            <a:pPr lvl="1"/>
            <a:r>
              <a:rPr lang="es-ES_tradnl" sz="2000" dirty="0">
                <a:latin typeface="Comic Sans MS" pitchFamily="66" charset="0"/>
              </a:rPr>
              <a:t>2 años     mejor </a:t>
            </a:r>
            <a:r>
              <a:rPr lang="es-ES_tradnl" sz="2000" dirty="0" smtClean="0">
                <a:latin typeface="Comic Sans MS" pitchFamily="66" charset="0"/>
              </a:rPr>
              <a:t>DSM               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87216" y="6093296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Período crítico     Intervención       </a:t>
            </a:r>
            <a:r>
              <a:rPr lang="es-ES" dirty="0" smtClean="0">
                <a:solidFill>
                  <a:srgbClr val="FFC000"/>
                </a:solidFill>
                <a:latin typeface="Comic Sans MS" pitchFamily="66" charset="0"/>
              </a:rPr>
              <a:t>Resistencia </a:t>
            </a:r>
            <a:endParaRPr lang="es-ES_tradnl" sz="28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27584" y="1484784"/>
            <a:ext cx="404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Menos Desarrollo físico 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43300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CL" sz="18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3568" y="1988840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800" dirty="0" smtClean="0"/>
              <a:t>Boca</a:t>
            </a:r>
            <a:r>
              <a:rPr lang="es-ES" sz="1800" dirty="0"/>
              <a:t> </a:t>
            </a:r>
            <a:r>
              <a:rPr lang="es-ES" sz="1800" dirty="0" smtClean="0"/>
              <a:t> Visión</a:t>
            </a:r>
            <a:r>
              <a:rPr lang="es-ES" sz="1800" dirty="0"/>
              <a:t> </a:t>
            </a:r>
            <a:r>
              <a:rPr lang="es-ES" sz="1800" dirty="0" smtClean="0"/>
              <a:t> Oídos  Muscular  Gastroenterológico  </a:t>
            </a:r>
          </a:p>
          <a:p>
            <a:r>
              <a:rPr lang="es-ES" sz="1800" dirty="0" smtClean="0"/>
              <a:t>Neurológico  Inmunológico Lenguaje  Sociabilidad</a:t>
            </a:r>
            <a:endParaRPr lang="es-ES" sz="1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35896" y="48691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Menos CI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13735" y="3212976"/>
            <a:ext cx="4687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00"/>
                </a:solidFill>
              </a:rPr>
              <a:t>Menos desarrollo emocional</a:t>
            </a:r>
          </a:p>
          <a:p>
            <a:pPr algn="r"/>
            <a:r>
              <a:rPr lang="es-ES_tradnl" sz="2800" dirty="0" smtClean="0">
                <a:solidFill>
                  <a:srgbClr val="FFFF00"/>
                </a:solidFill>
              </a:rPr>
              <a:t>y vincular  </a:t>
            </a:r>
            <a:r>
              <a:rPr lang="es-ES_tradnl" dirty="0" smtClean="0">
                <a:solidFill>
                  <a:srgbClr val="FFFF00"/>
                </a:solidFill>
              </a:rPr>
              <a:t>(maltrato)</a:t>
            </a:r>
            <a:endParaRPr lang="es-ES_tradnl" dirty="0">
              <a:solidFill>
                <a:srgbClr val="FFFF00"/>
              </a:solidFill>
            </a:endParaRPr>
          </a:p>
        </p:txBody>
      </p:sp>
      <p:pic>
        <p:nvPicPr>
          <p:cNvPr id="31746" name="Picture 2" descr="http://www.universobebes.com/wp-content/uploads/etapas-del-desarrollo-infan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84157" cy="2520280"/>
          </a:xfrm>
          <a:prstGeom prst="rect">
            <a:avLst/>
          </a:prstGeom>
          <a:noFill/>
        </p:spPr>
      </p:pic>
      <p:pic>
        <p:nvPicPr>
          <p:cNvPr id="31752" name="Picture 8" descr="http://www.cronicasdemibarrio.com/wp-content/uploads/2012/03/fracaso-escolar-eso1-480x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226" y="4365104"/>
            <a:ext cx="3511246" cy="2304256"/>
          </a:xfrm>
          <a:prstGeom prst="rect">
            <a:avLst/>
          </a:prstGeom>
          <a:noFill/>
        </p:spPr>
      </p:pic>
      <p:pic>
        <p:nvPicPr>
          <p:cNvPr id="31754" name="Picture 10" descr="Anunció Rosario rehabilitación de Centro de Desarrollo Infantil.">
            <a:hlinkClick r:id="rId4" tooltip="Aumentar Image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312368" cy="2106666"/>
          </a:xfrm>
          <a:prstGeom prst="rect">
            <a:avLst/>
          </a:prstGeom>
          <a:noFill/>
        </p:spPr>
      </p:pic>
      <p:pic>
        <p:nvPicPr>
          <p:cNvPr id="31756" name="Picture 12" descr="http://psicoblog.com/wp-content/2011/06/secuelas_en_adultos_del_maltrato_infant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517232"/>
            <a:ext cx="1800200" cy="1152128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5633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</a:rPr>
              <a:t>El niño que no toma pecho:         </a:t>
            </a:r>
          </a:p>
          <a:p>
            <a:r>
              <a:rPr lang="es-ES" sz="3200" dirty="0" smtClean="0">
                <a:solidFill>
                  <a:srgbClr val="FFFF00"/>
                </a:solidFill>
              </a:rPr>
              <a:t>                    </a:t>
            </a:r>
            <a:r>
              <a:rPr lang="es-ES" u="sng" dirty="0" smtClean="0">
                <a:solidFill>
                  <a:schemeClr val="bg1"/>
                </a:solidFill>
              </a:rPr>
              <a:t>tiene</a:t>
            </a:r>
            <a:endParaRPr lang="es-CL" sz="3200" u="sng" dirty="0">
              <a:solidFill>
                <a:schemeClr val="bg1"/>
              </a:solidFill>
            </a:endParaRPr>
          </a:p>
        </p:txBody>
      </p:sp>
      <p:pic>
        <p:nvPicPr>
          <p:cNvPr id="31750" name="Picture 6" descr="http://2.bp.blogspot.com/_MEHZ5RwtfLY/Sk18ETVFXCI/AAAAAAAAABk/0tvZLpZYOFI/s320/j0402587%5B1%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501008"/>
            <a:ext cx="1331640" cy="1331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1071546"/>
            <a:ext cx="660469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Llevamos muchos años en la pelea y estamos igual</a:t>
            </a:r>
          </a:p>
          <a:p>
            <a:endParaRPr lang="es-MX" dirty="0" smtClean="0"/>
          </a:p>
          <a:p>
            <a:r>
              <a:rPr lang="es-MX" dirty="0" smtClean="0"/>
              <a:t>Porqué seguimos y reanudamos la tarea?</a:t>
            </a:r>
          </a:p>
          <a:p>
            <a:endParaRPr lang="es-MX" dirty="0" smtClean="0"/>
          </a:p>
          <a:p>
            <a:r>
              <a:rPr lang="es-MX" dirty="0" smtClean="0"/>
              <a:t>Hay signos de que podemos ganar:</a:t>
            </a:r>
          </a:p>
          <a:p>
            <a:r>
              <a:rPr lang="es-MX" dirty="0" smtClean="0"/>
              <a:t>El apego</a:t>
            </a:r>
          </a:p>
          <a:p>
            <a:r>
              <a:rPr lang="es-MX" dirty="0" smtClean="0"/>
              <a:t>La mujer</a:t>
            </a:r>
          </a:p>
          <a:p>
            <a:r>
              <a:rPr lang="es-MX" dirty="0" smtClean="0"/>
              <a:t>La evidencia</a:t>
            </a:r>
          </a:p>
          <a:p>
            <a:r>
              <a:rPr lang="es-MX" dirty="0" smtClean="0"/>
              <a:t>Chile crece contigo</a:t>
            </a:r>
          </a:p>
          <a:p>
            <a:r>
              <a:rPr lang="es-MX" dirty="0" smtClean="0"/>
              <a:t>Manual de Lactancia</a:t>
            </a: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000100" y="5286388"/>
            <a:ext cx="35436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Hoy no podemos invocar a los movimientos femeninos ni las leyes laborales, ni menos ignorancia, para no alcanzar índices satisfactorios de lactancia.</a:t>
            </a:r>
            <a:endParaRPr lang="es-MX" dirty="0" smtClean="0"/>
          </a:p>
          <a:p>
            <a:r>
              <a:rPr lang="es-CL" dirty="0" smtClean="0"/>
              <a:t>Hay un cambio cultural de base dado por la mayor información, mayor educación e ingresos, con sistemas de apoyo social efectivos, más planificación familiar, factores que contribuyen positivamente a la lactancia. Estamos cambiando el nacimiento, favoreciendo la relación madre hijo.</a:t>
            </a:r>
            <a:endParaRPr lang="es-MX" dirty="0" smtClean="0"/>
          </a:p>
          <a:p>
            <a:r>
              <a:rPr lang="es-CL" dirty="0" smtClean="0"/>
              <a:t>Nuestras madres quieren dar pecho, lo natural readquiere  valoración social.</a:t>
            </a:r>
            <a:endParaRPr lang="es-MX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latercera.com/20140611/1956744.jpg"/>
          <p:cNvPicPr>
            <a:picLocks noChangeAspect="1" noChangeArrowheads="1"/>
          </p:cNvPicPr>
          <p:nvPr/>
        </p:nvPicPr>
        <p:blipFill>
          <a:blip r:embed="rId2" cstate="print"/>
          <a:srcRect b="2143"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012160" y="1628800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011"/>
            </a:pPr>
            <a:r>
              <a:rPr lang="es-CL" dirty="0" smtClean="0"/>
              <a:t> 41 </a:t>
            </a:r>
          </a:p>
          <a:p>
            <a:pPr marL="342900" indent="-342900">
              <a:buAutoNum type="arabicPlain" startAt="2011"/>
            </a:pPr>
            <a:r>
              <a:rPr lang="es-CL" dirty="0" smtClean="0"/>
              <a:t>  43</a:t>
            </a:r>
          </a:p>
          <a:p>
            <a:pPr marL="342900" indent="-342900">
              <a:buAutoNum type="arabicPlain" startAt="2011"/>
            </a:pPr>
            <a:r>
              <a:rPr lang="es-CL" dirty="0" smtClean="0"/>
              <a:t>   46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156176" y="3140968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011"/>
            </a:pPr>
            <a:r>
              <a:rPr lang="es-CL" dirty="0" smtClean="0"/>
              <a:t>   77 </a:t>
            </a:r>
          </a:p>
          <a:p>
            <a:pPr marL="342900" indent="-342900">
              <a:buAutoNum type="arabicPlain" startAt="2011"/>
            </a:pPr>
            <a:r>
              <a:rPr lang="es-CL" dirty="0" smtClean="0"/>
              <a:t>   76</a:t>
            </a:r>
          </a:p>
          <a:p>
            <a:pPr marL="342900" indent="-342900">
              <a:buAutoNum type="arabicPlain" startAt="2011"/>
            </a:pPr>
            <a:r>
              <a:rPr lang="es-CL" dirty="0" smtClean="0"/>
              <a:t>   76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4797152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Bolivia 60.</a:t>
            </a:r>
          </a:p>
          <a:p>
            <a:r>
              <a:rPr lang="es-CL" dirty="0" smtClean="0"/>
              <a:t>Perú  68.</a:t>
            </a:r>
          </a:p>
          <a:p>
            <a:r>
              <a:rPr lang="es-CL" dirty="0" smtClean="0"/>
              <a:t>Uruguay  57.</a:t>
            </a:r>
          </a:p>
          <a:p>
            <a:r>
              <a:rPr lang="es-CL" dirty="0" smtClean="0"/>
              <a:t>Argentina 55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20688"/>
            <a:ext cx="7661072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Tx/>
              <a:buChar char="-"/>
            </a:pPr>
            <a:r>
              <a:rPr lang="es-CL" dirty="0" smtClean="0"/>
              <a:t>Atención de salud </a:t>
            </a:r>
          </a:p>
          <a:p>
            <a:pPr lvl="1">
              <a:buFontTx/>
              <a:buChar char="-"/>
            </a:pPr>
            <a:r>
              <a:rPr lang="es-ES" i="1" dirty="0" smtClean="0"/>
              <a:t>sistemas sanitarios con rutinas erróneas en maternidad y pediatría, </a:t>
            </a:r>
          </a:p>
          <a:p>
            <a:pPr lvl="1">
              <a:buFontTx/>
              <a:buChar char="-"/>
            </a:pPr>
            <a:r>
              <a:rPr lang="es-ES" i="1" dirty="0" smtClean="0"/>
              <a:t> profesionales de salud, con falta de preparación y conocimientos.</a:t>
            </a:r>
            <a:endParaRPr lang="es-ES" dirty="0" smtClean="0"/>
          </a:p>
          <a:p>
            <a:pPr lvl="0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falta de información y apoyo a la madre y su familia</a:t>
            </a:r>
          </a:p>
          <a:p>
            <a:endParaRPr lang="es-CL" sz="1100" u="sng" baseline="30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CL" sz="1100" dirty="0" smtClean="0"/>
              <a:t>nacimiento por cesárea </a:t>
            </a:r>
            <a:endParaRPr lang="es-CL" sz="1100" u="sng" baseline="30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2924944"/>
            <a:ext cx="745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Comercializacion</a:t>
            </a:r>
            <a:endParaRPr lang="es-CL" dirty="0" smtClean="0"/>
          </a:p>
          <a:p>
            <a:pPr lvl="0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publicidad inapropiada </a:t>
            </a:r>
          </a:p>
          <a:p>
            <a:pPr lvl="0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distribución de muestras de leche, tetinas o chupetes </a:t>
            </a:r>
          </a:p>
          <a:p>
            <a:pPr lvl="0" algn="just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alimentación con biberón como norma en medios de comunicación,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549676"/>
            <a:ext cx="101232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CL" dirty="0" smtClean="0"/>
              <a:t>Cultura</a:t>
            </a:r>
            <a:r>
              <a:rPr lang="es-ES" i="1" dirty="0" smtClean="0"/>
              <a:t>l</a:t>
            </a:r>
          </a:p>
          <a:p>
            <a:pPr lvl="1"/>
            <a:r>
              <a:rPr lang="es-ES" i="1" dirty="0" smtClean="0"/>
              <a:t>a pérdida de la cultura social de la LM</a:t>
            </a:r>
            <a:endParaRPr lang="es-ES" dirty="0" smtClean="0"/>
          </a:p>
          <a:p>
            <a:pPr lvl="0" algn="just"/>
            <a:endParaRPr lang="es-CL" dirty="0" smtClean="0"/>
          </a:p>
          <a:p>
            <a:pPr lvl="0" algn="just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mitos sociales (miedo a perder la silueta o la deformación de los senos)</a:t>
            </a:r>
          </a:p>
          <a:p>
            <a:pPr algn="just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el temor a la pérdida de libertad de la mujer que amamanta </a:t>
            </a:r>
            <a:r>
              <a:rPr lang="es-CL" sz="1100" u="sng" baseline="30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14,15</a:t>
            </a:r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/>
            <a:r>
              <a:rPr lang="es-CL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escasez de medidas de apoyo a la madre lactante  en la legislación vigente y  lugares de trabajo;</a:t>
            </a:r>
          </a:p>
          <a:p>
            <a:pPr lvl="0" algn="just"/>
            <a:endParaRPr lang="es-CL" u="sng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0" y="501317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endParaRPr lang="es-ES" i="1" dirty="0" smtClean="0"/>
          </a:p>
          <a:p>
            <a:pPr lvl="1"/>
            <a:endParaRPr lang="es-ES" i="1" dirty="0" smtClean="0"/>
          </a:p>
          <a:p>
            <a:pPr lvl="1"/>
            <a:r>
              <a:rPr lang="es-ES" i="1" dirty="0" smtClean="0"/>
              <a:t>-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a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744416" cy="4994332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20072" y="1471910"/>
            <a:ext cx="3600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Más  hemorragias</a:t>
            </a:r>
          </a:p>
          <a:p>
            <a:r>
              <a:rPr lang="es-ES_tradnl" dirty="0" smtClean="0"/>
              <a:t>  Mas cáncer</a:t>
            </a:r>
          </a:p>
          <a:p>
            <a:r>
              <a:rPr lang="es-ES_tradnl" dirty="0" smtClean="0"/>
              <a:t>          depresión posparto</a:t>
            </a:r>
          </a:p>
          <a:p>
            <a:r>
              <a:rPr lang="es-ES_tradnl" dirty="0" smtClean="0"/>
              <a:t>          osteoporosis</a:t>
            </a:r>
          </a:p>
          <a:p>
            <a:r>
              <a:rPr lang="es-ES_tradnl" dirty="0" smtClean="0"/>
              <a:t>           hemorragias</a:t>
            </a:r>
          </a:p>
          <a:p>
            <a:r>
              <a:rPr lang="es-ES_tradnl" dirty="0" smtClean="0"/>
              <a:t>           artritis </a:t>
            </a:r>
            <a:r>
              <a:rPr lang="es-ES_tradnl" dirty="0" err="1" smtClean="0"/>
              <a:t>reumatoidea</a:t>
            </a:r>
            <a:endParaRPr lang="es-ES_tradnl" dirty="0" smtClean="0"/>
          </a:p>
          <a:p>
            <a:r>
              <a:rPr lang="es-ES_tradnl" dirty="0" smtClean="0"/>
              <a:t>          </a:t>
            </a:r>
            <a:endParaRPr lang="es-ES_tradnl" sz="3200" dirty="0" smtClean="0"/>
          </a:p>
          <a:p>
            <a:r>
              <a:rPr lang="es-ES_tradnl" dirty="0" smtClean="0"/>
              <a:t>Peor  digestión</a:t>
            </a:r>
          </a:p>
          <a:p>
            <a:r>
              <a:rPr lang="es-ES_tradnl" dirty="0" smtClean="0"/>
              <a:t>          autoestima</a:t>
            </a:r>
          </a:p>
          <a:p>
            <a:r>
              <a:rPr lang="es-ES_tradnl" dirty="0" smtClean="0"/>
              <a:t>          relación con hijo/a</a:t>
            </a:r>
          </a:p>
          <a:p>
            <a:endParaRPr lang="es-ES_tradnl" dirty="0" smtClean="0"/>
          </a:p>
          <a:p>
            <a:r>
              <a:rPr lang="es-ES_tradnl" dirty="0" smtClean="0"/>
              <a:t>Menos  desarrollo</a:t>
            </a:r>
          </a:p>
          <a:p>
            <a:r>
              <a:rPr lang="es-ES_tradnl" dirty="0" smtClean="0"/>
              <a:t>             anticoncepción  </a:t>
            </a:r>
          </a:p>
          <a:p>
            <a:r>
              <a:rPr lang="es-ES_tradnl" dirty="0" smtClean="0"/>
              <a:t>             baja de peso</a:t>
            </a:r>
          </a:p>
          <a:p>
            <a:r>
              <a:rPr lang="es-ES_tradnl" dirty="0" smtClean="0"/>
              <a:t>             dinero</a:t>
            </a:r>
          </a:p>
          <a:p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4390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</a:rPr>
              <a:t>Si el niño no toma pecho:</a:t>
            </a:r>
            <a:endParaRPr lang="es-CL" sz="3200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908720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</a:rPr>
              <a:t>la madre</a:t>
            </a:r>
            <a:endParaRPr lang="es-MX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67544" y="1772816"/>
            <a:ext cx="86764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FFFF00"/>
                </a:solidFill>
              </a:rPr>
              <a:t>Salud: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 smtClean="0">
              <a:solidFill>
                <a:schemeClr val="bg1"/>
              </a:solidFill>
            </a:endParaRPr>
          </a:p>
          <a:p>
            <a:endParaRPr lang="es-ES_tradnl" sz="1600" dirty="0">
              <a:solidFill>
                <a:schemeClr val="bg1"/>
              </a:solidFill>
            </a:endParaRPr>
          </a:p>
          <a:p>
            <a:r>
              <a:rPr lang="es-ES_tradnl" sz="2800" dirty="0" smtClean="0">
                <a:solidFill>
                  <a:srgbClr val="FFFF00"/>
                </a:solidFill>
              </a:rPr>
              <a:t>				Dinero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es-ES_tradnl" sz="2000" b="1" dirty="0" smtClean="0"/>
          </a:p>
          <a:p>
            <a:endParaRPr lang="es-ES_tradnl" sz="2000" b="1" dirty="0" smtClean="0"/>
          </a:p>
          <a:p>
            <a:endParaRPr lang="es-ES_tradnl" sz="2000" b="1" dirty="0" smtClean="0">
              <a:solidFill>
                <a:schemeClr val="bg1"/>
              </a:solidFill>
            </a:endParaRPr>
          </a:p>
          <a:p>
            <a:r>
              <a:rPr lang="es-ES_tradnl" sz="2000" b="1" dirty="0" smtClean="0">
                <a:solidFill>
                  <a:schemeClr val="bg1"/>
                </a:solidFill>
              </a:rPr>
              <a:t>				</a:t>
            </a:r>
            <a:endParaRPr lang="es-ES" sz="2800" dirty="0" smtClean="0">
              <a:solidFill>
                <a:srgbClr val="FFFF00"/>
              </a:solidFill>
            </a:endParaRPr>
          </a:p>
          <a:p>
            <a:endParaRPr lang="es-ES" sz="2800" dirty="0" smtClean="0">
              <a:solidFill>
                <a:srgbClr val="FFFF00"/>
              </a:solidFill>
            </a:endParaRPr>
          </a:p>
          <a:p>
            <a:r>
              <a:rPr lang="es-ES" sz="2800" dirty="0" smtClean="0">
                <a:solidFill>
                  <a:srgbClr val="FFFF00"/>
                </a:solidFill>
              </a:rPr>
              <a:t>            Amo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58750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CL" sz="1800"/>
          </a:p>
        </p:txBody>
      </p:sp>
      <p:sp>
        <p:nvSpPr>
          <p:cNvPr id="6" name="5 CuadroTexto"/>
          <p:cNvSpPr txBox="1"/>
          <p:nvPr/>
        </p:nvSpPr>
        <p:spPr>
          <a:xfrm>
            <a:off x="683568" y="476672"/>
            <a:ext cx="824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FFFF00"/>
                </a:solidFill>
              </a:rPr>
              <a:t>Si el niño no recibe pecho  el país:       </a:t>
            </a:r>
            <a:r>
              <a:rPr lang="es-MX" sz="2800" u="sng" dirty="0" smtClean="0"/>
              <a:t>pierde</a:t>
            </a:r>
            <a:endParaRPr lang="es-MX" sz="2000" u="sng" dirty="0"/>
          </a:p>
        </p:txBody>
      </p:sp>
      <p:pic>
        <p:nvPicPr>
          <p:cNvPr id="1026" name="Picture 2" descr="C:\Users\Raul\Desktop\Pictures\arte\m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384376" cy="2538282"/>
          </a:xfrm>
          <a:prstGeom prst="rect">
            <a:avLst/>
          </a:prstGeom>
          <a:noFill/>
        </p:spPr>
      </p:pic>
      <p:pic>
        <p:nvPicPr>
          <p:cNvPr id="1027" name="Picture 3" descr="C:\Users\Raul\Desktop\Pictures\arte\ChileEnPelot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240360" cy="243027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2204864"/>
            <a:ext cx="46570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Mortalidad, Morbilidad, Medicamentos, </a:t>
            </a:r>
          </a:p>
          <a:p>
            <a:r>
              <a:rPr lang="es-ES_tradnl" sz="2000" dirty="0" smtClean="0"/>
              <a:t>Consultas, Ortodoncia, Hospitales, </a:t>
            </a:r>
          </a:p>
          <a:p>
            <a:r>
              <a:rPr lang="es-ES_tradnl" sz="2000" dirty="0" smtClean="0"/>
              <a:t>Licencias </a:t>
            </a:r>
            <a:endParaRPr lang="es-ES" sz="2000" dirty="0" smtClean="0"/>
          </a:p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4283968" y="436510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Leche  Envases, utensilios, agua, </a:t>
            </a:r>
          </a:p>
          <a:p>
            <a:r>
              <a:rPr lang="es-ES_tradnl" sz="2000" dirty="0" smtClean="0"/>
              <a:t>energía, ausentismo, Vacas, </a:t>
            </a:r>
          </a:p>
          <a:p>
            <a:r>
              <a:rPr lang="es-ES_tradnl" sz="2000" dirty="0" smtClean="0"/>
              <a:t>Tierra,  Bosque,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63280" y="609329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Gente Menos Feliz,  Menos Inteligente,  Mas Enferma</a:t>
            </a:r>
            <a:endParaRPr lang="es-MX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afric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638" y="0"/>
            <a:ext cx="1630362" cy="2438400"/>
          </a:xfrm>
          <a:prstGeom prst="rect">
            <a:avLst/>
          </a:prstGeom>
          <a:noFill/>
        </p:spPr>
      </p:pic>
      <p:pic>
        <p:nvPicPr>
          <p:cNvPr id="124931" name="Picture 3" descr="bangl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85950" cy="2514600"/>
          </a:xfrm>
          <a:prstGeom prst="rect">
            <a:avLst/>
          </a:prstGeom>
          <a:noFill/>
        </p:spPr>
      </p:pic>
      <p:pic>
        <p:nvPicPr>
          <p:cNvPr id="124932" name="Picture 4" descr="bangla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548063"/>
            <a:ext cx="2378075" cy="3309937"/>
          </a:xfrm>
          <a:prstGeom prst="rect">
            <a:avLst/>
          </a:prstGeom>
          <a:noFill/>
        </p:spPr>
      </p:pic>
      <p:pic>
        <p:nvPicPr>
          <p:cNvPr id="124933" name="Picture 5" descr="Brazi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1828800" cy="2441575"/>
          </a:xfrm>
          <a:prstGeom prst="rect">
            <a:avLst/>
          </a:prstGeom>
          <a:noFill/>
        </p:spPr>
      </p:pic>
      <p:pic>
        <p:nvPicPr>
          <p:cNvPr id="124934" name="Picture 6" descr="cartaop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5029200"/>
            <a:ext cx="1266825" cy="1828800"/>
          </a:xfrm>
          <a:prstGeom prst="rect">
            <a:avLst/>
          </a:prstGeom>
          <a:noFill/>
        </p:spPr>
      </p:pic>
      <p:pic>
        <p:nvPicPr>
          <p:cNvPr id="124935" name="Picture 7" descr="clo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5925" y="3529013"/>
            <a:ext cx="2378075" cy="3328987"/>
          </a:xfrm>
          <a:prstGeom prst="rect">
            <a:avLst/>
          </a:prstGeom>
          <a:noFill/>
        </p:spPr>
      </p:pic>
      <p:pic>
        <p:nvPicPr>
          <p:cNvPr id="124936" name="Picture 8" descr="chari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29200"/>
            <a:ext cx="1362075" cy="1828800"/>
          </a:xfrm>
          <a:prstGeom prst="rect">
            <a:avLst/>
          </a:prstGeom>
          <a:noFill/>
        </p:spPr>
      </p:pic>
      <p:pic>
        <p:nvPicPr>
          <p:cNvPr id="124937" name="Picture 9" descr="galer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114800"/>
            <a:ext cx="1052513" cy="1401763"/>
          </a:xfrm>
          <a:prstGeom prst="rect">
            <a:avLst/>
          </a:prstGeom>
          <a:noFill/>
        </p:spPr>
      </p:pic>
      <p:pic>
        <p:nvPicPr>
          <p:cNvPr id="124938" name="Picture 10" descr="galer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5486400"/>
            <a:ext cx="1030288" cy="1371600"/>
          </a:xfrm>
          <a:prstGeom prst="rect">
            <a:avLst/>
          </a:prstGeom>
          <a:noFill/>
        </p:spPr>
      </p:pic>
      <p:pic>
        <p:nvPicPr>
          <p:cNvPr id="124939" name="Picture 11" descr="Gaugin-maternit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0"/>
            <a:ext cx="2028825" cy="2514600"/>
          </a:xfrm>
          <a:prstGeom prst="rect">
            <a:avLst/>
          </a:prstGeom>
          <a:noFill/>
        </p:spPr>
      </p:pic>
      <p:pic>
        <p:nvPicPr>
          <p:cNvPr id="124940" name="Picture 12" descr="GORMAN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514600"/>
            <a:ext cx="1830388" cy="2514600"/>
          </a:xfrm>
          <a:prstGeom prst="rect">
            <a:avLst/>
          </a:prstGeom>
          <a:noFill/>
        </p:spPr>
      </p:pic>
      <p:pic>
        <p:nvPicPr>
          <p:cNvPr id="124941" name="Picture 13" descr="grec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514600"/>
            <a:ext cx="1600200" cy="1954213"/>
          </a:xfrm>
          <a:prstGeom prst="rect">
            <a:avLst/>
          </a:prstGeom>
          <a:noFill/>
        </p:spPr>
      </p:pic>
      <p:pic>
        <p:nvPicPr>
          <p:cNvPr id="124942" name="Picture 14" descr="image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286000"/>
            <a:ext cx="1600200" cy="1443038"/>
          </a:xfrm>
          <a:prstGeom prst="rect">
            <a:avLst/>
          </a:prstGeom>
          <a:noFill/>
        </p:spPr>
      </p:pic>
      <p:pic>
        <p:nvPicPr>
          <p:cNvPr id="124943" name="Picture 15" descr="italia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44813" y="2362200"/>
            <a:ext cx="3252787" cy="2082800"/>
          </a:xfrm>
          <a:prstGeom prst="rect">
            <a:avLst/>
          </a:prstGeom>
          <a:noFill/>
        </p:spPr>
      </p:pic>
      <p:pic>
        <p:nvPicPr>
          <p:cNvPr id="124944" name="Picture 16" descr="ko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800" y="0"/>
            <a:ext cx="1905000" cy="2514600"/>
          </a:xfrm>
          <a:prstGeom prst="rect">
            <a:avLst/>
          </a:prstGeom>
          <a:noFill/>
        </p:spPr>
      </p:pic>
      <p:pic>
        <p:nvPicPr>
          <p:cNvPr id="124945" name="Picture 17" descr="thai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4419600"/>
            <a:ext cx="1725613" cy="2438400"/>
          </a:xfrm>
          <a:prstGeom prst="rect">
            <a:avLst/>
          </a:prstGeom>
          <a:noFill/>
        </p:spPr>
      </p:pic>
      <p:pic>
        <p:nvPicPr>
          <p:cNvPr id="124946" name="Picture 18" descr="recif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72200" y="2438400"/>
            <a:ext cx="1379538" cy="1739900"/>
          </a:xfrm>
          <a:prstGeom prst="rect">
            <a:avLst/>
          </a:prstGeom>
          <a:noFill/>
        </p:spPr>
      </p:pic>
      <p:pic>
        <p:nvPicPr>
          <p:cNvPr id="124947" name="Picture 19" descr="Lactancia pino2"/>
          <p:cNvPicPr>
            <a:picLocks noChangeAspect="1" noChangeArrowheads="1"/>
          </p:cNvPicPr>
          <p:nvPr/>
        </p:nvPicPr>
        <p:blipFill>
          <a:blip r:embed="rId20" cstate="print"/>
          <a:srcRect t="23820"/>
          <a:stretch>
            <a:fillRect/>
          </a:stretch>
        </p:blipFill>
        <p:spPr bwMode="auto">
          <a:xfrm>
            <a:off x="2895600" y="2590800"/>
            <a:ext cx="1446213" cy="1828800"/>
          </a:xfrm>
          <a:prstGeom prst="rect">
            <a:avLst/>
          </a:prstGeom>
          <a:noFill/>
        </p:spPr>
      </p:pic>
      <p:pic>
        <p:nvPicPr>
          <p:cNvPr id="124948" name="Picture 20" descr="galer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4191000"/>
            <a:ext cx="731838" cy="974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23928" y="188640"/>
            <a:ext cx="17908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Lactancia </a:t>
            </a:r>
          </a:p>
          <a:p>
            <a:r>
              <a:rPr lang="es-MX" sz="1600" i="1" dirty="0" smtClean="0"/>
              <a:t>debilita a la mujer</a:t>
            </a:r>
            <a:endParaRPr lang="es-MX" sz="1600" i="1" dirty="0"/>
          </a:p>
        </p:txBody>
      </p:sp>
      <p:pic>
        <p:nvPicPr>
          <p:cNvPr id="4" name="3 Imagen" descr="picass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2736"/>
            <a:ext cx="1800200" cy="23788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05693" y="620688"/>
            <a:ext cx="123719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Calostro </a:t>
            </a:r>
          </a:p>
          <a:p>
            <a:pPr algn="ctr"/>
            <a:r>
              <a:rPr lang="es-MX" sz="1600" dirty="0" smtClean="0"/>
              <a:t>Inútil</a:t>
            </a:r>
          </a:p>
          <a:p>
            <a:pPr algn="ctr"/>
            <a:r>
              <a:rPr lang="es-MX" sz="1600" dirty="0" smtClean="0"/>
              <a:t>Dañino</a:t>
            </a:r>
            <a:endParaRPr lang="es-MX" sz="1800" dirty="0" smtClean="0"/>
          </a:p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43608" y="2132856"/>
            <a:ext cx="1973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Aristótele</a:t>
            </a:r>
            <a:r>
              <a:rPr lang="es-CL" i="1" dirty="0" smtClean="0"/>
              <a:t>s: </a:t>
            </a:r>
          </a:p>
          <a:p>
            <a:r>
              <a:rPr lang="es-CL" sz="1600" i="1" dirty="0" smtClean="0"/>
              <a:t>el recién nacido </a:t>
            </a:r>
          </a:p>
          <a:p>
            <a:r>
              <a:rPr lang="es-CL" sz="1600" i="1" dirty="0" smtClean="0"/>
              <a:t>no debe consumirlo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03648" y="3356992"/>
            <a:ext cx="27146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Madres</a:t>
            </a:r>
          </a:p>
          <a:p>
            <a:pPr algn="ctr"/>
            <a:r>
              <a:rPr lang="es-MX" sz="1600" i="1" dirty="0" smtClean="0"/>
              <a:t>Alimentos prohibidos</a:t>
            </a:r>
          </a:p>
          <a:p>
            <a:pPr algn="ctr"/>
            <a:r>
              <a:rPr lang="es-MX" sz="1600" i="1" dirty="0" smtClean="0"/>
              <a:t>Purgaciones</a:t>
            </a:r>
          </a:p>
          <a:p>
            <a:pPr algn="ctr"/>
            <a:r>
              <a:rPr lang="es-MX" sz="1600" i="1" dirty="0" smtClean="0"/>
              <a:t>Moda </a:t>
            </a:r>
          </a:p>
          <a:p>
            <a:pPr algn="ctr"/>
            <a:r>
              <a:rPr lang="es-MX" sz="1600" i="1" dirty="0" smtClean="0"/>
              <a:t>Cánones de belleza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508104" y="1844824"/>
            <a:ext cx="2816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Hipócrates: </a:t>
            </a:r>
          </a:p>
          <a:p>
            <a:r>
              <a:rPr lang="es-MX" sz="1600" i="1" dirty="0" smtClean="0"/>
              <a:t>la leche es una modificación </a:t>
            </a:r>
          </a:p>
          <a:p>
            <a:r>
              <a:rPr lang="es-MX" sz="1600" i="1" dirty="0" smtClean="0"/>
              <a:t>de la sangre menstrual</a:t>
            </a:r>
            <a:endParaRPr lang="es-MX" sz="1600" i="1" dirty="0"/>
          </a:p>
        </p:txBody>
      </p:sp>
      <p:sp>
        <p:nvSpPr>
          <p:cNvPr id="13" name="12 Rectángulo"/>
          <p:cNvSpPr/>
          <p:nvPr/>
        </p:nvSpPr>
        <p:spPr>
          <a:xfrm>
            <a:off x="5076056" y="404664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MX" dirty="0" smtClean="0"/>
              <a:t>Galeno: </a:t>
            </a:r>
          </a:p>
          <a:p>
            <a:pPr lvl="0" algn="ctr"/>
            <a:r>
              <a:rPr lang="es-MX" sz="1600" i="1" dirty="0" smtClean="0"/>
              <a:t>Prohibición </a:t>
            </a:r>
          </a:p>
          <a:p>
            <a:pPr lvl="0" algn="ctr"/>
            <a:r>
              <a:rPr lang="es-MX" sz="1600" i="1" dirty="0" smtClean="0"/>
              <a:t>sexual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283968" y="3501008"/>
            <a:ext cx="374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Atención del nacimiento: </a:t>
            </a:r>
          </a:p>
          <a:p>
            <a:r>
              <a:rPr lang="es-MX" sz="1600" i="1" dirty="0" smtClean="0"/>
              <a:t>            Separación   Drogas 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547664" y="551723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Muchas mujeres</a:t>
            </a:r>
          </a:p>
          <a:p>
            <a:r>
              <a:rPr lang="es-MX" dirty="0" smtClean="0"/>
              <a:t> no han dado pecho… </a:t>
            </a:r>
          </a:p>
        </p:txBody>
      </p:sp>
      <p:pic>
        <p:nvPicPr>
          <p:cNvPr id="17" name="16 Imagen" descr="va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445224"/>
            <a:ext cx="1728192" cy="1222696"/>
          </a:xfrm>
          <a:prstGeom prst="rect">
            <a:avLst/>
          </a:prstGeom>
        </p:spPr>
      </p:pic>
      <p:pic>
        <p:nvPicPr>
          <p:cNvPr id="18" name="17 Imagen" descr="mam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293096"/>
            <a:ext cx="1296144" cy="1778309"/>
          </a:xfrm>
          <a:prstGeom prst="rect">
            <a:avLst/>
          </a:prstGeom>
        </p:spPr>
      </p:pic>
      <p:cxnSp>
        <p:nvCxnSpPr>
          <p:cNvPr id="23" name="22 Conector recto de flecha"/>
          <p:cNvCxnSpPr/>
          <p:nvPr/>
        </p:nvCxnSpPr>
        <p:spPr>
          <a:xfrm>
            <a:off x="2627784" y="1196752"/>
            <a:ext cx="432048" cy="720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148064" y="3212976"/>
            <a:ext cx="504056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5220072" y="1772816"/>
            <a:ext cx="57606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2483768" y="2060848"/>
            <a:ext cx="576064" cy="720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2627784" y="3212976"/>
            <a:ext cx="648072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148064" y="764704"/>
            <a:ext cx="432048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3419872" y="548680"/>
            <a:ext cx="23349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3923928" y="5805264"/>
            <a:ext cx="108012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95536" y="5877272"/>
            <a:ext cx="108012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Flecha abajo"/>
          <p:cNvSpPr/>
          <p:nvPr/>
        </p:nvSpPr>
        <p:spPr>
          <a:xfrm rot="13292399">
            <a:off x="999719" y="3816865"/>
            <a:ext cx="231792" cy="389891"/>
          </a:xfrm>
          <a:prstGeom prst="downArrow">
            <a:avLst>
              <a:gd name="adj1" fmla="val 50000"/>
              <a:gd name="adj2" fmla="val 40566"/>
            </a:avLst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4293096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FFFF66"/>
                </a:solidFill>
              </a:rPr>
              <a:t>cultura</a:t>
            </a:r>
            <a:endParaRPr lang="es-CL" sz="1800" dirty="0">
              <a:solidFill>
                <a:srgbClr val="FFFF66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179512" y="4005064"/>
            <a:ext cx="936104" cy="936104"/>
          </a:xfrm>
          <a:prstGeom prst="ellipse">
            <a:avLst/>
          </a:prstGeom>
          <a:noFill/>
          <a:ln>
            <a:solidFill>
              <a:srgbClr val="EFF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24" t="1080" r="38375" b="7559"/>
          <a:stretch>
            <a:fillRect/>
          </a:stretch>
        </p:blipFill>
        <p:spPr bwMode="auto">
          <a:xfrm>
            <a:off x="0" y="476672"/>
            <a:ext cx="5691771" cy="576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67544" y="908720"/>
            <a:ext cx="5688632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Ideología de la Tecnología:</a:t>
            </a:r>
          </a:p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        </a:t>
            </a:r>
          </a:p>
          <a:p>
            <a:pPr algn="l"/>
            <a:r>
              <a:rPr lang="es-MX" sz="1800" dirty="0" smtClean="0">
                <a:solidFill>
                  <a:srgbClr val="C00000"/>
                </a:solidFill>
              </a:rPr>
              <a:t>                   Liberación femenina</a:t>
            </a:r>
          </a:p>
          <a:p>
            <a:endParaRPr lang="es-MX" sz="16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Ingreso de la mujer al trabajo</a:t>
            </a:r>
          </a:p>
          <a:p>
            <a:endParaRPr lang="es-MX" sz="1050" dirty="0" smtClean="0">
              <a:solidFill>
                <a:srgbClr val="C00000"/>
              </a:solidFill>
            </a:endParaRPr>
          </a:p>
          <a:p>
            <a:r>
              <a:rPr lang="es-MX" sz="600" dirty="0" smtClean="0">
                <a:solidFill>
                  <a:srgbClr val="C00000"/>
                </a:solidFill>
              </a:rPr>
              <a:t>  </a:t>
            </a:r>
            <a:endParaRPr lang="es-MX" sz="12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          Atención de salud</a:t>
            </a:r>
          </a:p>
          <a:p>
            <a:r>
              <a:rPr lang="es-MX" sz="1800" dirty="0" smtClean="0">
                <a:solidFill>
                  <a:srgbClr val="C00000"/>
                </a:solidFill>
              </a:rPr>
              <a:t>		</a:t>
            </a:r>
            <a:endParaRPr lang="es-MX" sz="16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		                   Industria</a:t>
            </a:r>
          </a:p>
          <a:p>
            <a:endParaRPr lang="es-MX" sz="1800" dirty="0" smtClean="0">
              <a:solidFill>
                <a:srgbClr val="C00000"/>
              </a:solidFill>
            </a:endParaRPr>
          </a:p>
          <a:p>
            <a:r>
              <a:rPr lang="es-MX" sz="1800" dirty="0" smtClean="0">
                <a:solidFill>
                  <a:srgbClr val="C00000"/>
                </a:solidFill>
              </a:rPr>
              <a:t>                                                </a:t>
            </a:r>
            <a:endParaRPr lang="es-MX" sz="2000" dirty="0" smtClean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0"/>
            <a:ext cx="557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rgbClr val="FFFF00"/>
                </a:solidFill>
              </a:rPr>
              <a:t>Lactancia al alta, al mes y 6 meses, 1910 -1960</a:t>
            </a:r>
            <a:endParaRPr lang="es-CL" sz="20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980728"/>
            <a:ext cx="35702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lain" startAt="1939"/>
            </a:pPr>
            <a:r>
              <a:rPr lang="es-ES" sz="2000" dirty="0" smtClean="0"/>
              <a:t>   </a:t>
            </a:r>
            <a:r>
              <a:rPr lang="es-ES" dirty="0" err="1" smtClean="0"/>
              <a:t>Cecily</a:t>
            </a:r>
            <a:r>
              <a:rPr lang="es-ES" dirty="0" smtClean="0"/>
              <a:t> Williams</a:t>
            </a:r>
            <a:endParaRPr lang="es-ES" sz="2000" dirty="0" smtClean="0"/>
          </a:p>
          <a:p>
            <a:pPr marL="457200" indent="-457200" algn="l"/>
            <a:r>
              <a:rPr lang="es-ES" sz="2000" dirty="0" smtClean="0"/>
              <a:t> </a:t>
            </a:r>
            <a:r>
              <a:rPr lang="es-MX" sz="1200" dirty="0" smtClean="0"/>
              <a:t>                            </a:t>
            </a:r>
            <a:endParaRPr lang="es-ES" dirty="0" smtClean="0"/>
          </a:p>
          <a:p>
            <a:pPr marL="457200" indent="-457200" algn="l">
              <a:buAutoNum type="arabicPlain" startAt="1973"/>
            </a:pPr>
            <a:r>
              <a:rPr lang="es-ES" sz="2000" dirty="0" smtClean="0"/>
              <a:t> 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Baby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Tragedy</a:t>
            </a:r>
            <a:r>
              <a:rPr lang="es-ES" dirty="0" smtClean="0"/>
              <a:t>  </a:t>
            </a:r>
          </a:p>
          <a:p>
            <a:pPr algn="l"/>
            <a:r>
              <a:rPr lang="es-ES" dirty="0" smtClean="0"/>
              <a:t>            LIGA DE LECHE , otros</a:t>
            </a:r>
          </a:p>
          <a:p>
            <a:pPr algn="l"/>
            <a:endParaRPr lang="es-MX" sz="1800" dirty="0" smtClean="0"/>
          </a:p>
          <a:p>
            <a:pPr algn="l"/>
            <a:r>
              <a:rPr lang="es-ES" sz="2000" dirty="0" smtClean="0"/>
              <a:t>1981  </a:t>
            </a:r>
            <a:r>
              <a:rPr lang="es-ES" dirty="0" smtClean="0"/>
              <a:t>Código Internacional </a:t>
            </a:r>
            <a:endParaRPr lang="es-ES" sz="20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5724128" y="299695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000" dirty="0" smtClean="0"/>
              <a:t>1990  </a:t>
            </a:r>
            <a:r>
              <a:rPr lang="es-ES" dirty="0" smtClean="0"/>
              <a:t>Declaración de </a:t>
            </a:r>
            <a:r>
              <a:rPr lang="es-ES" dirty="0" err="1" smtClean="0"/>
              <a:t>Innocenti</a:t>
            </a:r>
            <a:r>
              <a:rPr lang="es-ES" dirty="0" smtClean="0"/>
              <a:t>.</a:t>
            </a:r>
            <a:endParaRPr lang="es-ES" sz="2000" dirty="0" smtClean="0"/>
          </a:p>
          <a:p>
            <a:pPr algn="l"/>
            <a:r>
              <a:rPr lang="es-ES" sz="2000" dirty="0" smtClean="0"/>
              <a:t> </a:t>
            </a:r>
            <a:endParaRPr lang="es-MX" sz="2000" dirty="0" smtClean="0"/>
          </a:p>
          <a:p>
            <a:pPr algn="l"/>
            <a:r>
              <a:rPr lang="es-ES" sz="2000" dirty="0" smtClean="0"/>
              <a:t>1991  </a:t>
            </a:r>
            <a:r>
              <a:rPr lang="es-ES" dirty="0" smtClean="0"/>
              <a:t>HOSPITAL AMIGO</a:t>
            </a:r>
            <a:endParaRPr lang="es-ES" sz="2000" dirty="0" smtClean="0"/>
          </a:p>
          <a:p>
            <a:pPr algn="l"/>
            <a:r>
              <a:rPr lang="es-ES" sz="2000" dirty="0" smtClean="0"/>
              <a:t>  </a:t>
            </a:r>
            <a:endParaRPr lang="es-MX" sz="2000" dirty="0" smtClean="0"/>
          </a:p>
          <a:p>
            <a:pPr algn="l"/>
            <a:r>
              <a:rPr lang="es-ES" sz="2000" dirty="0" smtClean="0"/>
              <a:t>2001  </a:t>
            </a:r>
            <a:r>
              <a:rPr lang="es-ES" dirty="0" smtClean="0"/>
              <a:t>El informe IBFAN   </a:t>
            </a:r>
            <a:endParaRPr lang="es-ES" sz="2000" dirty="0" smtClean="0"/>
          </a:p>
          <a:p>
            <a:pPr algn="l"/>
            <a:r>
              <a:rPr lang="es-ES" sz="2000" dirty="0" smtClean="0"/>
              <a:t>          </a:t>
            </a:r>
            <a:r>
              <a:rPr lang="es-ES" dirty="0" smtClean="0"/>
              <a:t>(violando las reglas)  </a:t>
            </a:r>
            <a:endParaRPr lang="es-ES" sz="20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5013176"/>
            <a:ext cx="276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1997-04 </a:t>
            </a:r>
            <a:r>
              <a:rPr lang="es-CL" dirty="0" err="1" smtClean="0"/>
              <a:t>Guias</a:t>
            </a:r>
            <a:r>
              <a:rPr lang="es-CL" dirty="0" smtClean="0"/>
              <a:t> </a:t>
            </a:r>
            <a:r>
              <a:rPr lang="es-CL" dirty="0" err="1" smtClean="0"/>
              <a:t>Clinicas</a:t>
            </a:r>
            <a:r>
              <a:rPr lang="es-CL" dirty="0" smtClean="0"/>
              <a:t> </a:t>
            </a:r>
          </a:p>
          <a:p>
            <a:r>
              <a:rPr lang="es-CL" dirty="0" smtClean="0"/>
              <a:t>                Lactancia MBE</a:t>
            </a: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684616" y="58772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2004   </a:t>
            </a:r>
            <a:r>
              <a:rPr lang="es-CL" dirty="0" smtClean="0"/>
              <a:t>Plan de </a:t>
            </a:r>
            <a:r>
              <a:rPr lang="es-CL" dirty="0" err="1" smtClean="0"/>
              <a:t>accion</a:t>
            </a:r>
            <a:r>
              <a:rPr lang="es-CL" dirty="0" smtClean="0"/>
              <a:t> Europeo</a:t>
            </a:r>
            <a:endParaRPr lang="es-CL" sz="2000" dirty="0" smtClean="0"/>
          </a:p>
        </p:txBody>
      </p:sp>
      <p:pic>
        <p:nvPicPr>
          <p:cNvPr id="12" name="Picture 2" descr="http://2.bp.blogspot.com/_I-VdjOrT-I4/TCTYOyesAiI/AAAAAAAAAwk/SVAMVAk4gh8/s1600/Congo10dona-alleta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9621"/>
            <a:ext cx="5724128" cy="337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1508</Words>
  <Application>Microsoft Office PowerPoint</Application>
  <PresentationFormat>Presentación en pantalla (4:3)</PresentationFormat>
  <Paragraphs>591</Paragraphs>
  <Slides>42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 Unicode MS</vt:lpstr>
      <vt:lpstr>Arial</vt:lpstr>
      <vt:lpstr>Calibri</vt:lpstr>
      <vt:lpstr>Comic Sans MS</vt:lpstr>
      <vt:lpstr>Tahoma</vt:lpstr>
      <vt:lpstr>Times New Roman</vt:lpstr>
      <vt:lpstr>Verdana</vt:lpstr>
      <vt:lpstr>Wingdings</vt:lpstr>
      <vt:lpstr>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Ortega</dc:creator>
  <cp:lastModifiedBy>08</cp:lastModifiedBy>
  <cp:revision>377</cp:revision>
  <dcterms:created xsi:type="dcterms:W3CDTF">2002-09-17T23:58:01Z</dcterms:created>
  <dcterms:modified xsi:type="dcterms:W3CDTF">2014-07-28T20:49:31Z</dcterms:modified>
</cp:coreProperties>
</file>