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1" r:id="rId8"/>
    <p:sldId id="262" r:id="rId9"/>
    <p:sldId id="263" r:id="rId10"/>
    <p:sldId id="264" r:id="rId11"/>
    <p:sldId id="267" r:id="rId12"/>
    <p:sldId id="260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B57D6-5C4B-441A-BF76-0B7C03D3A539}" type="datetimeFigureOut">
              <a:rPr lang="es-CL" smtClean="0"/>
              <a:pPr/>
              <a:t>11-07-2014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7B43-896A-4120-9CEB-DA3D02BBEA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4.bp.blogspot.com/-QlTYS9ETph4/UY5lJUvaB-I/AAAAAAAAAgc/zxx698dOIGQ/s1600/shantala-masaje-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recién nacido: característi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0"/>
            <a:ext cx="9144031" cy="688861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EXPERIENCIA TALLER MASAJE INFANTIL HOSPITAL LAS </a:t>
            </a:r>
            <a:r>
              <a:rPr lang="es-CL" b="1" dirty="0" err="1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HiGUERAS</a:t>
            </a:r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 TALACAHUANO</a:t>
            </a:r>
            <a:endParaRPr lang="es-CL" b="1" dirty="0">
              <a:solidFill>
                <a:schemeClr val="accent3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s-CL" b="1" dirty="0" err="1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Deisy</a:t>
            </a:r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 </a:t>
            </a:r>
            <a:r>
              <a:rPr lang="es-CL" b="1" dirty="0" err="1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Olave</a:t>
            </a:r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 C</a:t>
            </a:r>
          </a:p>
          <a:p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Matrona especialista Ginecología</a:t>
            </a:r>
          </a:p>
          <a:p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Programa </a:t>
            </a:r>
            <a:r>
              <a:rPr lang="es-CL" b="1" dirty="0" err="1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ChCC</a:t>
            </a:r>
            <a:endParaRPr lang="es-CL" b="1" dirty="0" smtClean="0">
              <a:solidFill>
                <a:schemeClr val="accent4">
                  <a:lumMod val="75000"/>
                </a:schemeClr>
              </a:solidFill>
              <a:latin typeface="Juice ITC" pitchFamily="82" charset="0"/>
            </a:endParaRPr>
          </a:p>
          <a:p>
            <a:r>
              <a:rPr lang="es-CL" b="1" dirty="0" smtClean="0">
                <a:solidFill>
                  <a:schemeClr val="accent4">
                    <a:lumMod val="75000"/>
                  </a:schemeClr>
                </a:solidFill>
                <a:latin typeface="Juice ITC" pitchFamily="82" charset="0"/>
              </a:rPr>
              <a:t>HOSPITAL LAS HIGUERAS TALCAHUANO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hantal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-10772"/>
            <a:ext cx="9137460" cy="68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98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</p:spPr>
        <p:txBody>
          <a:bodyPr/>
          <a:lstStyle/>
          <a:p>
            <a:r>
              <a:rPr lang="es-CL" b="1" dirty="0" smtClean="0">
                <a:latin typeface="Bradley Hand ITC" pitchFamily="66" charset="0"/>
              </a:rPr>
              <a:t>Se educa sobre:</a:t>
            </a:r>
            <a:endParaRPr lang="es-CL" b="1" dirty="0">
              <a:latin typeface="Bradley Hand IT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484784"/>
            <a:ext cx="8066259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  <a:tileRect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b="1" dirty="0" smtClean="0">
                <a:latin typeface="Bradley Hand ITC" pitchFamily="66" charset="0"/>
              </a:rPr>
              <a:t>BENEFICIOS FISIOLOGICOS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b="1" dirty="0" smtClean="0">
                <a:latin typeface="Bradley Hand ITC" pitchFamily="66" charset="0"/>
              </a:rPr>
              <a:t>FORTALECIMIENTO DEL APEGO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b="1" dirty="0" smtClean="0">
                <a:latin typeface="Bradley Hand ITC" pitchFamily="66" charset="0"/>
              </a:rPr>
              <a:t>CONDICIONES PARA REALIZARLO COMO:</a:t>
            </a:r>
          </a:p>
          <a:p>
            <a:pPr>
              <a:lnSpc>
                <a:spcPct val="150000"/>
              </a:lnSpc>
            </a:pPr>
            <a:r>
              <a:rPr lang="es-CL" sz="2400" b="1" dirty="0">
                <a:latin typeface="Bradley Hand ITC" pitchFamily="66" charset="0"/>
              </a:rPr>
              <a:t>	</a:t>
            </a:r>
            <a:r>
              <a:rPr lang="es-CL" sz="2400" b="1" dirty="0" smtClean="0">
                <a:latin typeface="Bradley Hand ITC" pitchFamily="66" charset="0"/>
              </a:rPr>
              <a:t>TEMPERATURA AMBIENTAL</a:t>
            </a:r>
          </a:p>
          <a:p>
            <a:pPr>
              <a:lnSpc>
                <a:spcPct val="150000"/>
              </a:lnSpc>
            </a:pPr>
            <a:r>
              <a:rPr lang="es-CL" sz="2400" b="1" dirty="0" smtClean="0">
                <a:latin typeface="Bradley Hand ITC" pitchFamily="66" charset="0"/>
              </a:rPr>
              <a:t>	RN ALIMENTADO</a:t>
            </a:r>
          </a:p>
          <a:p>
            <a:pPr>
              <a:lnSpc>
                <a:spcPct val="150000"/>
              </a:lnSpc>
            </a:pPr>
            <a:r>
              <a:rPr lang="es-CL" sz="2400" b="1" dirty="0">
                <a:latin typeface="Bradley Hand ITC" pitchFamily="66" charset="0"/>
              </a:rPr>
              <a:t>	</a:t>
            </a:r>
            <a:r>
              <a:rPr lang="es-CL" sz="2400" b="1" dirty="0" smtClean="0">
                <a:latin typeface="Bradley Hand ITC" pitchFamily="66" charset="0"/>
              </a:rPr>
              <a:t>RN SANO</a:t>
            </a:r>
          </a:p>
          <a:p>
            <a:pPr>
              <a:lnSpc>
                <a:spcPct val="150000"/>
              </a:lnSpc>
            </a:pPr>
            <a:r>
              <a:rPr lang="es-CL" sz="2400" b="1" dirty="0">
                <a:latin typeface="Bradley Hand ITC" pitchFamily="66" charset="0"/>
              </a:rPr>
              <a:t>	</a:t>
            </a:r>
            <a:r>
              <a:rPr lang="es-CL" sz="2400" b="1" dirty="0" smtClean="0">
                <a:latin typeface="Bradley Hand ITC" pitchFamily="66" charset="0"/>
              </a:rPr>
              <a:t>INTIMIDAD DURANTE MASAJE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b="1" dirty="0" smtClean="0">
                <a:latin typeface="Bradley Hand ITC" pitchFamily="66" charset="0"/>
              </a:rPr>
              <a:t>ESTIMULACION</a:t>
            </a:r>
            <a:r>
              <a:rPr lang="es-CL" sz="2400" b="1" dirty="0">
                <a:latin typeface="Bradley Hand ITC" pitchFamily="66" charset="0"/>
              </a:rPr>
              <a:t> </a:t>
            </a:r>
            <a:r>
              <a:rPr lang="es-CL" sz="2400" b="1" dirty="0" smtClean="0">
                <a:latin typeface="Bradley Hand ITC" pitchFamily="66" charset="0"/>
              </a:rPr>
              <a:t> SENSORIAL Y PSICOMOTORA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b="1" dirty="0" smtClean="0">
                <a:latin typeface="Bradley Hand ITC" pitchFamily="66" charset="0"/>
              </a:rPr>
              <a:t>IMPLEMENTOS PARA REALIZARLO</a:t>
            </a:r>
          </a:p>
        </p:txBody>
      </p:sp>
    </p:spTree>
    <p:extLst>
      <p:ext uri="{BB962C8B-B14F-4D97-AF65-F5344CB8AC3E}">
        <p14:creationId xmlns:p14="http://schemas.microsoft.com/office/powerpoint/2010/main" val="20588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Bradley Hand ITC" pitchFamily="66" charset="0"/>
              </a:rPr>
              <a:t>Imágenes Taller </a:t>
            </a:r>
            <a:endParaRPr lang="es-CL" b="1" dirty="0"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00" y="1440762"/>
            <a:ext cx="4033249" cy="30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41862" cy="32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65699"/>
            <a:ext cx="3189734" cy="239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9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RMPAqvdVB_o/UY5lHhj7VKI/AAAAAAAAAgQ/LOgFuyHhuNU/s1600/descubr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Mostrando 20140707_1048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8" descr="Mostrando 20140707_10481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971600" y="1124744"/>
            <a:ext cx="6912768" cy="403187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8000">
                <a:schemeClr val="accent1">
                  <a:tint val="44500"/>
                  <a:satMod val="160000"/>
                  <a:alpha val="0"/>
                </a:schemeClr>
              </a:gs>
              <a:gs pos="99000">
                <a:schemeClr val="accent1">
                  <a:tint val="23500"/>
                  <a:satMod val="160000"/>
                  <a:alpha val="0"/>
                </a:schemeClr>
              </a:gs>
            </a:gsLst>
            <a:lin ang="18000000" scaled="0"/>
          </a:gradFill>
        </p:spPr>
        <p:txBody>
          <a:bodyPr wrap="square" rtlCol="0">
            <a:spAutoFit/>
          </a:bodyPr>
          <a:lstStyle/>
          <a:p>
            <a:r>
              <a:rPr lang="es-CL" sz="3200" b="1" i="1" dirty="0">
                <a:latin typeface="Bradley Hand ITC" pitchFamily="66" charset="0"/>
              </a:rPr>
              <a:t>Quedé mudo. Bebía en silencio lo que veía. </a:t>
            </a:r>
            <a:endParaRPr lang="es-CL" sz="3200" b="1" dirty="0">
              <a:latin typeface="Bradley Hand ITC" pitchFamily="66" charset="0"/>
            </a:endParaRPr>
          </a:p>
          <a:p>
            <a:r>
              <a:rPr lang="es-CL" sz="3200" b="1" i="1" dirty="0">
                <a:latin typeface="Bradley Hand ITC" pitchFamily="66" charset="0"/>
              </a:rPr>
              <a:t>Era como un ballet, tanta armonía en ello, </a:t>
            </a:r>
          </a:p>
          <a:p>
            <a:r>
              <a:rPr lang="es-CL" sz="3200" b="1" i="1" dirty="0">
                <a:latin typeface="Bradley Hand ITC" pitchFamily="66" charset="0"/>
              </a:rPr>
              <a:t>tan justo era el ritmo, tan soberano, </a:t>
            </a:r>
          </a:p>
          <a:p>
            <a:r>
              <a:rPr lang="es-CL" sz="3200" b="1" i="1" dirty="0">
                <a:latin typeface="Bradley Hand ITC" pitchFamily="66" charset="0"/>
              </a:rPr>
              <a:t>aunque de gran lentitud. </a:t>
            </a:r>
          </a:p>
          <a:p>
            <a:r>
              <a:rPr lang="es-CL" sz="3200" b="1" i="1" dirty="0">
                <a:latin typeface="Bradley Hand ITC" pitchFamily="66" charset="0"/>
              </a:rPr>
              <a:t>Era como amor, ternura</a:t>
            </a:r>
            <a:r>
              <a:rPr lang="es-CL" sz="3200" b="1" i="1" dirty="0" smtClean="0">
                <a:latin typeface="Bradley Hand ITC" pitchFamily="66" charset="0"/>
              </a:rPr>
              <a:t>.</a:t>
            </a:r>
          </a:p>
          <a:p>
            <a:pPr algn="r"/>
            <a:r>
              <a:rPr lang="es-CL" sz="3200" b="1" i="1" dirty="0" err="1" smtClean="0">
                <a:latin typeface="Bradley Hand ITC" pitchFamily="66" charset="0"/>
              </a:rPr>
              <a:t>Dr</a:t>
            </a:r>
            <a:r>
              <a:rPr lang="es-CL" sz="3200" b="1" i="1" dirty="0" smtClean="0">
                <a:latin typeface="Bradley Hand ITC" pitchFamily="66" charset="0"/>
              </a:rPr>
              <a:t> F. </a:t>
            </a:r>
            <a:r>
              <a:rPr lang="es-CL" sz="3200" b="1" i="1" dirty="0" err="1" smtClean="0">
                <a:latin typeface="Bradley Hand ITC" pitchFamily="66" charset="0"/>
              </a:rPr>
              <a:t>Leboyer</a:t>
            </a:r>
            <a:endParaRPr lang="es-CL" sz="32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28000"/>
                </a:schemeClr>
              </a:gs>
              <a:gs pos="52000">
                <a:schemeClr val="accent1">
                  <a:lumMod val="20000"/>
                  <a:lumOff val="80000"/>
                  <a:alpha val="0"/>
                </a:schemeClr>
              </a:gs>
              <a:gs pos="54000">
                <a:schemeClr val="accent1">
                  <a:tint val="23500"/>
                  <a:satMod val="160000"/>
                  <a:alpha val="0"/>
                </a:schemeClr>
              </a:gs>
            </a:gsLst>
            <a:lin ang="14400000" scaled="0"/>
          </a:gradFill>
          <a:ln>
            <a:noFill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2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4400000" scaled="0"/>
          </a:gradFill>
        </p:spPr>
        <p:txBody>
          <a:bodyPr/>
          <a:lstStyle/>
          <a:p>
            <a:r>
              <a:rPr lang="es-CL" b="1" dirty="0" smtClean="0">
                <a:latin typeface="Bradley Hand ITC" pitchFamily="66" charset="0"/>
              </a:rPr>
              <a:t>TEMARIO</a:t>
            </a:r>
            <a:endParaRPr lang="es-CL" b="1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4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MASAJE SHANTALA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OBJETIVOS MASAJE SHANTALA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BENEFICIOS MASAJE SHANTALA EN RECIEN NACIDO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BENEFICIOS MASAJE SHANTALA MADRE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APEGO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TALLER MASAJE HOSPITAL LAS HIGUERAS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COMO SE REALIZA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latin typeface="Bradley Hand ITC" pitchFamily="66" charset="0"/>
              </a:rPr>
              <a:t>SE EDUCA SOBRE</a:t>
            </a: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recién nacido: característi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149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CL" sz="3600" b="1" dirty="0" smtClean="0">
                <a:latin typeface="Juice ITC" pitchFamily="82" charset="0"/>
              </a:rPr>
              <a:t>MASAJE SHANTALA</a:t>
            </a:r>
            <a:endParaRPr lang="es-CL" sz="3600" b="1" dirty="0">
              <a:latin typeface="Juice IT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524" y="1628800"/>
            <a:ext cx="8568952" cy="4525963"/>
          </a:xfrm>
          <a:gradFill>
            <a:gsLst>
              <a:gs pos="92500">
                <a:srgbClr val="DCE5F4"/>
              </a:gs>
              <a:gs pos="0">
                <a:schemeClr val="accent1">
                  <a:tint val="66000"/>
                  <a:satMod val="160000"/>
                </a:schemeClr>
              </a:gs>
              <a:gs pos="91000">
                <a:schemeClr val="bg1">
                  <a:lumMod val="85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latin typeface="Bradley Hand ITC" pitchFamily="66" charset="0"/>
              </a:rPr>
              <a:t> Masaje </a:t>
            </a:r>
            <a:r>
              <a:rPr lang="es-CL" b="1" dirty="0" err="1" smtClean="0">
                <a:latin typeface="Bradley Hand ITC" pitchFamily="66" charset="0"/>
              </a:rPr>
              <a:t>Shantala</a:t>
            </a:r>
            <a:r>
              <a:rPr lang="es-CL" b="1" dirty="0" smtClean="0">
                <a:latin typeface="Bradley Hand ITC" pitchFamily="66" charset="0"/>
              </a:rPr>
              <a:t>:</a:t>
            </a:r>
          </a:p>
          <a:p>
            <a:pPr marL="0" indent="0">
              <a:buNone/>
            </a:pPr>
            <a:r>
              <a:rPr lang="es-CL" b="1" dirty="0">
                <a:latin typeface="Bradley Hand ITC" pitchFamily="66" charset="0"/>
              </a:rPr>
              <a:t>S</a:t>
            </a:r>
            <a:r>
              <a:rPr lang="es-CL" b="1" dirty="0" smtClean="0">
                <a:latin typeface="Bradley Hand ITC" pitchFamily="66" charset="0"/>
              </a:rPr>
              <a:t>e origina en una antigua tradición india, e importado a occidente por el medico francés</a:t>
            </a:r>
          </a:p>
          <a:p>
            <a:pPr marL="0" indent="0">
              <a:buNone/>
            </a:pPr>
            <a:r>
              <a:rPr lang="es-CL" b="1" dirty="0" smtClean="0">
                <a:latin typeface="Bradley Hand ITC" pitchFamily="66" charset="0"/>
              </a:rPr>
              <a:t> </a:t>
            </a:r>
            <a:r>
              <a:rPr lang="es-CL" b="1" dirty="0" err="1" smtClean="0">
                <a:latin typeface="Bradley Hand ITC" pitchFamily="66" charset="0"/>
              </a:rPr>
              <a:t>Dr</a:t>
            </a:r>
            <a:r>
              <a:rPr lang="es-CL" b="1" dirty="0" smtClean="0">
                <a:latin typeface="Bradley Hand ITC" pitchFamily="66" charset="0"/>
              </a:rPr>
              <a:t> </a:t>
            </a:r>
            <a:r>
              <a:rPr lang="es-CL" b="1" dirty="0" err="1" smtClean="0">
                <a:latin typeface="Bradley Hand ITC" pitchFamily="66" charset="0"/>
              </a:rPr>
              <a:t>Leboyer</a:t>
            </a:r>
            <a:r>
              <a:rPr lang="es-CL" b="1" dirty="0" smtClean="0">
                <a:latin typeface="Bradley Hand ITC" pitchFamily="66" charset="0"/>
              </a:rPr>
              <a:t> en los años 50.</a:t>
            </a:r>
          </a:p>
          <a:p>
            <a:pPr marL="0" indent="0">
              <a:buNone/>
            </a:pPr>
            <a:endParaRPr lang="es-CL" b="1" dirty="0">
              <a:latin typeface="Bradley Hand ITC" pitchFamily="66" charset="0"/>
            </a:endParaRPr>
          </a:p>
          <a:p>
            <a:pPr marL="0" indent="0">
              <a:buNone/>
            </a:pPr>
            <a:endParaRPr lang="es-CL" b="1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s-CL" b="1" dirty="0" smtClean="0">
              <a:latin typeface="Bradley Hand ITC" pitchFamily="66" charset="0"/>
            </a:endParaRPr>
          </a:p>
          <a:p>
            <a:pPr marL="0" indent="0">
              <a:buNone/>
            </a:pPr>
            <a:endParaRPr lang="es-CL" b="1" dirty="0" smtClean="0">
              <a:latin typeface="Bradley Hand ITC" pitchFamily="66" charset="0"/>
            </a:endParaRPr>
          </a:p>
          <a:p>
            <a:endParaRPr lang="es-CL" b="1" dirty="0">
              <a:latin typeface="Bradley Hand ITC" pitchFamily="66" charset="0"/>
            </a:endParaRPr>
          </a:p>
        </p:txBody>
      </p:sp>
      <p:pic>
        <p:nvPicPr>
          <p:cNvPr id="3074" name="Picture 2" descr="http://masajeshantalaparabebes.files.wordpress.com/2013/01/frederick-leboyer-shantala-un-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70" y="3432439"/>
            <a:ext cx="3330893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utilidad.com/sites/default/files/imagecache/article_image/images/baby_carpet_soft_w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0" y="8012"/>
            <a:ext cx="9143999" cy="68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611560" y="476672"/>
            <a:ext cx="3096344" cy="1296144"/>
          </a:xfrm>
          <a:prstGeom prst="ellipse">
            <a:avLst/>
          </a:prstGeom>
          <a:gradFill>
            <a:gsLst>
              <a:gs pos="92500">
                <a:srgbClr val="DCE5F4">
                  <a:alpha val="0"/>
                </a:srgbClr>
              </a:gs>
              <a:gs pos="0">
                <a:schemeClr val="accent1">
                  <a:tint val="66000"/>
                  <a:satMod val="160000"/>
                </a:schemeClr>
              </a:gs>
              <a:gs pos="91000">
                <a:schemeClr val="bg1">
                  <a:lumMod val="85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863588" y="8323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C00000"/>
                </a:solidFill>
                <a:latin typeface="Bradley Hand ITC" pitchFamily="66" charset="0"/>
              </a:rPr>
              <a:t>OBJETIVOS MASAJE SHANTALA</a:t>
            </a:r>
            <a:r>
              <a:rPr lang="es-CL" sz="2000" dirty="0" smtClean="0"/>
              <a:t> </a:t>
            </a:r>
            <a:endParaRPr lang="es-CL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2204864"/>
            <a:ext cx="7632848" cy="4524315"/>
          </a:xfrm>
          <a:prstGeom prst="rect">
            <a:avLst/>
          </a:prstGeom>
          <a:gradFill>
            <a:gsLst>
              <a:gs pos="92500">
                <a:srgbClr val="DCE5F4">
                  <a:alpha val="0"/>
                </a:srgbClr>
              </a:gs>
              <a:gs pos="0">
                <a:schemeClr val="accent1">
                  <a:tint val="66000"/>
                  <a:satMod val="160000"/>
                </a:schemeClr>
              </a:gs>
              <a:gs pos="91000">
                <a:schemeClr val="bg1">
                  <a:lumMod val="85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b="1" dirty="0" smtClean="0">
                <a:latin typeface="Bradley Hand ITC" pitchFamily="66" charset="0"/>
              </a:rPr>
              <a:t>Entrega habilidades a los padres para comunicarse con su recién nacido en un lenguaje que ellos puedan comprender, fortaleciendo así su seguridad, apego y afectividad</a:t>
            </a:r>
          </a:p>
          <a:p>
            <a:pPr>
              <a:lnSpc>
                <a:spcPct val="150000"/>
              </a:lnSpc>
            </a:pPr>
            <a:endParaRPr lang="es-CL" sz="2400" b="1" dirty="0">
              <a:latin typeface="Bradley Hand ITC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b="1" dirty="0" smtClean="0">
                <a:latin typeface="Bradley Hand ITC" pitchFamily="66" charset="0"/>
              </a:rPr>
              <a:t>Mejora la habilidad de los padres para reconocer las necesidades de su recién nacido y de esta manera poder satisfacerlas de manera más efectiva</a:t>
            </a:r>
          </a:p>
        </p:txBody>
      </p:sp>
    </p:spTree>
    <p:extLst>
      <p:ext uri="{BB962C8B-B14F-4D97-AF65-F5344CB8AC3E}">
        <p14:creationId xmlns:p14="http://schemas.microsoft.com/office/powerpoint/2010/main" val="35030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4.bp.blogspot.com/-QlTYS9ETph4/UY5lJUvaB-I/AAAAAAAAAgc/zxx698dOIGQ/s400/shantala-masaje-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98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uice ITC" pitchFamily="82" charset="0"/>
              </a:rPr>
              <a:t>Beneficios Masaje </a:t>
            </a:r>
            <a:r>
              <a:rPr lang="es-CL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uice ITC" pitchFamily="82" charset="0"/>
              </a:rPr>
              <a:t>S</a:t>
            </a:r>
            <a:r>
              <a:rPr lang="es-C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Juice ITC" pitchFamily="82" charset="0"/>
              </a:rPr>
              <a:t>hantala</a:t>
            </a:r>
            <a:endParaRPr lang="es-CL" b="1" dirty="0">
              <a:solidFill>
                <a:schemeClr val="tx1">
                  <a:lumMod val="95000"/>
                  <a:lumOff val="5000"/>
                </a:schemeClr>
              </a:solidFill>
              <a:latin typeface="Juice IT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2757478" cy="542915"/>
          </a:xfrm>
          <a:ln cmpd="dbl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L" b="1" dirty="0" smtClean="0">
                <a:latin typeface="Bradley Hand ITC" pitchFamily="66" charset="0"/>
              </a:rPr>
              <a:t>Recién </a:t>
            </a:r>
            <a:r>
              <a:rPr lang="es-CL" b="1" dirty="0">
                <a:latin typeface="Bradley Hand ITC" pitchFamily="66" charset="0"/>
              </a:rPr>
              <a:t>N</a:t>
            </a:r>
            <a:r>
              <a:rPr lang="es-CL" b="1" dirty="0" smtClean="0">
                <a:latin typeface="Bradley Hand ITC" pitchFamily="66" charset="0"/>
              </a:rPr>
              <a:t>acido</a:t>
            </a:r>
            <a:endParaRPr lang="es-CL" b="1" dirty="0">
              <a:latin typeface="Bradley Hand ITC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2348880"/>
            <a:ext cx="8177563" cy="412174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Estimula el sistema nervioso.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Mejora el sistema respiratorio.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Ayuda a aliviar las molestias ocasionadas por los gases, c</a:t>
            </a:r>
            <a:r>
              <a:rPr lang="es-CL" sz="2800" b="1" dirty="0">
                <a:solidFill>
                  <a:srgbClr val="333333"/>
                </a:solidFill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licos y estre</a:t>
            </a:r>
            <a:r>
              <a:rPr lang="es-CL" sz="2800" b="1" dirty="0">
                <a:solidFill>
                  <a:srgbClr val="333333"/>
                </a:solidFill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imiento.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Mejora la digesti</a:t>
            </a:r>
            <a:r>
              <a:rPr lang="es-CL" sz="2800" b="1" dirty="0">
                <a:solidFill>
                  <a:srgbClr val="333333"/>
                </a:solidFill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n.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Los beb</a:t>
            </a:r>
            <a:r>
              <a:rPr lang="es-CL" sz="2800" b="1" dirty="0">
                <a:solidFill>
                  <a:srgbClr val="333333"/>
                </a:solidFill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s aprenden a relajarse y a conciliar el sue</a:t>
            </a:r>
            <a:r>
              <a:rPr lang="es-CL" sz="2800" b="1" dirty="0">
                <a:solidFill>
                  <a:srgbClr val="333333"/>
                </a:solidFill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o.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Fortalece el v</a:t>
            </a:r>
            <a:r>
              <a:rPr lang="es-CL" sz="2800" b="1" dirty="0">
                <a:solidFill>
                  <a:srgbClr val="333333"/>
                </a:solidFill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nculo del apego entre la madre o el padre y el hijo.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Hidrata y tonifica la piel.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- Fortalece el sistema muscular y psicomotor del beb</a:t>
            </a:r>
            <a:r>
              <a:rPr lang="es-CL" sz="2800" b="1" dirty="0">
                <a:solidFill>
                  <a:srgbClr val="333333"/>
                </a:solidFill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Juice ITC" pitchFamily="82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uice ITC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ctancia materna aumento ma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gradFill flip="none" rotWithShape="1">
            <a:gsLst>
              <a:gs pos="0">
                <a:schemeClr val="accent4">
                  <a:lumMod val="75000"/>
                  <a:alpha val="59000"/>
                </a:schemeClr>
              </a:gs>
              <a:gs pos="52000">
                <a:schemeClr val="accent1">
                  <a:lumMod val="20000"/>
                  <a:lumOff val="80000"/>
                  <a:alpha val="0"/>
                </a:schemeClr>
              </a:gs>
              <a:gs pos="54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s-CL" b="1" dirty="0" smtClean="0">
                <a:latin typeface="Bradley Hand ITC" pitchFamily="66" charset="0"/>
              </a:rPr>
              <a:t> </a:t>
            </a:r>
            <a:r>
              <a:rPr lang="es-CL" b="1" dirty="0">
                <a:latin typeface="Bradley Hand ITC" pitchFamily="66" charset="0"/>
              </a:rPr>
              <a:t>Es placentero. </a:t>
            </a:r>
          </a:p>
          <a:p>
            <a:r>
              <a:rPr lang="es-CL" b="1" dirty="0" smtClean="0">
                <a:latin typeface="Bradley Hand ITC" pitchFamily="66" charset="0"/>
              </a:rPr>
              <a:t> </a:t>
            </a:r>
            <a:r>
              <a:rPr lang="es-CL" b="1" dirty="0">
                <a:latin typeface="Bradley Hand ITC" pitchFamily="66" charset="0"/>
              </a:rPr>
              <a:t>Ayuda a reducir las posibilidades de depresión post-parto. </a:t>
            </a:r>
          </a:p>
          <a:p>
            <a:r>
              <a:rPr lang="es-CL" b="1" dirty="0" smtClean="0">
                <a:latin typeface="Bradley Hand ITC" pitchFamily="66" charset="0"/>
              </a:rPr>
              <a:t> </a:t>
            </a:r>
            <a:r>
              <a:rPr lang="es-CL" b="1" dirty="0">
                <a:latin typeface="Bradley Hand ITC" pitchFamily="66" charset="0"/>
              </a:rPr>
              <a:t>Proporciona relajación. </a:t>
            </a:r>
          </a:p>
          <a:p>
            <a:r>
              <a:rPr lang="es-CL" b="1" dirty="0" smtClean="0">
                <a:latin typeface="Bradley Hand ITC" pitchFamily="66" charset="0"/>
              </a:rPr>
              <a:t> </a:t>
            </a:r>
            <a:r>
              <a:rPr lang="es-CL" b="1" dirty="0">
                <a:latin typeface="Bradley Hand ITC" pitchFamily="66" charset="0"/>
              </a:rPr>
              <a:t>Enseña a conocer las necesidades de su hijo. </a:t>
            </a:r>
          </a:p>
          <a:p>
            <a:r>
              <a:rPr lang="es-CL" b="1" dirty="0" smtClean="0">
                <a:latin typeface="Bradley Hand ITC" pitchFamily="66" charset="0"/>
              </a:rPr>
              <a:t> </a:t>
            </a:r>
            <a:r>
              <a:rPr lang="es-CL" b="1" dirty="0">
                <a:latin typeface="Bradley Hand ITC" pitchFamily="66" charset="0"/>
              </a:rPr>
              <a:t>Mejora el vínculo afectivo entre los padres y el bebé. </a:t>
            </a:r>
          </a:p>
          <a:p>
            <a:r>
              <a:rPr lang="es-CL" b="1" dirty="0" smtClean="0">
                <a:latin typeface="Bradley Hand ITC" pitchFamily="66" charset="0"/>
              </a:rPr>
              <a:t>Incrementa </a:t>
            </a:r>
            <a:r>
              <a:rPr lang="es-CL" b="1" dirty="0">
                <a:latin typeface="Bradley Hand ITC" pitchFamily="66" charset="0"/>
              </a:rPr>
              <a:t>la confianza. </a:t>
            </a:r>
          </a:p>
          <a:p>
            <a:endParaRPr lang="es-CL" b="1" dirty="0">
              <a:latin typeface="Bradley Hand ITC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s-CL" dirty="0" smtClean="0">
                <a:latin typeface="Juice ITC" pitchFamily="82" charset="0"/>
              </a:rPr>
              <a:t>Beneficios Masaje </a:t>
            </a:r>
            <a:r>
              <a:rPr lang="es-CL" dirty="0" err="1">
                <a:latin typeface="Juice ITC" pitchFamily="82" charset="0"/>
              </a:rPr>
              <a:t>S</a:t>
            </a:r>
            <a:r>
              <a:rPr lang="es-CL" dirty="0" err="1" smtClean="0">
                <a:latin typeface="Juice ITC" pitchFamily="82" charset="0"/>
              </a:rPr>
              <a:t>hantala</a:t>
            </a:r>
            <a:endParaRPr lang="es-CL" dirty="0">
              <a:latin typeface="Juice IT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5786" y="1214422"/>
            <a:ext cx="1643074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alpha val="73000"/>
                </a:schemeClr>
              </a:gs>
              <a:gs pos="52000">
                <a:schemeClr val="accent1">
                  <a:lumMod val="20000"/>
                  <a:lumOff val="80000"/>
                  <a:alpha val="0"/>
                </a:schemeClr>
              </a:gs>
              <a:gs pos="54000">
                <a:schemeClr val="accent1">
                  <a:tint val="23500"/>
                  <a:satMod val="160000"/>
                  <a:alpha val="0"/>
                </a:schemeClr>
              </a:gs>
            </a:gsLst>
            <a:lin ang="14400000" scaled="0"/>
            <a:tileRect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latin typeface="Juice ITC" pitchFamily="82" charset="0"/>
              </a:rPr>
              <a:t>MADRE</a:t>
            </a:r>
            <a:endParaRPr lang="es-CL" sz="3200" dirty="0">
              <a:latin typeface="Juic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3078" y="476672"/>
            <a:ext cx="8064896" cy="1369408"/>
          </a:xfrm>
          <a:gradFill>
            <a:gsLst>
              <a:gs pos="91250">
                <a:schemeClr val="accent2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r>
              <a:rPr lang="es-CL" b="1" dirty="0" smtClean="0">
                <a:solidFill>
                  <a:srgbClr val="FF0000"/>
                </a:solidFill>
                <a:latin typeface="Bradley Hand ITC" pitchFamily="66" charset="0"/>
              </a:rPr>
              <a:t>APEGO</a:t>
            </a:r>
            <a:r>
              <a:rPr lang="es-CL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 </a:t>
            </a:r>
          </a:p>
          <a:p>
            <a:r>
              <a:rPr lang="es-CL" b="1" dirty="0" smtClean="0">
                <a:solidFill>
                  <a:schemeClr val="accent4">
                    <a:lumMod val="50000"/>
                  </a:schemeClr>
                </a:solidFill>
                <a:latin typeface="Bradley Hand ITC" pitchFamily="66" charset="0"/>
              </a:rPr>
              <a:t>VINCULO FORMA ENTRE EL RECIEN NACIDO Y SU CUIDADOR PRINCIPAL</a:t>
            </a:r>
          </a:p>
          <a:p>
            <a:endParaRPr lang="es-CL" b="1" dirty="0" smtClean="0"/>
          </a:p>
          <a:p>
            <a:endParaRPr lang="es-CL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251520" y="2996952"/>
            <a:ext cx="2232248" cy="1224136"/>
          </a:xfrm>
          <a:prstGeom prst="ellipse">
            <a:avLst/>
          </a:prstGeom>
          <a:gradFill>
            <a:gsLst>
              <a:gs pos="91250">
                <a:schemeClr val="accent4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258416" y="344953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SEGURIDAD</a:t>
            </a:r>
            <a:endParaRPr lang="es-CL" dirty="0"/>
          </a:p>
        </p:txBody>
      </p:sp>
      <p:sp>
        <p:nvSpPr>
          <p:cNvPr id="8" name="7 Elipse"/>
          <p:cNvSpPr/>
          <p:nvPr/>
        </p:nvSpPr>
        <p:spPr>
          <a:xfrm>
            <a:off x="3059832" y="1916832"/>
            <a:ext cx="2088232" cy="1152128"/>
          </a:xfrm>
          <a:prstGeom prst="ellipse">
            <a:avLst/>
          </a:prstGeom>
          <a:gradFill flip="none" rotWithShape="1">
            <a:gsLst>
              <a:gs pos="9125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3185846" y="230823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AUTOESTIMA</a:t>
            </a:r>
            <a:endParaRPr lang="es-CL" dirty="0"/>
          </a:p>
        </p:txBody>
      </p:sp>
      <p:sp>
        <p:nvSpPr>
          <p:cNvPr id="2" name="1 Proceso alternativo"/>
          <p:cNvSpPr/>
          <p:nvPr/>
        </p:nvSpPr>
        <p:spPr>
          <a:xfrm>
            <a:off x="3185846" y="3744597"/>
            <a:ext cx="2394266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3583124" y="3897922"/>
            <a:ext cx="154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ooper Black" pitchFamily="18" charset="0"/>
              </a:rPr>
              <a:t>RECIEN NACIDO</a:t>
            </a:r>
            <a:endParaRPr lang="es-CL" sz="2400" dirty="0">
              <a:latin typeface="Cooper Black" pitchFamily="18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868144" y="2506055"/>
            <a:ext cx="2088232" cy="1152128"/>
          </a:xfrm>
          <a:prstGeom prst="ellipse">
            <a:avLst/>
          </a:prstGeom>
          <a:gradFill flip="none" rotWithShape="1">
            <a:gsLst>
              <a:gs pos="91250">
                <a:schemeClr val="accent2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5994158" y="2897453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PLACER</a:t>
            </a:r>
            <a:endParaRPr lang="es-CL" dirty="0"/>
          </a:p>
        </p:txBody>
      </p:sp>
      <p:sp>
        <p:nvSpPr>
          <p:cNvPr id="14" name="13 Elipse"/>
          <p:cNvSpPr/>
          <p:nvPr/>
        </p:nvSpPr>
        <p:spPr>
          <a:xfrm>
            <a:off x="5868144" y="5034204"/>
            <a:ext cx="2088232" cy="1152128"/>
          </a:xfrm>
          <a:prstGeom prst="ellipse">
            <a:avLst/>
          </a:prstGeom>
          <a:gradFill flip="none" rotWithShape="1">
            <a:gsLst>
              <a:gs pos="9125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5994158" y="545248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CONSUELO</a:t>
            </a:r>
            <a:endParaRPr lang="es-CL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83768" y="3897922"/>
            <a:ext cx="432048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103948" y="3082119"/>
            <a:ext cx="0" cy="552077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5868144" y="3658183"/>
            <a:ext cx="576064" cy="239739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 flipV="1">
            <a:off x="5661121" y="4909960"/>
            <a:ext cx="414046" cy="184666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683568" y="5209752"/>
            <a:ext cx="2232248" cy="1224136"/>
          </a:xfrm>
          <a:prstGeom prst="ellipse">
            <a:avLst/>
          </a:prstGeom>
          <a:gradFill>
            <a:gsLst>
              <a:gs pos="91250">
                <a:schemeClr val="accent4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791580" y="56102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RELAJACION</a:t>
            </a:r>
            <a:endParaRPr lang="es-CL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726795" y="4902108"/>
            <a:ext cx="378042" cy="385035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gstock_newborn_baby_sleeping_1687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latin typeface="Bradley Hand ITC" pitchFamily="66" charset="0"/>
              </a:rPr>
              <a:t>Taller Masaje </a:t>
            </a:r>
            <a:r>
              <a:rPr lang="es-CL" b="1" dirty="0">
                <a:latin typeface="Bradley Hand ITC" pitchFamily="66" charset="0"/>
              </a:rPr>
              <a:t>I</a:t>
            </a:r>
            <a:r>
              <a:rPr lang="es-CL" b="1" dirty="0" smtClean="0">
                <a:latin typeface="Bradley Hand ITC" pitchFamily="66" charset="0"/>
              </a:rPr>
              <a:t>nfantil Hospital las Higueras Talcahuano</a:t>
            </a:r>
            <a:endParaRPr lang="es-CL" b="1" dirty="0">
              <a:latin typeface="Bradley Hand IT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2060848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09108" y="1484785"/>
            <a:ext cx="8606176" cy="4893647"/>
          </a:xfrm>
          <a:prstGeom prst="rect">
            <a:avLst/>
          </a:prstGeom>
          <a:gradFill>
            <a:gsLst>
              <a:gs pos="91250">
                <a:schemeClr val="accent5">
                  <a:lumMod val="20000"/>
                  <a:lumOff val="8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83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dirty="0" smtClean="0">
                <a:latin typeface="Bradley Hand ITC" pitchFamily="66" charset="0"/>
              </a:rPr>
              <a:t>NACE CON EL PROGRAMA </a:t>
            </a:r>
            <a:r>
              <a:rPr lang="es-CL" sz="2400" b="1" dirty="0" err="1" smtClean="0">
                <a:latin typeface="Bradley Hand ITC" pitchFamily="66" charset="0"/>
              </a:rPr>
              <a:t>ChCC</a:t>
            </a:r>
            <a:r>
              <a:rPr lang="es-CL" sz="2400" b="1" dirty="0" smtClean="0">
                <a:latin typeface="Bradley Hand ITC" pitchFamily="66" charset="0"/>
              </a:rPr>
              <a:t> (2007)</a:t>
            </a:r>
          </a:p>
          <a:p>
            <a:pPr>
              <a:lnSpc>
                <a:spcPct val="150000"/>
              </a:lnSpc>
            </a:pPr>
            <a:r>
              <a:rPr lang="es-CL" sz="2400" b="1" dirty="0" smtClean="0">
                <a:latin typeface="Bradley Hand ITC" pitchFamily="66" charset="0"/>
              </a:rPr>
              <a:t>PROMEDIO DE  90 PACIENTES MENSUALES</a:t>
            </a:r>
          </a:p>
          <a:p>
            <a:pPr>
              <a:lnSpc>
                <a:spcPct val="150000"/>
              </a:lnSpc>
            </a:pPr>
            <a:endParaRPr lang="es-CL" sz="20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s-CL" sz="2400" b="1" dirty="0" smtClean="0">
                <a:solidFill>
                  <a:srgbClr val="C00000"/>
                </a:solidFill>
                <a:latin typeface="Bradley Hand ITC" pitchFamily="66" charset="0"/>
              </a:rPr>
              <a:t>REALIZACION DE TALLERES :</a:t>
            </a:r>
          </a:p>
          <a:p>
            <a:pPr>
              <a:lnSpc>
                <a:spcPct val="150000"/>
              </a:lnSpc>
            </a:pPr>
            <a:r>
              <a:rPr lang="es-CL" sz="2400" b="1" dirty="0" smtClean="0">
                <a:solidFill>
                  <a:srgbClr val="C00000"/>
                </a:solidFill>
                <a:latin typeface="Bradley Hand ITC" pitchFamily="66" charset="0"/>
              </a:rPr>
              <a:t>¿A QUIENES?</a:t>
            </a:r>
            <a:r>
              <a:rPr lang="es-CL" sz="2400" b="1" dirty="0" smtClean="0">
                <a:latin typeface="Bradley Hand ITC" pitchFamily="66" charset="0"/>
              </a:rPr>
              <a:t>                      PUERPERAS HOSPITALIZADAS</a:t>
            </a:r>
          </a:p>
          <a:p>
            <a:pPr>
              <a:lnSpc>
                <a:spcPct val="150000"/>
              </a:lnSpc>
            </a:pPr>
            <a:r>
              <a:rPr lang="es-CL" sz="2400" b="1" dirty="0" smtClean="0">
                <a:solidFill>
                  <a:srgbClr val="C00000"/>
                </a:solidFill>
                <a:latin typeface="Bradley Hand ITC" pitchFamily="66" charset="0"/>
              </a:rPr>
              <a:t>¿CUANDO?</a:t>
            </a:r>
            <a:r>
              <a:rPr lang="es-CL" sz="2400" b="1" dirty="0" smtClean="0">
                <a:latin typeface="Bradley Hand ITC" pitchFamily="66" charset="0"/>
              </a:rPr>
              <a:t>                         IDEALMENTE PRIMER DIA                 POSTPARTOS</a:t>
            </a:r>
          </a:p>
          <a:p>
            <a:pPr>
              <a:lnSpc>
                <a:spcPct val="150000"/>
              </a:lnSpc>
            </a:pPr>
            <a:r>
              <a:rPr lang="es-CL" sz="2400" b="1" dirty="0" smtClean="0">
                <a:solidFill>
                  <a:srgbClr val="C00000"/>
                </a:solidFill>
                <a:latin typeface="Bradley Hand ITC" pitchFamily="66" charset="0"/>
              </a:rPr>
              <a:t>¿DONDE?</a:t>
            </a:r>
            <a:r>
              <a:rPr lang="es-CL" sz="2400" b="1" dirty="0" smtClean="0">
                <a:latin typeface="Bradley Hand ITC" pitchFamily="66" charset="0"/>
              </a:rPr>
              <a:t>                           </a:t>
            </a:r>
            <a:r>
              <a:rPr lang="es-CL" sz="2400" b="1" dirty="0" smtClean="0">
                <a:latin typeface="Bradley Hand ITC" pitchFamily="66" charset="0"/>
                <a:sym typeface="Wingdings" pitchFamily="2" charset="2"/>
              </a:rPr>
              <a:t>EN </a:t>
            </a:r>
            <a:r>
              <a:rPr lang="es-CL" sz="2400" b="1" dirty="0">
                <a:latin typeface="Bradley Hand ITC" pitchFamily="66" charset="0"/>
                <a:sym typeface="Wingdings" pitchFamily="2" charset="2"/>
              </a:rPr>
              <a:t>SALA DE </a:t>
            </a:r>
            <a:r>
              <a:rPr lang="es-CL" sz="2400" b="1" dirty="0" err="1" smtClean="0">
                <a:latin typeface="Bradley Hand ITC" pitchFamily="66" charset="0"/>
                <a:sym typeface="Wingdings" pitchFamily="2" charset="2"/>
              </a:rPr>
              <a:t>PUERPERiO</a:t>
            </a:r>
            <a:endParaRPr lang="es-CL" sz="2400" b="1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endParaRPr lang="es-CL" sz="2000" b="1" dirty="0">
              <a:latin typeface="Bradley Hand ITC" pitchFamily="66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617288" y="382359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>
            <a:off x="2588688" y="436697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2588688" y="544522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8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ther massaging her lovely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18"/>
            <a:ext cx="9141615" cy="68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98000">
                <a:schemeClr val="accent5">
                  <a:lumMod val="20000"/>
                  <a:lumOff val="80000"/>
                  <a:alpha val="0"/>
                </a:schemeClr>
              </a:gs>
              <a:gs pos="95400">
                <a:schemeClr val="accent2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800000" scaled="0"/>
          </a:gradFill>
        </p:spPr>
        <p:txBody>
          <a:bodyPr/>
          <a:lstStyle/>
          <a:p>
            <a:r>
              <a:rPr lang="es-CL" b="1" dirty="0">
                <a:latin typeface="Bradley Hand ITC" pitchFamily="66" charset="0"/>
              </a:rPr>
              <a:t>¿</a:t>
            </a:r>
            <a:r>
              <a:rPr lang="es-CL" b="1" dirty="0" smtClean="0">
                <a:latin typeface="Bradley Hand ITC" pitchFamily="66" charset="0"/>
              </a:rPr>
              <a:t>Como se realiza?</a:t>
            </a:r>
            <a:endParaRPr lang="es-CL" b="1" dirty="0">
              <a:latin typeface="Bradley Hand ITC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874703"/>
            <a:ext cx="8064896" cy="4401205"/>
          </a:xfrm>
          <a:prstGeom prst="rect">
            <a:avLst/>
          </a:prstGeom>
          <a:gradFill>
            <a:gsLst>
              <a:gs pos="98000">
                <a:schemeClr val="accent5">
                  <a:lumMod val="20000"/>
                  <a:lumOff val="80000"/>
                  <a:alpha val="0"/>
                </a:schemeClr>
              </a:gs>
              <a:gs pos="95400">
                <a:schemeClr val="accent2">
                  <a:lumMod val="20000"/>
                  <a:lumOff val="80000"/>
                  <a:alpha val="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800000" scaled="0"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800" b="1" dirty="0" smtClean="0">
                <a:latin typeface="Bradley Hand ITC" pitchFamily="66" charset="0"/>
              </a:rPr>
              <a:t>Talleres demostrativos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800" b="1" dirty="0" smtClean="0">
                <a:latin typeface="Bradley Hand ITC" pitchFamily="66" charset="0"/>
              </a:rPr>
              <a:t>Duración promedio 20 minutos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800" b="1" dirty="0" smtClean="0">
                <a:latin typeface="Bradley Hand ITC" pitchFamily="66" charset="0"/>
              </a:rPr>
              <a:t>Utiliza un muñeco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800" b="1" dirty="0" smtClean="0">
                <a:latin typeface="Bradley Hand ITC" pitchFamily="66" charset="0"/>
              </a:rPr>
              <a:t>Entrega un tríptico con los movimientos más comunes y información sobre beneficios</a:t>
            </a:r>
            <a:endParaRPr lang="es-CL" sz="2800" b="1" dirty="0">
              <a:latin typeface="Bradley Hand ITC" pitchFamily="66" charset="0"/>
            </a:endParaRPr>
          </a:p>
        </p:txBody>
      </p:sp>
      <p:pic>
        <p:nvPicPr>
          <p:cNvPr id="5" name="Picture 6" descr="https://gm1.ggpht.com/YJiYkxL9O_bjgG7ThIxLBATBTVS6Z8ePvzEyyqtsRiAv9UJ4XuMxuwb7vX90_0ClYCmvfwON2hCHTWV24Ie_PXtcfxIlLBQQ057J_UjWIwGQ3A7NhT0IRi1uVbI5F3FBoxjlT4-y-epmUahR7A1uRhUTa25TEtMaCIKzz0934BlRgE0kEbwA1Rjyh_6SjRiSFsinydoNbrdom3nftbaTPSuc9FxF0-y1zbwBYRz1TFWa4rnS884UjPEdaUngAT7_y0hbc0Z2LWvSDrJkhi7GO7PWtj9ZTRHW1FLxfK2FbV67klBCothEnlRASo6cuqBiKl-D9pDcX9_mpAif1MdZcfcpOJYmSeMHSuQ3aTj6QP-puQtWmiHDjufA0OM2a18-JpQkgT0MLFwIRj9DF4WSxyuJmZ7lYWIZpKvjB3S4O2sOaGm-w3e1JGYS8S_odPpVGZw9PWOhzP5kelZVwbtm8x1GvniDpFXZkQEQ_4_q88YNowaw_EY9FT7Wpr4lFahL4HXkymOGDdCamVnw6tTv_0-pbWpHzg-bD7E8-MM8Hk384kCobUCcpr9OmkxYJ7AXOx0aly1BlAOe3g=w1332-h525-l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96407"/>
            <a:ext cx="2193228" cy="29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410</Words>
  <Application>Microsoft Office PowerPoint</Application>
  <PresentationFormat>Presentación en pantalla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Calibri</vt:lpstr>
      <vt:lpstr>Cooper Black</vt:lpstr>
      <vt:lpstr>Juice ITC</vt:lpstr>
      <vt:lpstr>Times New Roman</vt:lpstr>
      <vt:lpstr>Wingdings</vt:lpstr>
      <vt:lpstr>Tema de Office</vt:lpstr>
      <vt:lpstr>EXPERIENCIA TALLER MASAJE INFANTIL HOSPITAL LAS HiGUERAS TALACAHUANO</vt:lpstr>
      <vt:lpstr>TEMARIO</vt:lpstr>
      <vt:lpstr>MASAJE SHANTALA</vt:lpstr>
      <vt:lpstr>Presentación de PowerPoint</vt:lpstr>
      <vt:lpstr>Beneficios Masaje Shantala</vt:lpstr>
      <vt:lpstr>Beneficios Masaje Shantala</vt:lpstr>
      <vt:lpstr>Presentación de PowerPoint</vt:lpstr>
      <vt:lpstr>Taller Masaje Infantil Hospital las Higueras Talcahuano</vt:lpstr>
      <vt:lpstr>¿Como se realiza?</vt:lpstr>
      <vt:lpstr>Se educa sobre:</vt:lpstr>
      <vt:lpstr>Imágenes Taller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MASAJE INFANTIL HOSPITAL LAS HiGUERAS TALACAHUANO</dc:title>
  <dc:creator>parto</dc:creator>
  <cp:lastModifiedBy>08</cp:lastModifiedBy>
  <cp:revision>16</cp:revision>
  <dcterms:created xsi:type="dcterms:W3CDTF">2014-06-30T20:10:25Z</dcterms:created>
  <dcterms:modified xsi:type="dcterms:W3CDTF">2014-07-11T16:50:34Z</dcterms:modified>
</cp:coreProperties>
</file>