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2"/>
  </p:notesMasterIdLst>
  <p:handoutMasterIdLst>
    <p:handoutMasterId r:id="rId33"/>
  </p:handoutMasterIdLst>
  <p:sldIdLst>
    <p:sldId id="362" r:id="rId2"/>
    <p:sldId id="363" r:id="rId3"/>
    <p:sldId id="399" r:id="rId4"/>
    <p:sldId id="273" r:id="rId5"/>
    <p:sldId id="353" r:id="rId6"/>
    <p:sldId id="359" r:id="rId7"/>
    <p:sldId id="360" r:id="rId8"/>
    <p:sldId id="355" r:id="rId9"/>
    <p:sldId id="356" r:id="rId10"/>
    <p:sldId id="400" r:id="rId11"/>
    <p:sldId id="332" r:id="rId12"/>
    <p:sldId id="333" r:id="rId13"/>
    <p:sldId id="334" r:id="rId14"/>
    <p:sldId id="335" r:id="rId15"/>
    <p:sldId id="364" r:id="rId16"/>
    <p:sldId id="276" r:id="rId17"/>
    <p:sldId id="366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CCFF"/>
    <a:srgbClr val="254B71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00" autoAdjust="0"/>
  </p:normalViewPr>
  <p:slideViewPr>
    <p:cSldViewPr>
      <p:cViewPr varScale="1">
        <p:scale>
          <a:sx n="66" d="100"/>
          <a:sy n="66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615F9EC-BD87-472A-AC5A-CC878F67E3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C581C1A-0F76-42FA-8510-78122E9ECA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9B4E4828-15ED-4735-9A9E-8D7742BC61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F635-8210-48C0-B373-A361622C9A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CA5B-B035-4622-8063-117A1613DB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EDB5-4897-4383-9C31-C84DE33120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1B79-3DC0-4656-B681-59C57152F8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D252-364E-49CA-9A86-27FF5B5337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DFFCA-C061-495C-B0B8-222FAD25E8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0B31-3B0A-4CAB-9CBB-CE23EF6943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5C18-8ACB-48B4-8189-791DA1983F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E95C-51E4-4635-8813-F7C352E125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83EC-886E-4ABC-8057-A853456DCF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Second level bullet text</a:t>
            </a:r>
          </a:p>
          <a:p>
            <a:pPr lvl="2"/>
            <a:r>
              <a:rPr lang="en-US" smtClean="0"/>
              <a:t>Third level bullet text</a:t>
            </a:r>
          </a:p>
          <a:p>
            <a:pPr lvl="3"/>
            <a:r>
              <a:rPr lang="en-US" smtClean="0"/>
              <a:t> Fourth level bullet text</a:t>
            </a:r>
          </a:p>
          <a:p>
            <a:pPr lvl="4"/>
            <a:r>
              <a:rPr lang="en-US" smtClean="0"/>
              <a:t>Fifth level bullet text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B32E8EBE-7FC5-4129-9E4B-A86DA50A1D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866" y="3293580"/>
            <a:ext cx="8077200" cy="10715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2800" dirty="0" smtClean="0"/>
              <a:t>Congreso Ser y Nacer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2800" dirty="0" smtClean="0"/>
              <a:t>Concepción – Julio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108"/>
            <a:ext cx="1314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4270"/>
            <a:ext cx="628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64" y="58516"/>
            <a:ext cx="2066180" cy="5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8643" y="1550402"/>
            <a:ext cx="83667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Estimulación Visual </a:t>
            </a:r>
            <a:br>
              <a:rPr lang="es-C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5003800" y="5184775"/>
            <a:ext cx="4140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buClr>
                <a:schemeClr val="bg2"/>
              </a:buClr>
            </a:pPr>
            <a:r>
              <a:rPr lang="es-ES" altLang="es-CL" sz="1400" dirty="0" smtClean="0">
                <a:solidFill>
                  <a:srgbClr val="284C6A"/>
                </a:solidFill>
                <a:latin typeface="+mn-lt"/>
              </a:rPr>
              <a:t>TM</a:t>
            </a:r>
            <a:r>
              <a:rPr lang="es-ES" altLang="es-CL" sz="1400" dirty="0">
                <a:solidFill>
                  <a:srgbClr val="284C6A"/>
                </a:solidFill>
                <a:latin typeface="+mn-lt"/>
              </a:rPr>
              <a:t>. Marta Marín Durán </a:t>
            </a:r>
          </a:p>
          <a:p>
            <a:pPr algn="r">
              <a:spcBef>
                <a:spcPts val="0"/>
              </a:spcBef>
              <a:buClr>
                <a:schemeClr val="bg2"/>
              </a:buClr>
            </a:pPr>
            <a:r>
              <a:rPr lang="es-ES" altLang="es-CL" sz="1400" dirty="0">
                <a:solidFill>
                  <a:srgbClr val="284C6A"/>
                </a:solidFill>
                <a:latin typeface="+mn-lt"/>
              </a:rPr>
              <a:t>Docente Carrera Tecnología Médica</a:t>
            </a:r>
          </a:p>
          <a:p>
            <a:pPr algn="r">
              <a:spcBef>
                <a:spcPts val="0"/>
              </a:spcBef>
              <a:buClr>
                <a:schemeClr val="bg2"/>
              </a:buClr>
            </a:pPr>
            <a:r>
              <a:rPr lang="es-ES" altLang="es-CL" sz="1400" dirty="0">
                <a:solidFill>
                  <a:srgbClr val="284C6A"/>
                </a:solidFill>
                <a:latin typeface="+mn-lt"/>
              </a:rPr>
              <a:t>Universidad  de </a:t>
            </a:r>
            <a:r>
              <a:rPr lang="es-ES" altLang="es-CL" sz="1400" dirty="0" smtClean="0">
                <a:solidFill>
                  <a:srgbClr val="284C6A"/>
                </a:solidFill>
                <a:latin typeface="+mn-lt"/>
              </a:rPr>
              <a:t>Concepción</a:t>
            </a:r>
          </a:p>
          <a:p>
            <a:pPr algn="r">
              <a:spcBef>
                <a:spcPts val="0"/>
              </a:spcBef>
              <a:buClr>
                <a:schemeClr val="bg2"/>
              </a:buClr>
            </a:pPr>
            <a:endParaRPr lang="es-ES" altLang="es-CL" sz="1400" dirty="0">
              <a:solidFill>
                <a:srgbClr val="284C6A"/>
              </a:solidFill>
              <a:latin typeface="+mn-lt"/>
            </a:endParaRPr>
          </a:p>
          <a:p>
            <a:pPr algn="r">
              <a:spcBef>
                <a:spcPts val="0"/>
              </a:spcBef>
              <a:buClr>
                <a:schemeClr val="bg2"/>
              </a:buClr>
            </a:pPr>
            <a:r>
              <a:rPr lang="es-ES" altLang="es-CL" sz="1400" dirty="0">
                <a:solidFill>
                  <a:srgbClr val="284C6A"/>
                </a:solidFill>
                <a:latin typeface="+mn-lt"/>
              </a:rPr>
              <a:t>TV. Patricia Ramos González</a:t>
            </a:r>
          </a:p>
          <a:p>
            <a:pPr algn="r">
              <a:spcBef>
                <a:spcPts val="0"/>
              </a:spcBef>
              <a:buClr>
                <a:schemeClr val="bg2"/>
              </a:buClr>
            </a:pPr>
            <a:r>
              <a:rPr lang="es-CL" altLang="es-CL" sz="1400" dirty="0">
                <a:solidFill>
                  <a:srgbClr val="284C6A"/>
                </a:solidFill>
                <a:latin typeface="+mn-lt"/>
              </a:rPr>
              <a:t> Docente Adjunta Carrera Tecnología Medica </a:t>
            </a:r>
            <a:r>
              <a:rPr lang="es-CL" altLang="es-CL" sz="1400" dirty="0" smtClean="0">
                <a:solidFill>
                  <a:srgbClr val="284C6A"/>
                </a:solidFill>
                <a:latin typeface="+mn-lt"/>
              </a:rPr>
              <a:t>Universidad </a:t>
            </a:r>
            <a:r>
              <a:rPr lang="es-CL" altLang="es-CL" sz="1400" dirty="0">
                <a:solidFill>
                  <a:srgbClr val="284C6A"/>
                </a:solidFill>
                <a:latin typeface="+mn-lt"/>
              </a:rPr>
              <a:t>de </a:t>
            </a:r>
            <a:r>
              <a:rPr lang="es-CL" altLang="es-CL" sz="1400" dirty="0" smtClean="0">
                <a:solidFill>
                  <a:srgbClr val="284C6A"/>
                </a:solidFill>
                <a:latin typeface="+mn-lt"/>
              </a:rPr>
              <a:t>Concepción</a:t>
            </a:r>
            <a:endParaRPr lang="es-ES" altLang="es-CL" sz="1400" dirty="0">
              <a:solidFill>
                <a:srgbClr val="284C6A"/>
              </a:solidFill>
              <a:latin typeface="+mn-lt"/>
            </a:endParaRPr>
          </a:p>
          <a:p>
            <a:pPr algn="r">
              <a:spcBef>
                <a:spcPts val="0"/>
              </a:spcBef>
              <a:buClr>
                <a:schemeClr val="bg2"/>
              </a:buClr>
            </a:pPr>
            <a:endParaRPr lang="es-ES" altLang="es-CL" sz="1400" dirty="0">
              <a:solidFill>
                <a:srgbClr val="284C6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63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5448" y="1268760"/>
            <a:ext cx="8077200" cy="914400"/>
          </a:xfrm>
        </p:spPr>
        <p:txBody>
          <a:bodyPr/>
          <a:lstStyle/>
          <a:p>
            <a:pPr marL="571500" indent="-5715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CL" sz="3400" b="1" dirty="0">
                <a:solidFill>
                  <a:srgbClr val="0070C0"/>
                </a:solidFill>
              </a:rPr>
              <a:t>Grupos Funcionales </a:t>
            </a:r>
            <a:r>
              <a:rPr lang="es-CL" sz="3400" b="1" dirty="0" smtClean="0">
                <a:solidFill>
                  <a:srgbClr val="0070C0"/>
                </a:solidFill>
              </a:rPr>
              <a:t>en Baja Visión </a:t>
            </a:r>
            <a:endParaRPr lang="es-CL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84085"/>
            <a:ext cx="7920880" cy="31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925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208912" cy="619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802360" y="658196"/>
            <a:ext cx="834164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solidFill>
                  <a:srgbClr val="C00000"/>
                </a:solidFill>
              </a:rPr>
              <a:t>Grupo I: Alteración del Campo Visual Central </a:t>
            </a:r>
          </a:p>
          <a:p>
            <a:pPr algn="ctr"/>
            <a:endParaRPr lang="es-VE" sz="2400" b="1" dirty="0">
              <a:solidFill>
                <a:srgbClr val="C00000"/>
              </a:solidFill>
            </a:endParaRPr>
          </a:p>
          <a:p>
            <a:pPr algn="ctr"/>
            <a:r>
              <a:rPr lang="es-VE" b="1" dirty="0" smtClean="0">
                <a:solidFill>
                  <a:schemeClr val="bg1"/>
                </a:solidFill>
              </a:rPr>
              <a:t>No puede utilizar la macula (parte central del ojo </a:t>
            </a:r>
          </a:p>
          <a:p>
            <a:pPr algn="ctr"/>
            <a:r>
              <a:rPr lang="es-VE" b="1" dirty="0" smtClean="0">
                <a:solidFill>
                  <a:schemeClr val="bg1"/>
                </a:solidFill>
              </a:rPr>
              <a:t>que tiene mayor capacidad de detalle)</a:t>
            </a: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VE" b="1" dirty="0" smtClean="0">
                <a:solidFill>
                  <a:schemeClr val="bg1"/>
                </a:solidFill>
              </a:rPr>
              <a:t>PROBLEMAS: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B050"/>
                </a:solidFill>
              </a:rPr>
              <a:t>Tareas de visión cercana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B050"/>
                </a:solidFill>
              </a:rPr>
              <a:t>Lectura - </a:t>
            </a:r>
            <a:r>
              <a:rPr lang="es-CL" b="1" dirty="0">
                <a:solidFill>
                  <a:srgbClr val="00B050"/>
                </a:solidFill>
              </a:rPr>
              <a:t>ver los objetos con </a:t>
            </a:r>
            <a:r>
              <a:rPr lang="es-CL" b="1" dirty="0" smtClean="0">
                <a:solidFill>
                  <a:srgbClr val="00B050"/>
                </a:solidFill>
              </a:rPr>
              <a:t>distorsión</a:t>
            </a:r>
            <a:endParaRPr lang="es-VE" b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B050"/>
                </a:solidFill>
              </a:rPr>
              <a:t>Reconocer personas -</a:t>
            </a:r>
            <a:r>
              <a:rPr lang="es-CL" b="1" dirty="0">
                <a:solidFill>
                  <a:srgbClr val="00B050"/>
                </a:solidFill>
              </a:rPr>
              <a:t>perdida de la capacidad </a:t>
            </a:r>
            <a:r>
              <a:rPr lang="es-CL" b="1" dirty="0" smtClean="0">
                <a:solidFill>
                  <a:srgbClr val="00B050"/>
                </a:solidFill>
              </a:rPr>
              <a:t>discriminatoria de detalle</a:t>
            </a:r>
            <a:r>
              <a:rPr lang="es-VE" b="1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00B050"/>
                </a:solidFill>
              </a:rPr>
              <a:t>Pérdida </a:t>
            </a:r>
            <a:r>
              <a:rPr lang="es-CL" b="1" dirty="0">
                <a:solidFill>
                  <a:srgbClr val="00B050"/>
                </a:solidFill>
              </a:rPr>
              <a:t>como así también alteración y confusión de colores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00B050"/>
                </a:solidFill>
              </a:rPr>
              <a:t>Lenta </a:t>
            </a:r>
            <a:r>
              <a:rPr lang="es-CL" b="1" dirty="0">
                <a:solidFill>
                  <a:srgbClr val="00B050"/>
                </a:solidFill>
              </a:rPr>
              <a:t>recuperación al deslumbramiento</a:t>
            </a:r>
            <a:endParaRPr lang="es-VE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818"/>
            <a:ext cx="8206717" cy="613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802360" y="658196"/>
            <a:ext cx="8208912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solidFill>
                  <a:srgbClr val="C00000"/>
                </a:solidFill>
              </a:rPr>
              <a:t>Grupo II: Alteración del Campo Visual Periférico </a:t>
            </a:r>
          </a:p>
          <a:p>
            <a:pPr algn="ctr"/>
            <a:endParaRPr lang="es-VE" sz="2400" b="1" dirty="0">
              <a:solidFill>
                <a:srgbClr val="C00000"/>
              </a:solidFill>
            </a:endParaRPr>
          </a:p>
          <a:p>
            <a:pPr algn="ctr"/>
            <a:r>
              <a:rPr lang="es-VE" b="1" dirty="0" smtClean="0">
                <a:solidFill>
                  <a:schemeClr val="bg1"/>
                </a:solidFill>
              </a:rPr>
              <a:t>No puede utilizar la visión periférica pero si la central.</a:t>
            </a: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VE" b="1" dirty="0" smtClean="0">
                <a:solidFill>
                  <a:schemeClr val="bg1"/>
                </a:solidFill>
              </a:rPr>
              <a:t>PROBLEMAS: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CCFF"/>
                </a:solidFill>
              </a:rPr>
              <a:t>Ven mejor de lejos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CCFF"/>
                </a:solidFill>
              </a:rPr>
              <a:t>No calculan bien las </a:t>
            </a:r>
            <a:r>
              <a:rPr lang="es-VE" b="1" dirty="0">
                <a:solidFill>
                  <a:srgbClr val="00CCFF"/>
                </a:solidFill>
              </a:rPr>
              <a:t>distancias- </a:t>
            </a:r>
            <a:r>
              <a:rPr lang="es-VE" b="1" dirty="0" smtClean="0">
                <a:solidFill>
                  <a:srgbClr val="00CCFF"/>
                </a:solidFill>
              </a:rPr>
              <a:t>Desorientación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CCFF"/>
                </a:solidFill>
              </a:rPr>
              <a:t>Dificultad en el desplazamiento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>
                <a:solidFill>
                  <a:srgbClr val="00CCFF"/>
                </a:solidFill>
              </a:rPr>
              <a:t>Pérdida de adaptación a la oscuridad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CCFF"/>
                </a:solidFill>
              </a:rPr>
              <a:t>Lectura de velocidad lenta, por el poco campo de </a:t>
            </a:r>
            <a:r>
              <a:rPr lang="es-VE" b="1" dirty="0" err="1" smtClean="0">
                <a:solidFill>
                  <a:srgbClr val="00CCFF"/>
                </a:solidFill>
              </a:rPr>
              <a:t>fijacion</a:t>
            </a:r>
            <a:r>
              <a:rPr lang="es-VE" b="1" dirty="0" smtClean="0">
                <a:solidFill>
                  <a:srgbClr val="00CCFF"/>
                </a:solidFill>
              </a:rPr>
              <a:t>, se saltan letras y se pierden al cambiar de reglón.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859"/>
            <a:ext cx="8280920" cy="614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755576" y="472598"/>
            <a:ext cx="82089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solidFill>
                  <a:srgbClr val="C00000"/>
                </a:solidFill>
              </a:rPr>
              <a:t>Grupo III: Hemianopsias o </a:t>
            </a:r>
            <a:r>
              <a:rPr lang="es-VE" sz="2400" b="1" dirty="0" err="1" smtClean="0">
                <a:solidFill>
                  <a:srgbClr val="C00000"/>
                </a:solidFill>
              </a:rPr>
              <a:t>Cuadrantopsias</a:t>
            </a:r>
            <a:endParaRPr lang="es-VE" sz="2400" b="1" dirty="0" smtClean="0">
              <a:solidFill>
                <a:srgbClr val="C00000"/>
              </a:solidFill>
            </a:endParaRPr>
          </a:p>
          <a:p>
            <a:pPr algn="ctr"/>
            <a:endParaRPr lang="es-VE" sz="2400" b="1" dirty="0">
              <a:solidFill>
                <a:srgbClr val="C00000"/>
              </a:solidFill>
            </a:endParaRPr>
          </a:p>
          <a:p>
            <a:pPr algn="ctr"/>
            <a:r>
              <a:rPr lang="es-VE" sz="2000" b="1" dirty="0" smtClean="0">
                <a:solidFill>
                  <a:schemeClr val="bg1"/>
                </a:solidFill>
              </a:rPr>
              <a:t>Perdida de la mitad o un cuadrante del Campo Visual</a:t>
            </a: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VE" b="1" dirty="0" smtClean="0">
                <a:solidFill>
                  <a:schemeClr val="bg1"/>
                </a:solidFill>
              </a:rPr>
              <a:t>PROBLEMAS: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92D050"/>
                </a:solidFill>
              </a:rPr>
              <a:t>Movilidad y detección de objetos en la zona que no ve.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92D050"/>
                </a:solidFill>
              </a:rPr>
              <a:t>Lentitud en la interpretación de lo que ve (debe reconocer y unir – exploración)</a:t>
            </a:r>
            <a:endParaRPr lang="es-CL" b="1" dirty="0">
              <a:solidFill>
                <a:srgbClr val="92D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92D050"/>
                </a:solidFill>
              </a:rPr>
              <a:t>Lectura: dificultad al inicio, si el daño es izquierdo</a:t>
            </a:r>
            <a:endParaRPr lang="es-CL" b="1" dirty="0">
              <a:solidFill>
                <a:srgbClr val="92D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92D050"/>
                </a:solidFill>
              </a:rPr>
              <a:t>Menor velocidad lectora</a:t>
            </a:r>
            <a:endParaRPr lang="es-VE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6262"/>
            <a:ext cx="8247047" cy="609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759539" y="580832"/>
            <a:ext cx="82089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solidFill>
                  <a:srgbClr val="C00000"/>
                </a:solidFill>
              </a:rPr>
              <a:t>Grupo IV: Disminución generalizada de la Visión </a:t>
            </a:r>
          </a:p>
          <a:p>
            <a:pPr algn="ctr"/>
            <a:endParaRPr lang="es-VE" sz="2400" b="1" dirty="0">
              <a:solidFill>
                <a:srgbClr val="C00000"/>
              </a:solidFill>
            </a:endParaRPr>
          </a:p>
          <a:p>
            <a:pPr algn="ctr"/>
            <a:r>
              <a:rPr lang="es-VE" sz="2000" b="1" dirty="0" smtClean="0">
                <a:solidFill>
                  <a:schemeClr val="bg1"/>
                </a:solidFill>
              </a:rPr>
              <a:t>Visión borrosa</a:t>
            </a: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 algn="ctr"/>
            <a:endParaRPr lang="es-VE" b="1" dirty="0">
              <a:solidFill>
                <a:schemeClr val="bg1"/>
              </a:solidFill>
            </a:endParaRPr>
          </a:p>
          <a:p>
            <a:pPr algn="ctr"/>
            <a:endParaRPr lang="es-VE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VE" b="1" dirty="0" smtClean="0">
                <a:solidFill>
                  <a:schemeClr val="bg1"/>
                </a:solidFill>
              </a:rPr>
              <a:t>PROBLEMAS: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rgbClr val="00CCFF"/>
                </a:solidFill>
              </a:rPr>
              <a:t>Se acercan mucho los objetos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>
                <a:solidFill>
                  <a:srgbClr val="00CCFF"/>
                </a:solidFill>
              </a:rPr>
              <a:t>Agudeza Visual reducida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>
                <a:solidFill>
                  <a:srgbClr val="00CCFF"/>
                </a:solidFill>
              </a:rPr>
              <a:t>Dificultad en percibir detalles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00CCFF"/>
                </a:solidFill>
              </a:rPr>
              <a:t>Deslumbramientos </a:t>
            </a:r>
            <a:r>
              <a:rPr lang="es-CL" b="1" dirty="0">
                <a:solidFill>
                  <a:srgbClr val="00CCFF"/>
                </a:solidFill>
              </a:rPr>
              <a:t>y fotofobia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b="1" dirty="0">
                <a:solidFill>
                  <a:srgbClr val="00CCFF"/>
                </a:solidFill>
              </a:rPr>
              <a:t>Disminución en la percepción del contraste - sensación de nubosidad </a:t>
            </a:r>
            <a:endParaRPr lang="es-VE" b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s-CL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VALORACION FUNCIONAL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6064" y="3501007"/>
            <a:ext cx="7772400" cy="187220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CL" sz="2800" b="1" dirty="0">
                <a:solidFill>
                  <a:srgbClr val="0070C0"/>
                </a:solidFill>
              </a:rPr>
              <a:t>Exámenes de evaluación según rangos de edad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C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6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2591272" y="116633"/>
            <a:ext cx="6589240" cy="64807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3400" dirty="0" smtClean="0"/>
              <a:t/>
            </a:r>
            <a:br>
              <a:rPr lang="es-VE" sz="3400" dirty="0" smtClean="0"/>
            </a:br>
            <a:r>
              <a:rPr lang="es-VE" sz="3400" dirty="0" smtClean="0"/>
              <a:t/>
            </a:r>
            <a:br>
              <a:rPr lang="es-VE" sz="3400" dirty="0" smtClean="0"/>
            </a:br>
            <a:r>
              <a:rPr lang="es-VE" sz="3400" dirty="0" smtClean="0"/>
              <a:t/>
            </a:r>
            <a:br>
              <a:rPr lang="es-VE" sz="3400" dirty="0" smtClean="0"/>
            </a:br>
            <a:r>
              <a:rPr lang="es-VE" sz="3400" dirty="0" smtClean="0"/>
              <a:t>Agudeza Visual</a:t>
            </a:r>
            <a:br>
              <a:rPr lang="es-VE" sz="3400" dirty="0" smtClean="0"/>
            </a:br>
            <a:r>
              <a:rPr lang="es-VE" sz="3400" dirty="0" smtClean="0"/>
              <a:t/>
            </a:r>
            <a:br>
              <a:rPr lang="es-VE" sz="3400" dirty="0" smtClean="0"/>
            </a:br>
            <a:r>
              <a:rPr lang="es-VE" sz="3400" dirty="0" smtClean="0"/>
              <a:t/>
            </a:r>
            <a:br>
              <a:rPr lang="es-VE" sz="3400" dirty="0" smtClean="0"/>
            </a:br>
            <a:endParaRPr lang="es-VE" sz="3400" dirty="0" smtClean="0"/>
          </a:p>
        </p:txBody>
      </p:sp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971600" y="980728"/>
            <a:ext cx="81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Blip>
                <a:blip r:embed="rId2"/>
              </a:buBlip>
              <a:defRPr>
                <a:solidFill>
                  <a:srgbClr val="254B71"/>
                </a:solidFill>
              </a:defRPr>
            </a:lvl1pPr>
          </a:lstStyle>
          <a:p>
            <a:pPr algn="just"/>
            <a:r>
              <a:rPr lang="es-VE" sz="1600" dirty="0"/>
              <a:t>Nitidez de la </a:t>
            </a:r>
            <a:r>
              <a:rPr lang="es-VE" sz="1600" dirty="0" smtClean="0"/>
              <a:t>imagen, </a:t>
            </a:r>
            <a:r>
              <a:rPr lang="es-VE" sz="1600" dirty="0"/>
              <a:t>referida generalmente a la visión </a:t>
            </a:r>
            <a:r>
              <a:rPr lang="es-VE" sz="1600" dirty="0" smtClean="0"/>
              <a:t>central (Función </a:t>
            </a:r>
            <a:r>
              <a:rPr lang="es-VE" sz="1600" dirty="0"/>
              <a:t>de los conos de la fóvea </a:t>
            </a:r>
            <a:r>
              <a:rPr lang="es-VE" sz="1600" dirty="0" smtClean="0"/>
              <a:t>central)</a:t>
            </a:r>
            <a:endParaRPr lang="es-VE" sz="1600" dirty="0"/>
          </a:p>
          <a:p>
            <a:pPr algn="just"/>
            <a:r>
              <a:rPr lang="es-VE" sz="1600" dirty="0"/>
              <a:t>Capacidad para distinguir formas</a:t>
            </a:r>
          </a:p>
          <a:p>
            <a:pPr algn="just"/>
            <a:r>
              <a:rPr lang="es-VE" sz="1600" dirty="0" smtClean="0"/>
              <a:t>Se explora tanto para la visión de cerca como lejos</a:t>
            </a:r>
            <a:endParaRPr lang="es-VE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637145" y="4653136"/>
            <a:ext cx="6552728" cy="792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400" kern="0" dirty="0" smtClean="0"/>
              <a:t>Sensibilidad al Contraste</a:t>
            </a:r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1028780" y="5661248"/>
            <a:ext cx="82237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Blip>
                <a:blip r:embed="rId2"/>
              </a:buBlip>
              <a:defRPr sz="1600">
                <a:solidFill>
                  <a:srgbClr val="254B71"/>
                </a:solidFill>
              </a:defRPr>
            </a:lvl1pPr>
          </a:lstStyle>
          <a:p>
            <a:pPr algn="just"/>
            <a:r>
              <a:rPr lang="es-CL" dirty="0" smtClean="0"/>
              <a:t>Sensibilidad </a:t>
            </a:r>
            <a:r>
              <a:rPr lang="es-CL" dirty="0"/>
              <a:t>al contraste o calidad de la visión</a:t>
            </a:r>
            <a:endParaRPr lang="es-VE" dirty="0" smtClean="0"/>
          </a:p>
          <a:p>
            <a:pPr algn="just"/>
            <a:r>
              <a:rPr lang="es-VE" dirty="0" smtClean="0"/>
              <a:t>Capacidad para discriminar entre dos puntos.</a:t>
            </a:r>
            <a:endParaRPr lang="es-VE" dirty="0"/>
          </a:p>
          <a:p>
            <a:pPr algn="just"/>
            <a:endParaRPr lang="es-VE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591272" y="2487537"/>
            <a:ext cx="6552728" cy="7974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400" kern="0" dirty="0" smtClean="0"/>
              <a:t>Campo Visual</a:t>
            </a:r>
          </a:p>
        </p:txBody>
      </p:sp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971600" y="3462099"/>
            <a:ext cx="82237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Blip>
                <a:blip r:embed="rId2"/>
              </a:buBlip>
              <a:defRPr sz="1600">
                <a:solidFill>
                  <a:srgbClr val="254B71"/>
                </a:solidFill>
              </a:defRPr>
            </a:lvl1pPr>
          </a:lstStyle>
          <a:p>
            <a:pPr algn="just"/>
            <a:r>
              <a:rPr lang="es-VE" dirty="0"/>
              <a:t>Área del espacio físico visible </a:t>
            </a:r>
            <a:r>
              <a:rPr lang="es-VE" dirty="0" smtClean="0"/>
              <a:t>cuando el </a:t>
            </a:r>
            <a:r>
              <a:rPr lang="es-VE" dirty="0"/>
              <a:t>cuerpo, la cabeza y los ojos están fijos</a:t>
            </a:r>
            <a:r>
              <a:rPr lang="es-VE" dirty="0" smtClean="0"/>
              <a:t>.</a:t>
            </a:r>
          </a:p>
          <a:p>
            <a:pPr algn="just"/>
            <a:r>
              <a:rPr lang="es-CL" dirty="0"/>
              <a:t>El objetivo principal, es determinar la extensión de la retina intacta que está disponible para el aumento.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958" y="4211478"/>
            <a:ext cx="2395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728192" y="1469102"/>
            <a:ext cx="67322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Blip>
                <a:blip r:embed="rId3"/>
              </a:buBlip>
              <a:defRPr sz="1600">
                <a:solidFill>
                  <a:srgbClr val="254B71"/>
                </a:solidFill>
              </a:defRPr>
            </a:lvl1pPr>
          </a:lstStyle>
          <a:p>
            <a:pPr marL="0" indent="0">
              <a:buNone/>
            </a:pPr>
            <a:r>
              <a:rPr lang="es-ES_tradnl" b="1" dirty="0" smtClean="0"/>
              <a:t>AGUDEZA VISUAL: (cerca y lejos)</a:t>
            </a:r>
          </a:p>
          <a:p>
            <a:pPr marL="804863" indent="-449263"/>
            <a:r>
              <a:rPr lang="es-ES_tradnl" dirty="0" smtClean="0"/>
              <a:t>Test </a:t>
            </a:r>
            <a:r>
              <a:rPr lang="es-ES_tradnl" dirty="0"/>
              <a:t>de Mirada Preferencial</a:t>
            </a:r>
          </a:p>
          <a:p>
            <a:pPr marL="804863" indent="-449263"/>
            <a:r>
              <a:rPr lang="es-ES_tradnl" dirty="0"/>
              <a:t>Test de Agudeza Visual </a:t>
            </a:r>
            <a:r>
              <a:rPr lang="es-ES_tradnl" dirty="0" smtClean="0"/>
              <a:t>LEA</a:t>
            </a:r>
          </a:p>
          <a:p>
            <a:pPr marL="0" indent="0">
              <a:buNone/>
            </a:pPr>
            <a:r>
              <a:rPr lang="es-ES_tradnl" b="1" dirty="0" smtClean="0"/>
              <a:t>CAMPO VISUAL </a:t>
            </a:r>
            <a:endParaRPr lang="es-ES_tradnl" b="1" dirty="0"/>
          </a:p>
          <a:p>
            <a:pPr marL="804863" indent="-449263"/>
            <a:r>
              <a:rPr lang="es-ES_tradnl" dirty="0"/>
              <a:t>Medida del Campo Visual por </a:t>
            </a:r>
            <a:r>
              <a:rPr lang="es-ES_tradnl" dirty="0" smtClean="0"/>
              <a:t>Confrontación</a:t>
            </a:r>
          </a:p>
          <a:p>
            <a:pPr marL="0" indent="0">
              <a:buNone/>
            </a:pPr>
            <a:r>
              <a:rPr lang="es-ES_tradnl" b="1" dirty="0" smtClean="0"/>
              <a:t>SENSIBILIDAD AL CONTRASTE</a:t>
            </a:r>
            <a:endParaRPr lang="es-ES_tradnl" b="1" dirty="0"/>
          </a:p>
          <a:p>
            <a:pPr marL="804863" indent="-449263"/>
            <a:r>
              <a:rPr lang="es-ES_tradnl" dirty="0"/>
              <a:t>Test de Sensibilidad al Contraste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1" y="3678337"/>
            <a:ext cx="2262311" cy="16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2637461" cy="162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591272" y="185410"/>
            <a:ext cx="6552728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Instrumentos de Evaluación </a:t>
            </a:r>
            <a:endParaRPr lang="es-VE" sz="3600" b="1" kern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46" y="3162300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3" y="4293096"/>
            <a:ext cx="2835207" cy="12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3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1916113"/>
            <a:ext cx="8136830" cy="1362075"/>
          </a:xfrm>
        </p:spPr>
        <p:txBody>
          <a:bodyPr/>
          <a:lstStyle/>
          <a:p>
            <a:pPr marL="857250" indent="-857250" eaLnBrk="1" hangingPunct="1">
              <a:buFont typeface="+mj-lt"/>
              <a:buAutoNum type="romanUcPeriod" startAt="3"/>
              <a:defRPr/>
            </a:pPr>
            <a:r>
              <a:rPr lang="es-CL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intervención</a:t>
            </a:r>
            <a:r>
              <a:rPr lang="es-CL" dirty="0" smtClean="0"/>
              <a:t> </a:t>
            </a:r>
            <a:r>
              <a:rPr lang="es-CL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Estimulación Visual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95450" y="3860800"/>
            <a:ext cx="7053263" cy="1500188"/>
          </a:xfrm>
        </p:spPr>
        <p:txBody>
          <a:bodyPr/>
          <a:lstStyle/>
          <a:p>
            <a:pPr marL="457200" indent="-457200"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L" sz="2800" b="1" dirty="0">
                <a:solidFill>
                  <a:srgbClr val="0070C0"/>
                </a:solidFill>
              </a:rPr>
              <a:t>Conceptos</a:t>
            </a:r>
          </a:p>
          <a:p>
            <a:pPr marL="457200" indent="-457200"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L" sz="2800" b="1" dirty="0">
                <a:solidFill>
                  <a:srgbClr val="0070C0"/>
                </a:solidFill>
              </a:rPr>
              <a:t>Programas y Estrategias </a:t>
            </a:r>
          </a:p>
        </p:txBody>
      </p:sp>
    </p:spTree>
    <p:extLst>
      <p:ext uri="{BB962C8B-B14F-4D97-AF65-F5344CB8AC3E}">
        <p14:creationId xmlns:p14="http://schemas.microsoft.com/office/powerpoint/2010/main" val="330099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168" y="1628800"/>
            <a:ext cx="7869312" cy="175432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altLang="es-CL" sz="1800" b="1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Fisiológicos</a:t>
            </a:r>
            <a: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  AV- CV- </a:t>
            </a:r>
            <a:r>
              <a:rPr lang="es-ES" altLang="es-CL" sz="1800" kern="1200" dirty="0" smtClean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SC</a:t>
            </a:r>
            <a:br>
              <a:rPr lang="es-ES" altLang="es-CL" sz="1800" kern="1200" dirty="0" smtClean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</a:br>
            <a:r>
              <a:rPr lang="es-ES" altLang="es-CL" sz="1800" kern="1200" dirty="0" smtClean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				</a:t>
            </a:r>
            <a:r>
              <a:rPr lang="es-ES_tradnl" altLang="es-CL" sz="1800" b="1" kern="1200" dirty="0" smtClean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Perceptivos</a:t>
            </a:r>
            <a:r>
              <a:rPr lang="es-ES" altLang="es-CL" sz="1800" kern="1200" dirty="0" smtClean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Procesamiento</a:t>
            </a:r>
            <a:b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</a:br>
            <a: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</a:t>
            </a:r>
            <a:r>
              <a:rPr lang="es-ES" altLang="es-CL" sz="1800" kern="1200" dirty="0" smtClean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Codificación</a:t>
            </a:r>
            <a: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</a:br>
            <a: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</a:t>
            </a:r>
            <a:r>
              <a:rPr lang="es-ES" altLang="es-CL" sz="1800" kern="1200" dirty="0" smtClean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>Interpretación </a:t>
            </a:r>
            <a: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</a:br>
            <a: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ES" altLang="es-CL" sz="1800" kern="1200" dirty="0">
                <a:solidFill>
                  <a:srgbClr val="254B71"/>
                </a:solidFill>
                <a:latin typeface="Arial" charset="0"/>
                <a:ea typeface="+mn-ea"/>
                <a:cs typeface="+mn-cs"/>
              </a:rPr>
            </a:br>
            <a:endParaRPr lang="es-ES" altLang="es-CL" sz="1800" kern="1200" dirty="0">
              <a:solidFill>
                <a:srgbClr val="254B7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00" name="Picture 6" descr="F:\patricia ramos\FOTOS MERCE\762986-curso-de-estimulacion-visual-epov-tecnica-de-estimulacion-posturo-visualpara-pacientes-neurologicos-20130220064613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9991"/>
            <a:ext cx="1944688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F:\Nueva carpeta\FOTOS MERCE\FOTO EDUC\FOTO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72" y="2997299"/>
            <a:ext cx="2667000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252536" y="3429000"/>
            <a:ext cx="85899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s-ES" altLang="es-CL" sz="1400" b="1" dirty="0">
                <a:solidFill>
                  <a:srgbClr val="254B71"/>
                </a:solidFill>
              </a:rPr>
              <a:t>                                                                  </a:t>
            </a:r>
            <a:r>
              <a:rPr lang="es-ES" altLang="es-CL" sz="1400" b="1" dirty="0">
                <a:solidFill>
                  <a:srgbClr val="0070C0"/>
                </a:solidFill>
              </a:rPr>
              <a:t>IMPEDIMIENTO VISUAL</a:t>
            </a:r>
            <a:br>
              <a:rPr lang="es-ES" altLang="es-CL" sz="1400" b="1" dirty="0">
                <a:solidFill>
                  <a:srgbClr val="0070C0"/>
                </a:solidFill>
              </a:rPr>
            </a:br>
            <a:r>
              <a:rPr lang="es-ES" altLang="es-CL" sz="1400" b="1" dirty="0">
                <a:solidFill>
                  <a:srgbClr val="0070C0"/>
                </a:solidFill>
              </a:rPr>
              <a:t>                                                                                   </a:t>
            </a:r>
            <a:r>
              <a:rPr lang="es-ES" altLang="es-CL" sz="1600" b="1" dirty="0" smtClean="0">
                <a:solidFill>
                  <a:srgbClr val="0070C0"/>
                </a:solidFill>
              </a:rPr>
              <a:t>+</a:t>
            </a:r>
            <a:r>
              <a:rPr lang="es-ES" altLang="es-CL" sz="1400" b="1" dirty="0">
                <a:solidFill>
                  <a:srgbClr val="0070C0"/>
                </a:solidFill>
              </a:rPr>
              <a:t/>
            </a:r>
            <a:br>
              <a:rPr lang="es-ES" altLang="es-CL" sz="1400" b="1" dirty="0">
                <a:solidFill>
                  <a:srgbClr val="0070C0"/>
                </a:solidFill>
              </a:rPr>
            </a:br>
            <a:r>
              <a:rPr lang="es-ES" altLang="es-CL" sz="1400" b="1" dirty="0">
                <a:solidFill>
                  <a:srgbClr val="0070C0"/>
                </a:solidFill>
              </a:rPr>
              <a:t>                                                                   ESTIMULACION VISUAL</a:t>
            </a:r>
            <a:br>
              <a:rPr lang="es-ES" altLang="es-CL" sz="1400" b="1" dirty="0">
                <a:solidFill>
                  <a:srgbClr val="0070C0"/>
                </a:solidFill>
              </a:rPr>
            </a:br>
            <a:r>
              <a:rPr lang="es-ES" altLang="es-CL" sz="1400" b="1" dirty="0">
                <a:solidFill>
                  <a:srgbClr val="0070C0"/>
                </a:solidFill>
              </a:rPr>
              <a:t/>
            </a:r>
            <a:br>
              <a:rPr lang="es-ES" altLang="es-CL" sz="1400" b="1" dirty="0">
                <a:solidFill>
                  <a:srgbClr val="0070C0"/>
                </a:solidFill>
              </a:rPr>
            </a:br>
            <a:r>
              <a:rPr lang="es-ES" altLang="es-CL" sz="1400" b="1" dirty="0">
                <a:solidFill>
                  <a:srgbClr val="0070C0"/>
                </a:solidFill>
              </a:rPr>
              <a:t>                                                            ATENCION AL ESTIMULO VISUAL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512168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400" b="1" kern="0" dirty="0" smtClean="0"/>
              <a:t>Componentes de la conducta visual </a:t>
            </a:r>
            <a:endParaRPr lang="es-VE" sz="3400" b="1" kern="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347864" y="4420373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10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568952" cy="1800200"/>
          </a:xfrm>
        </p:spPr>
        <p:txBody>
          <a:bodyPr/>
          <a:lstStyle/>
          <a:p>
            <a:pPr marL="857250" indent="-857250" algn="ctr">
              <a:buFont typeface="+mj-lt"/>
              <a:buAutoNum type="romanUcPeriod"/>
            </a:pPr>
            <a:r>
              <a:rPr lang="es-CL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Condición visual en niños con discapacidad visual </a:t>
            </a:r>
            <a:endParaRPr lang="es-CL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47664" y="3501008"/>
            <a:ext cx="7052320" cy="1500187"/>
          </a:xfrm>
        </p:spPr>
        <p:txBody>
          <a:bodyPr/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CL" sz="2800" b="1" dirty="0" smtClean="0">
                <a:solidFill>
                  <a:srgbClr val="0070C0"/>
                </a:solidFill>
              </a:rPr>
              <a:t>Patologías más Frecuentes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CL" sz="2800" b="1" dirty="0" smtClean="0">
                <a:solidFill>
                  <a:srgbClr val="0070C0"/>
                </a:solidFill>
              </a:rPr>
              <a:t>Grupos Funcionales </a:t>
            </a:r>
          </a:p>
        </p:txBody>
      </p:sp>
    </p:spTree>
    <p:extLst>
      <p:ext uri="{BB962C8B-B14F-4D97-AF65-F5344CB8AC3E}">
        <p14:creationId xmlns:p14="http://schemas.microsoft.com/office/powerpoint/2010/main" val="244672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929" y="1988840"/>
            <a:ext cx="7560567" cy="2591792"/>
          </a:xfrm>
        </p:spPr>
        <p:txBody>
          <a:bodyPr/>
          <a:lstStyle/>
          <a:p>
            <a:pPr algn="just" eaLnBrk="1" hangingPunct="1"/>
            <a:r>
              <a:rPr lang="es-ES_tradnl" altLang="es-CL" sz="2400" dirty="0" smtClean="0">
                <a:solidFill>
                  <a:srgbClr val="336699"/>
                </a:solidFill>
              </a:rPr>
              <a:t>Programas secuenciales de instrucción que buscan coordinación del desarrollo visual, iniciándose en los campos de sensación de luz, percepción de objetos, movilidad visual, cognitiva.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512168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Estimulación Visual</a:t>
            </a:r>
            <a:endParaRPr lang="es-VE" sz="3600" b="1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814308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775"/>
            <a:ext cx="779718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Blip>
                <a:blip r:embed="rId2"/>
              </a:buBlip>
            </a:pPr>
            <a:r>
              <a:rPr lang="es-ES" altLang="es-CL" sz="1800" dirty="0" smtClean="0">
                <a:solidFill>
                  <a:srgbClr val="336699"/>
                </a:solidFill>
              </a:rPr>
              <a:t>Desarrollo </a:t>
            </a:r>
            <a:r>
              <a:rPr lang="es-ES" altLang="es-CL" sz="1800" dirty="0">
                <a:solidFill>
                  <a:srgbClr val="336699"/>
                </a:solidFill>
              </a:rPr>
              <a:t>de la conciencia visual</a:t>
            </a:r>
          </a:p>
          <a:p>
            <a:pPr algn="just">
              <a:buBlip>
                <a:blip r:embed="rId2"/>
              </a:buBlip>
            </a:pPr>
            <a:r>
              <a:rPr lang="es-ES" altLang="es-CL" sz="1800" dirty="0">
                <a:solidFill>
                  <a:srgbClr val="336699"/>
                </a:solidFill>
              </a:rPr>
              <a:t>Percepción automática del estimulo</a:t>
            </a:r>
          </a:p>
          <a:p>
            <a:pPr algn="just">
              <a:buBlip>
                <a:blip r:embed="rId2"/>
              </a:buBlip>
            </a:pPr>
            <a:r>
              <a:rPr lang="es-ES" altLang="es-CL" sz="1800" dirty="0">
                <a:solidFill>
                  <a:srgbClr val="336699"/>
                </a:solidFill>
              </a:rPr>
              <a:t>Codificación ordenada de la información recibida</a:t>
            </a:r>
          </a:p>
          <a:p>
            <a:pPr marL="0" indent="0" algn="just">
              <a:buFontTx/>
              <a:buNone/>
            </a:pPr>
            <a:endParaRPr lang="es-ES" altLang="es-CL" sz="1800" dirty="0">
              <a:solidFill>
                <a:srgbClr val="336699"/>
              </a:solidFill>
            </a:endParaRPr>
          </a:p>
          <a:p>
            <a:pPr marL="0" indent="0" algn="just">
              <a:buFontTx/>
              <a:buNone/>
            </a:pPr>
            <a:r>
              <a:rPr lang="es-ES" altLang="es-CL" sz="1800" dirty="0">
                <a:solidFill>
                  <a:srgbClr val="336699"/>
                </a:solidFill>
              </a:rPr>
              <a:t>Es fundamental el contacto con los ojos y su replica tridimensional y bidimensional</a:t>
            </a:r>
          </a:p>
          <a:p>
            <a:pPr marL="0" indent="0" algn="just">
              <a:buFontTx/>
              <a:buNone/>
            </a:pPr>
            <a:r>
              <a:rPr lang="es-ES" altLang="es-CL" sz="1800" dirty="0">
                <a:solidFill>
                  <a:srgbClr val="336699"/>
                </a:solidFill>
              </a:rPr>
              <a:t>Son necesarias explicaciones detalladas de forma, color y ubicación , para relacionar sus elementos.</a:t>
            </a:r>
          </a:p>
          <a:p>
            <a:pPr marL="0" indent="0" algn="just">
              <a:buFontTx/>
              <a:buNone/>
            </a:pPr>
            <a:endParaRPr lang="es-ES" altLang="es-CL" sz="1800" dirty="0">
              <a:solidFill>
                <a:srgbClr val="336699"/>
              </a:solidFill>
            </a:endParaRPr>
          </a:p>
          <a:p>
            <a:pPr marL="0" indent="0" algn="just">
              <a:buFontTx/>
              <a:buNone/>
            </a:pPr>
            <a:endParaRPr lang="es-ES" altLang="es-CL" sz="1800" dirty="0">
              <a:solidFill>
                <a:srgbClr val="336699"/>
              </a:solidFill>
            </a:endParaRPr>
          </a:p>
        </p:txBody>
      </p:sp>
      <p:pic>
        <p:nvPicPr>
          <p:cNvPr id="6148" name="Picture 5" descr="F:\patricia ramos\FOTOS MERCE\110510-dia-mad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52528"/>
            <a:ext cx="3916011" cy="2060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475656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Aprendizaje Visual</a:t>
            </a:r>
            <a:endParaRPr lang="es-VE" sz="3600" b="1" kern="0" dirty="0"/>
          </a:p>
        </p:txBody>
      </p:sp>
    </p:spTree>
    <p:extLst>
      <p:ext uri="{BB962C8B-B14F-4D97-AF65-F5344CB8AC3E}">
        <p14:creationId xmlns:p14="http://schemas.microsoft.com/office/powerpoint/2010/main" val="155391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7" y="1700213"/>
            <a:ext cx="7222256" cy="4525962"/>
          </a:xfrm>
        </p:spPr>
        <p:txBody>
          <a:bodyPr/>
          <a:lstStyle/>
          <a:p>
            <a:pPr algn="just" eaLnBrk="1" hangingPunct="1">
              <a:buBlip>
                <a:blip r:embed="rId2"/>
              </a:buBlip>
            </a:pPr>
            <a:r>
              <a:rPr lang="es-ES" altLang="es-CL" sz="2000" dirty="0">
                <a:solidFill>
                  <a:srgbClr val="336699"/>
                </a:solidFill>
              </a:rPr>
              <a:t>Color</a:t>
            </a:r>
          </a:p>
          <a:p>
            <a:pPr algn="just" eaLnBrk="1" hangingPunct="1">
              <a:buBlip>
                <a:blip r:embed="rId2"/>
              </a:buBlip>
            </a:pPr>
            <a:endParaRPr lang="es-ES" altLang="es-CL" sz="2000" dirty="0">
              <a:solidFill>
                <a:srgbClr val="336699"/>
              </a:solidFill>
            </a:endParaRPr>
          </a:p>
          <a:p>
            <a:pPr algn="just" eaLnBrk="1" hangingPunct="1">
              <a:buBlip>
                <a:blip r:embed="rId2"/>
              </a:buBlip>
            </a:pPr>
            <a:r>
              <a:rPr lang="es-ES" altLang="es-CL" sz="2000" dirty="0">
                <a:solidFill>
                  <a:srgbClr val="336699"/>
                </a:solidFill>
              </a:rPr>
              <a:t>Contraste</a:t>
            </a:r>
          </a:p>
          <a:p>
            <a:pPr algn="just" eaLnBrk="1" hangingPunct="1">
              <a:buBlip>
                <a:blip r:embed="rId2"/>
              </a:buBlip>
            </a:pPr>
            <a:endParaRPr lang="es-ES" altLang="es-CL" sz="2000" dirty="0">
              <a:solidFill>
                <a:srgbClr val="336699"/>
              </a:solidFill>
            </a:endParaRPr>
          </a:p>
          <a:p>
            <a:pPr algn="just" eaLnBrk="1" hangingPunct="1">
              <a:buBlip>
                <a:blip r:embed="rId2"/>
              </a:buBlip>
            </a:pPr>
            <a:r>
              <a:rPr lang="es-ES" altLang="es-CL" sz="2000" dirty="0">
                <a:solidFill>
                  <a:srgbClr val="336699"/>
                </a:solidFill>
              </a:rPr>
              <a:t>Tiempo</a:t>
            </a:r>
          </a:p>
          <a:p>
            <a:pPr algn="just" eaLnBrk="1" hangingPunct="1">
              <a:buBlip>
                <a:blip r:embed="rId2"/>
              </a:buBlip>
            </a:pPr>
            <a:endParaRPr lang="es-ES" altLang="es-CL" sz="2000" dirty="0">
              <a:solidFill>
                <a:srgbClr val="336699"/>
              </a:solidFill>
            </a:endParaRPr>
          </a:p>
          <a:p>
            <a:pPr algn="just" eaLnBrk="1" hangingPunct="1">
              <a:buBlip>
                <a:blip r:embed="rId2"/>
              </a:buBlip>
            </a:pPr>
            <a:r>
              <a:rPr lang="es-ES" altLang="es-CL" sz="2000" dirty="0">
                <a:solidFill>
                  <a:srgbClr val="336699"/>
                </a:solidFill>
              </a:rPr>
              <a:t>Espacio</a:t>
            </a:r>
          </a:p>
          <a:p>
            <a:pPr algn="just" eaLnBrk="1" hangingPunct="1">
              <a:buBlip>
                <a:blip r:embed="rId2"/>
              </a:buBlip>
            </a:pPr>
            <a:endParaRPr lang="es-ES" altLang="es-CL" sz="2000" dirty="0">
              <a:solidFill>
                <a:srgbClr val="336699"/>
              </a:solidFill>
            </a:endParaRPr>
          </a:p>
          <a:p>
            <a:pPr algn="just" eaLnBrk="1" hangingPunct="1">
              <a:buBlip>
                <a:blip r:embed="rId2"/>
              </a:buBlip>
            </a:pPr>
            <a:r>
              <a:rPr lang="es-ES" altLang="es-CL" sz="2000" dirty="0">
                <a:solidFill>
                  <a:srgbClr val="336699"/>
                </a:solidFill>
              </a:rPr>
              <a:t>Iluminación</a:t>
            </a:r>
          </a:p>
        </p:txBody>
      </p:sp>
      <p:pic>
        <p:nvPicPr>
          <p:cNvPr id="7172" name="Picture 5" descr="F:\Nueva carpeta\FOTOS MERCE\FOTO EDUC\FO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2924175" cy="221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F:\patricia ramos\FOTOS MERCE\et-vis-hosp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6700"/>
            <a:ext cx="2611227" cy="2319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1475656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Claves Ambientales</a:t>
            </a:r>
            <a:endParaRPr lang="es-VE" sz="3600" b="1" kern="0" dirty="0"/>
          </a:p>
        </p:txBody>
      </p:sp>
    </p:spTree>
    <p:extLst>
      <p:ext uri="{BB962C8B-B14F-4D97-AF65-F5344CB8AC3E}">
        <p14:creationId xmlns:p14="http://schemas.microsoft.com/office/powerpoint/2010/main" val="208213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05000"/>
            <a:ext cx="7058744" cy="449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Blip>
                <a:blip r:embed="rId2"/>
              </a:buBlip>
            </a:pPr>
            <a:r>
              <a:rPr lang="es-ES" altLang="es-CL" sz="2400" dirty="0" smtClean="0">
                <a:solidFill>
                  <a:srgbClr val="336699"/>
                </a:solidFill>
              </a:rPr>
              <a:t>Edad </a:t>
            </a:r>
            <a:r>
              <a:rPr lang="es-ES" altLang="es-CL" sz="2400" dirty="0">
                <a:solidFill>
                  <a:srgbClr val="336699"/>
                </a:solidFill>
              </a:rPr>
              <a:t>cronológica       (Años que tiene)</a:t>
            </a:r>
          </a:p>
          <a:p>
            <a:pPr algn="just">
              <a:buBlip>
                <a:blip r:embed="rId2"/>
              </a:buBlip>
            </a:pPr>
            <a:r>
              <a:rPr lang="es-ES" altLang="es-CL" sz="2400" dirty="0" smtClean="0">
                <a:solidFill>
                  <a:srgbClr val="336699"/>
                </a:solidFill>
              </a:rPr>
              <a:t>Nivel </a:t>
            </a:r>
            <a:r>
              <a:rPr lang="es-ES" altLang="es-CL" sz="2400" dirty="0">
                <a:solidFill>
                  <a:srgbClr val="336699"/>
                </a:solidFill>
              </a:rPr>
              <a:t>de desarrollo     ( Nivel madurativo)</a:t>
            </a:r>
          </a:p>
          <a:p>
            <a:pPr algn="just">
              <a:buBlip>
                <a:blip r:embed="rId2"/>
              </a:buBlip>
            </a:pPr>
            <a:r>
              <a:rPr lang="es-ES" altLang="es-CL" sz="2400" dirty="0" smtClean="0">
                <a:solidFill>
                  <a:srgbClr val="336699"/>
                </a:solidFill>
              </a:rPr>
              <a:t>Edad </a:t>
            </a:r>
            <a:r>
              <a:rPr lang="es-ES" altLang="es-CL" sz="2400" dirty="0">
                <a:solidFill>
                  <a:srgbClr val="336699"/>
                </a:solidFill>
              </a:rPr>
              <a:t>visual            ( Nivel de interpretación)</a:t>
            </a:r>
          </a:p>
        </p:txBody>
      </p:sp>
      <p:pic>
        <p:nvPicPr>
          <p:cNvPr id="8196" name="Picture 5" descr="F:\patricia ramos\FOTOS MERCE\2013-02-06 17.30.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887788" cy="2511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475656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Interpretación </a:t>
            </a:r>
            <a:endParaRPr lang="es-VE" sz="3600" b="1" kern="0" dirty="0"/>
          </a:p>
        </p:txBody>
      </p:sp>
    </p:spTree>
    <p:extLst>
      <p:ext uri="{BB962C8B-B14F-4D97-AF65-F5344CB8AC3E}">
        <p14:creationId xmlns:p14="http://schemas.microsoft.com/office/powerpoint/2010/main" val="414611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836712"/>
            <a:ext cx="7391400" cy="25208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s-ES_tradnl" altLang="es-CL" sz="2400" dirty="0">
                <a:solidFill>
                  <a:srgbClr val="336699"/>
                </a:solidFill>
                <a:latin typeface="+mn-lt"/>
                <a:ea typeface="+mn-ea"/>
                <a:cs typeface="+mn-cs"/>
              </a:rPr>
              <a:t>El desarrollo de las funciones visuales constituye una interacción neurológica completa, ya que está en función de la estimulación del ojo mediante la luz, el color y los movimientos. </a:t>
            </a:r>
          </a:p>
        </p:txBody>
      </p:sp>
      <p:pic>
        <p:nvPicPr>
          <p:cNvPr id="9219" name="Picture 2" descr="F:\patricia ramos\FOTOS MERCE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3"/>
            <a:ext cx="2808312" cy="2103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00918"/>
            <a:ext cx="3473406" cy="188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9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16832"/>
            <a:ext cx="6400800" cy="39170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_tradnl" altLang="es-CL" sz="2800" b="1" dirty="0">
                <a:solidFill>
                  <a:srgbClr val="336699"/>
                </a:solidFill>
              </a:rPr>
              <a:t>Funciones ópticas   0-3 meses</a:t>
            </a:r>
          </a:p>
          <a:p>
            <a:pPr>
              <a:lnSpc>
                <a:spcPct val="150000"/>
              </a:lnSpc>
            </a:pPr>
            <a:r>
              <a:rPr lang="es-ES_tradnl" altLang="es-CL" sz="2800" b="1" dirty="0">
                <a:solidFill>
                  <a:srgbClr val="336699"/>
                </a:solidFill>
              </a:rPr>
              <a:t>Exploración</a:t>
            </a:r>
          </a:p>
          <a:p>
            <a:pPr>
              <a:lnSpc>
                <a:spcPct val="100000"/>
              </a:lnSpc>
            </a:pPr>
            <a:endParaRPr lang="es-ES_tradnl" altLang="es-CL" sz="2400" dirty="0" smtClean="0">
              <a:solidFill>
                <a:srgbClr val="336699"/>
              </a:solidFill>
            </a:endParaRPr>
          </a:p>
          <a:p>
            <a:pPr>
              <a:lnSpc>
                <a:spcPct val="100000"/>
              </a:lnSpc>
            </a:pPr>
            <a:r>
              <a:rPr lang="es-ES_tradnl" altLang="es-CL" sz="2400" dirty="0" smtClean="0">
                <a:solidFill>
                  <a:srgbClr val="336699"/>
                </a:solidFill>
              </a:rPr>
              <a:t>Responde </a:t>
            </a:r>
            <a:r>
              <a:rPr lang="es-ES_tradnl" altLang="es-CL" sz="2400" dirty="0">
                <a:solidFill>
                  <a:srgbClr val="336699"/>
                </a:solidFill>
              </a:rPr>
              <a:t>a estímulos visuales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Movimientos de ojos 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Rastreos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Seguimiento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475656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Desarrollo Perceptivo </a:t>
            </a:r>
            <a:endParaRPr lang="es-VE" sz="3600" b="1" kern="0" dirty="0"/>
          </a:p>
        </p:txBody>
      </p:sp>
    </p:spTree>
    <p:extLst>
      <p:ext uri="{BB962C8B-B14F-4D97-AF65-F5344CB8AC3E}">
        <p14:creationId xmlns:p14="http://schemas.microsoft.com/office/powerpoint/2010/main" val="2594925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20" y="1916832"/>
            <a:ext cx="9144000" cy="44644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_tradnl" altLang="es-CL" sz="2800" b="1" dirty="0">
                <a:solidFill>
                  <a:srgbClr val="336699"/>
                </a:solidFill>
              </a:rPr>
              <a:t>Funciones óptico  - perceptivas</a:t>
            </a:r>
          </a:p>
          <a:p>
            <a:pPr>
              <a:lnSpc>
                <a:spcPct val="150000"/>
              </a:lnSpc>
            </a:pPr>
            <a:r>
              <a:rPr lang="es-ES_tradnl" altLang="es-CL" sz="2800" b="1" dirty="0">
                <a:solidFill>
                  <a:srgbClr val="336699"/>
                </a:solidFill>
              </a:rPr>
              <a:t>4 – 24 </a:t>
            </a:r>
            <a:r>
              <a:rPr lang="es-ES_tradnl" altLang="es-CL" sz="2800" b="1" dirty="0" smtClean="0">
                <a:solidFill>
                  <a:srgbClr val="336699"/>
                </a:solidFill>
              </a:rPr>
              <a:t>Meses</a:t>
            </a:r>
            <a:endParaRPr lang="es-ES_tradnl" altLang="es-CL" sz="2800" b="1" dirty="0">
              <a:solidFill>
                <a:srgbClr val="336699"/>
              </a:solidFill>
            </a:endParaRPr>
          </a:p>
          <a:p>
            <a:pPr>
              <a:lnSpc>
                <a:spcPct val="150000"/>
              </a:lnSpc>
            </a:pPr>
            <a:endParaRPr lang="es-ES_tradnl" altLang="es-CL" sz="1400" dirty="0" smtClean="0">
              <a:solidFill>
                <a:srgbClr val="336699"/>
              </a:solidFill>
            </a:endParaRPr>
          </a:p>
          <a:p>
            <a:pPr>
              <a:lnSpc>
                <a:spcPct val="100000"/>
              </a:lnSpc>
            </a:pPr>
            <a:r>
              <a:rPr lang="es-ES_tradnl" altLang="es-CL" sz="2400" dirty="0" smtClean="0">
                <a:solidFill>
                  <a:srgbClr val="336699"/>
                </a:solidFill>
              </a:rPr>
              <a:t>Discrimina </a:t>
            </a:r>
            <a:r>
              <a:rPr lang="es-ES_tradnl" altLang="es-CL" sz="2400" dirty="0">
                <a:solidFill>
                  <a:srgbClr val="336699"/>
                </a:solidFill>
              </a:rPr>
              <a:t>– Reconoce- Memoriza - Ubica 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Forma, Tamaño, Color, 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Semejanza, Diferencia, Figura-Fondo, Relaciones Espaciales, Coordinación viso motriz.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475656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Desarrollo Perceptivo </a:t>
            </a:r>
            <a:endParaRPr lang="es-VE" sz="3600" b="1" kern="0" dirty="0"/>
          </a:p>
        </p:txBody>
      </p:sp>
    </p:spTree>
    <p:extLst>
      <p:ext uri="{BB962C8B-B14F-4D97-AF65-F5344CB8AC3E}">
        <p14:creationId xmlns:p14="http://schemas.microsoft.com/office/powerpoint/2010/main" val="137152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1953741"/>
            <a:ext cx="7747198" cy="45716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_tradnl" altLang="es-CL" sz="2800" b="1" dirty="0">
                <a:solidFill>
                  <a:srgbClr val="336699"/>
                </a:solidFill>
              </a:rPr>
              <a:t>Funciones </a:t>
            </a:r>
            <a:r>
              <a:rPr lang="es-ES_tradnl" altLang="es-CL" sz="2800" b="1" dirty="0" smtClean="0">
                <a:solidFill>
                  <a:srgbClr val="336699"/>
                </a:solidFill>
              </a:rPr>
              <a:t>perceptivas 2 </a:t>
            </a:r>
            <a:r>
              <a:rPr lang="es-ES_tradnl" altLang="es-CL" sz="2800" b="1" dirty="0">
                <a:solidFill>
                  <a:srgbClr val="336699"/>
                </a:solidFill>
              </a:rPr>
              <a:t>– 7 </a:t>
            </a:r>
            <a:r>
              <a:rPr lang="es-ES_tradnl" altLang="es-CL" sz="2800" b="1" dirty="0" smtClean="0">
                <a:solidFill>
                  <a:srgbClr val="336699"/>
                </a:solidFill>
              </a:rPr>
              <a:t>años</a:t>
            </a:r>
            <a:endParaRPr lang="es-ES_tradnl" altLang="es-CL" sz="1400" b="1" dirty="0">
              <a:solidFill>
                <a:srgbClr val="336699"/>
              </a:solidFill>
            </a:endParaRPr>
          </a:p>
          <a:p>
            <a:pPr>
              <a:lnSpc>
                <a:spcPct val="150000"/>
              </a:lnSpc>
            </a:pPr>
            <a:r>
              <a:rPr lang="es-ES_tradnl" altLang="es-CL" sz="2800" b="1" dirty="0">
                <a:solidFill>
                  <a:srgbClr val="336699"/>
                </a:solidFill>
              </a:rPr>
              <a:t>Interpretación</a:t>
            </a:r>
          </a:p>
          <a:p>
            <a:pPr>
              <a:lnSpc>
                <a:spcPct val="100000"/>
              </a:lnSpc>
            </a:pPr>
            <a:endParaRPr lang="es-ES_tradnl" altLang="es-CL" sz="2400" dirty="0">
              <a:solidFill>
                <a:srgbClr val="336699"/>
              </a:solidFill>
            </a:endParaRP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P</a:t>
            </a:r>
            <a:r>
              <a:rPr lang="es-ES_tradnl" altLang="es-CL" sz="2400" dirty="0" smtClean="0">
                <a:solidFill>
                  <a:srgbClr val="336699"/>
                </a:solidFill>
              </a:rPr>
              <a:t>rocesa </a:t>
            </a:r>
            <a:r>
              <a:rPr lang="es-ES_tradnl" altLang="es-CL" sz="2400" dirty="0">
                <a:solidFill>
                  <a:srgbClr val="336699"/>
                </a:solidFill>
              </a:rPr>
              <a:t>datos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Construye, Identifica, Reproduce, 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Da sentido a lo visto, </a:t>
            </a:r>
          </a:p>
          <a:p>
            <a:pPr>
              <a:lnSpc>
                <a:spcPct val="100000"/>
              </a:lnSpc>
            </a:pPr>
            <a:r>
              <a:rPr lang="es-ES_tradnl" altLang="es-CL" sz="2400" dirty="0">
                <a:solidFill>
                  <a:srgbClr val="336699"/>
                </a:solidFill>
              </a:rPr>
              <a:t>Asocia a otras experiencias visuales, Memoria Visual, Lenguaje.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475656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Desarrollo Perceptivo </a:t>
            </a:r>
            <a:endParaRPr lang="es-VE" sz="3600" b="1" kern="0" dirty="0"/>
          </a:p>
        </p:txBody>
      </p:sp>
    </p:spTree>
    <p:extLst>
      <p:ext uri="{BB962C8B-B14F-4D97-AF65-F5344CB8AC3E}">
        <p14:creationId xmlns:p14="http://schemas.microsoft.com/office/powerpoint/2010/main" val="32577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54128"/>
            <a:ext cx="8077200" cy="449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Blip>
                <a:blip r:embed="rId2"/>
              </a:buBlip>
            </a:pPr>
            <a:r>
              <a:rPr lang="es-ES" sz="1600" b="1" dirty="0">
                <a:solidFill>
                  <a:srgbClr val="336699"/>
                </a:solidFill>
              </a:rPr>
              <a:t>Valoración Diagnostica de Natalie Barraga</a:t>
            </a:r>
          </a:p>
          <a:p>
            <a:pPr marL="0" indent="0" algn="just">
              <a:buNone/>
            </a:pPr>
            <a:endParaRPr lang="es-ES_tradnl" sz="1600" b="1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s-ES_tradnl" sz="1600" b="1" dirty="0">
              <a:solidFill>
                <a:srgbClr val="336699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s-ES" altLang="es-CL" sz="1600" b="1" dirty="0">
                <a:solidFill>
                  <a:srgbClr val="336699"/>
                </a:solidFill>
              </a:rPr>
              <a:t>Evaluación del procesamiento    </a:t>
            </a:r>
            <a:endParaRPr lang="es-ES" altLang="es-CL" sz="1600" b="1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r>
              <a:rPr lang="es-ES" altLang="es-CL" sz="1600" b="1" dirty="0" smtClean="0">
                <a:solidFill>
                  <a:srgbClr val="336699"/>
                </a:solidFill>
              </a:rPr>
              <a:t>     Visual </a:t>
            </a:r>
            <a:r>
              <a:rPr lang="es-ES" altLang="es-CL" sz="1600" b="1" dirty="0">
                <a:solidFill>
                  <a:srgbClr val="336699"/>
                </a:solidFill>
              </a:rPr>
              <a:t>(EPV) “VAP-CAP</a:t>
            </a:r>
            <a:r>
              <a:rPr lang="es-ES" altLang="es-CL" sz="1600" b="1" dirty="0" smtClean="0">
                <a:solidFill>
                  <a:srgbClr val="336699"/>
                </a:solidFill>
              </a:rPr>
              <a:t>”</a:t>
            </a:r>
            <a:endParaRPr lang="es-ES" sz="1600" b="1" dirty="0">
              <a:solidFill>
                <a:srgbClr val="336699"/>
              </a:solidFill>
            </a:endParaRPr>
          </a:p>
          <a:p>
            <a:pPr algn="r">
              <a:buBlip>
                <a:blip r:embed="rId2"/>
              </a:buBlip>
            </a:pPr>
            <a:endParaRPr lang="es-ES" altLang="es-CL" sz="1600" b="1" dirty="0" smtClean="0">
              <a:solidFill>
                <a:srgbClr val="336699"/>
              </a:solidFill>
            </a:endParaRPr>
          </a:p>
          <a:p>
            <a:pPr algn="r">
              <a:buBlip>
                <a:blip r:embed="rId2"/>
              </a:buBlip>
            </a:pPr>
            <a:r>
              <a:rPr lang="es-ES" altLang="es-CL" sz="1600" b="1" dirty="0" smtClean="0">
                <a:solidFill>
                  <a:srgbClr val="336699"/>
                </a:solidFill>
              </a:rPr>
              <a:t>Kit de </a:t>
            </a:r>
            <a:r>
              <a:rPr lang="es-ES" altLang="es-CL" sz="1600" b="1" dirty="0">
                <a:solidFill>
                  <a:srgbClr val="336699"/>
                </a:solidFill>
              </a:rPr>
              <a:t>estimulación visual de </a:t>
            </a:r>
            <a:br>
              <a:rPr lang="es-ES" altLang="es-CL" sz="1600" b="1" dirty="0">
                <a:solidFill>
                  <a:srgbClr val="336699"/>
                </a:solidFill>
              </a:rPr>
            </a:br>
            <a:r>
              <a:rPr lang="es-ES" altLang="es-CL" sz="1600" b="1" dirty="0" err="1">
                <a:solidFill>
                  <a:srgbClr val="336699"/>
                </a:solidFill>
              </a:rPr>
              <a:t>Merce</a:t>
            </a:r>
            <a:r>
              <a:rPr lang="es-ES" altLang="es-CL" sz="1600" b="1" dirty="0">
                <a:solidFill>
                  <a:srgbClr val="336699"/>
                </a:solidFill>
              </a:rPr>
              <a:t> </a:t>
            </a:r>
            <a:r>
              <a:rPr lang="es-ES" altLang="es-CL" sz="1600" b="1" dirty="0" err="1" smtClean="0">
                <a:solidFill>
                  <a:srgbClr val="336699"/>
                </a:solidFill>
              </a:rPr>
              <a:t>Leonnhart</a:t>
            </a:r>
            <a:endParaRPr lang="es-ES" altLang="es-CL" sz="1600" b="1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s-ES" sz="1600" b="1" dirty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s-ES" sz="1600" b="1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s-ES" sz="1600" b="1" dirty="0">
              <a:solidFill>
                <a:srgbClr val="336699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s-ES" altLang="es-CL" sz="1600" b="1" dirty="0" smtClean="0">
                <a:solidFill>
                  <a:srgbClr val="336699"/>
                </a:solidFill>
              </a:rPr>
              <a:t>“</a:t>
            </a:r>
            <a:r>
              <a:rPr lang="es-ES" altLang="es-CL" sz="1600" b="1" dirty="0">
                <a:solidFill>
                  <a:srgbClr val="336699"/>
                </a:solidFill>
              </a:rPr>
              <a:t>CAJA DE LUZ”</a:t>
            </a:r>
          </a:p>
          <a:p>
            <a:pPr algn="just">
              <a:buBlip>
                <a:blip r:embed="rId2"/>
              </a:buBlip>
            </a:pPr>
            <a:endParaRPr lang="es-ES" sz="1600" b="1" dirty="0">
              <a:solidFill>
                <a:srgbClr val="336699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13" y="1232376"/>
            <a:ext cx="2627313" cy="164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13" y="3140968"/>
            <a:ext cx="2484437" cy="1662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81063"/>
            <a:ext cx="2484239" cy="1812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IM0007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3"/>
          <a:stretch>
            <a:fillRect/>
          </a:stretch>
        </p:blipFill>
        <p:spPr bwMode="auto">
          <a:xfrm>
            <a:off x="3059832" y="5229200"/>
            <a:ext cx="2467266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1475656" y="185410"/>
            <a:ext cx="7668344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400" b="1" kern="0" dirty="0" smtClean="0"/>
              <a:t>Programas de Estimulación Visual </a:t>
            </a:r>
            <a:endParaRPr lang="es-VE" sz="3400" b="1" kern="0" dirty="0"/>
          </a:p>
        </p:txBody>
      </p:sp>
    </p:spTree>
    <p:extLst>
      <p:ext uri="{BB962C8B-B14F-4D97-AF65-F5344CB8AC3E}">
        <p14:creationId xmlns:p14="http://schemas.microsoft.com/office/powerpoint/2010/main" val="63652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E:\119689007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492376" y="293747"/>
            <a:ext cx="5472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Muchas Gracias !</a:t>
            </a:r>
            <a:endParaRPr lang="es-E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04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2051720" y="548680"/>
            <a:ext cx="7128791" cy="9429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3400" b="1" dirty="0" smtClean="0"/>
              <a:t/>
            </a:r>
            <a:br>
              <a:rPr lang="es-VE" sz="3400" b="1" dirty="0" smtClean="0"/>
            </a:br>
            <a:r>
              <a:rPr lang="es-VE" sz="3400" b="1" dirty="0" smtClean="0"/>
              <a:t/>
            </a:r>
            <a:br>
              <a:rPr lang="es-VE" sz="3400" b="1" dirty="0" smtClean="0"/>
            </a:br>
            <a:r>
              <a:rPr lang="es-VE" sz="3400" b="1" dirty="0" smtClean="0"/>
              <a:t/>
            </a:r>
            <a:br>
              <a:rPr lang="es-VE" sz="3400" b="1" dirty="0" smtClean="0"/>
            </a:br>
            <a:r>
              <a:rPr lang="es-VE" sz="3400" b="1" dirty="0" smtClean="0"/>
              <a:t>BV y Ceguera – Según OMS 2012</a:t>
            </a:r>
            <a:br>
              <a:rPr lang="es-VE" sz="3400" b="1" dirty="0" smtClean="0"/>
            </a:br>
            <a:r>
              <a:rPr lang="es-VE" sz="3400" b="1" dirty="0" smtClean="0"/>
              <a:t/>
            </a:r>
            <a:br>
              <a:rPr lang="es-VE" sz="3400" b="1" dirty="0" smtClean="0"/>
            </a:br>
            <a:r>
              <a:rPr lang="es-VE" sz="3400" b="1" dirty="0" smtClean="0"/>
              <a:t/>
            </a:r>
            <a:br>
              <a:rPr lang="es-VE" sz="3400" b="1" dirty="0" smtClean="0"/>
            </a:br>
            <a:endParaRPr lang="es-VE" sz="34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700808"/>
            <a:ext cx="8280919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Blip>
                <a:blip r:embed="rId2"/>
              </a:buBlip>
            </a:pPr>
            <a:r>
              <a:rPr lang="es-ES" altLang="es-CL" sz="2000" kern="0" dirty="0"/>
              <a:t>1% de la población en los países en desarrollo padece deficiencias visuales </a:t>
            </a:r>
            <a:r>
              <a:rPr lang="es-ES" altLang="es-CL" sz="2000" kern="0" dirty="0" smtClean="0"/>
              <a:t>graves  (285 millones de personas).</a:t>
            </a:r>
          </a:p>
          <a:p>
            <a:pPr algn="just">
              <a:buFont typeface="Arial" pitchFamily="34" charset="0"/>
              <a:buBlip>
                <a:blip r:embed="rId2"/>
              </a:buBlip>
            </a:pPr>
            <a:r>
              <a:rPr lang="es-ES" altLang="es-CL" sz="2000" kern="0" dirty="0" smtClean="0"/>
              <a:t>85% - 90% presentan Baja Visión y son consideradas ciegas. </a:t>
            </a:r>
          </a:p>
          <a:p>
            <a:pPr algn="just">
              <a:buFont typeface="Arial" pitchFamily="34" charset="0"/>
              <a:buBlip>
                <a:blip r:embed="rId2"/>
              </a:buBlip>
            </a:pPr>
            <a:r>
              <a:rPr lang="es-ES" altLang="es-CL" sz="2000" kern="0" dirty="0" smtClean="0"/>
              <a:t>80% de la ceguera puede ser evitada.</a:t>
            </a:r>
          </a:p>
          <a:p>
            <a:pPr marL="0" indent="0">
              <a:buNone/>
            </a:pPr>
            <a:endParaRPr lang="es-ES" altLang="es-CL" sz="2000" kern="0" dirty="0" smtClean="0"/>
          </a:p>
          <a:p>
            <a:pPr>
              <a:defRPr/>
            </a:pPr>
            <a:r>
              <a:rPr lang="es-ES" sz="2000" dirty="0">
                <a:cs typeface="Arial" charset="0"/>
              </a:rPr>
              <a:t>La función visual se subdivide en cuatro niveles:</a:t>
            </a:r>
          </a:p>
          <a:p>
            <a:pPr algn="ctr">
              <a:buFontTx/>
              <a:buBlip>
                <a:blip r:embed="rId3"/>
              </a:buBlip>
              <a:defRPr/>
            </a:pPr>
            <a:r>
              <a:rPr lang="es-ES" sz="2000" dirty="0">
                <a:cs typeface="Arial" charset="0"/>
              </a:rPr>
              <a:t> visión normal;</a:t>
            </a:r>
          </a:p>
          <a:p>
            <a:pPr algn="ctr">
              <a:buFontTx/>
              <a:buBlip>
                <a:blip r:embed="rId3"/>
              </a:buBlip>
              <a:defRPr/>
            </a:pPr>
            <a:r>
              <a:rPr lang="es-ES" sz="2000" dirty="0">
                <a:cs typeface="Arial" charset="0"/>
              </a:rPr>
              <a:t> discapacidad visual moderada;</a:t>
            </a:r>
          </a:p>
          <a:p>
            <a:pPr algn="ctr">
              <a:buFontTx/>
              <a:buBlip>
                <a:blip r:embed="rId3"/>
              </a:buBlip>
              <a:defRPr/>
            </a:pPr>
            <a:r>
              <a:rPr lang="es-ES" sz="2000" dirty="0">
                <a:cs typeface="Arial" charset="0"/>
              </a:rPr>
              <a:t> discapacidad visual grave;</a:t>
            </a:r>
          </a:p>
          <a:p>
            <a:pPr algn="ctr">
              <a:buFontTx/>
              <a:buBlip>
                <a:blip r:embed="rId3"/>
              </a:buBlip>
              <a:defRPr/>
            </a:pPr>
            <a:r>
              <a:rPr lang="es-ES" sz="2000" dirty="0">
                <a:cs typeface="Arial" charset="0"/>
              </a:rPr>
              <a:t> ceguera.</a:t>
            </a:r>
          </a:p>
          <a:p>
            <a:pPr>
              <a:buFont typeface="Arial" pitchFamily="34" charset="0"/>
              <a:buBlip>
                <a:blip r:embed="rId2"/>
              </a:buBlip>
            </a:pPr>
            <a:endParaRPr lang="es-ES" altLang="es-CL" sz="2000" kern="0" dirty="0" smtClean="0"/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107504" y="6413266"/>
            <a:ext cx="9000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*Asamblea Mundial de La Salud WHA 56.26. Eliminación de la ceguera evitable. Punto 14.17 del orden del día 28 de mayo de 2003. [Online] [citado 24 abril 2005 ]; [4 pantallas aprox.]. Disponible en: http://publications.paho.org/spanish/moreinfo.cfm?Product_ID=827</a:t>
            </a:r>
          </a:p>
        </p:txBody>
      </p:sp>
    </p:spTree>
    <p:extLst>
      <p:ext uri="{BB962C8B-B14F-4D97-AF65-F5344CB8AC3E}">
        <p14:creationId xmlns:p14="http://schemas.microsoft.com/office/powerpoint/2010/main" val="338764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565150" y="3933825"/>
            <a:ext cx="8077200" cy="635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CL" altLang="es-CL" sz="2000" smtClean="0"/>
              <a:t>Congreso Ser y Nacer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CL" altLang="es-CL" sz="2000" smtClean="0"/>
              <a:t>Concepción – Julio 2014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s-CL" altLang="es-CL" sz="200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9375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3500"/>
            <a:ext cx="62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8738"/>
            <a:ext cx="20653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8643" y="1550402"/>
            <a:ext cx="836671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C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Estimulación Visual </a:t>
            </a:r>
            <a:br>
              <a:rPr lang="es-C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</a:b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5003800" y="5184775"/>
            <a:ext cx="4140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  <a:buClr>
                <a:schemeClr val="bg2"/>
              </a:buClr>
              <a:defRPr/>
            </a:pPr>
            <a:r>
              <a:rPr lang="es-ES" altLang="es-CL" sz="1400" dirty="0">
                <a:solidFill>
                  <a:srgbClr val="284C6A"/>
                </a:solidFill>
                <a:latin typeface="+mn-lt"/>
                <a:cs typeface="+mn-cs"/>
              </a:rPr>
              <a:t>TM. Marta Marín Durán </a:t>
            </a:r>
          </a:p>
          <a:p>
            <a:pPr algn="r">
              <a:spcBef>
                <a:spcPts val="0"/>
              </a:spcBef>
              <a:buClr>
                <a:schemeClr val="bg2"/>
              </a:buClr>
              <a:defRPr/>
            </a:pPr>
            <a:r>
              <a:rPr lang="es-ES" altLang="es-CL" sz="1400" dirty="0">
                <a:solidFill>
                  <a:srgbClr val="284C6A"/>
                </a:solidFill>
                <a:latin typeface="+mn-lt"/>
                <a:cs typeface="+mn-cs"/>
              </a:rPr>
              <a:t>Docente Carrera Tecnología Médica</a:t>
            </a:r>
          </a:p>
          <a:p>
            <a:pPr algn="r">
              <a:spcBef>
                <a:spcPts val="0"/>
              </a:spcBef>
              <a:buClr>
                <a:schemeClr val="bg2"/>
              </a:buClr>
              <a:defRPr/>
            </a:pPr>
            <a:r>
              <a:rPr lang="es-ES" altLang="es-CL" sz="1400" dirty="0">
                <a:solidFill>
                  <a:srgbClr val="284C6A"/>
                </a:solidFill>
                <a:latin typeface="+mn-lt"/>
                <a:cs typeface="+mn-cs"/>
              </a:rPr>
              <a:t>Universidad  de Concepción</a:t>
            </a:r>
          </a:p>
          <a:p>
            <a:pPr algn="r">
              <a:spcBef>
                <a:spcPts val="0"/>
              </a:spcBef>
              <a:buClr>
                <a:schemeClr val="bg2"/>
              </a:buClr>
              <a:defRPr/>
            </a:pPr>
            <a:endParaRPr lang="es-ES" altLang="es-CL" sz="1400" dirty="0">
              <a:solidFill>
                <a:srgbClr val="284C6A"/>
              </a:solidFill>
              <a:latin typeface="+mn-lt"/>
              <a:cs typeface="+mn-cs"/>
            </a:endParaRPr>
          </a:p>
          <a:p>
            <a:pPr algn="r">
              <a:spcBef>
                <a:spcPts val="0"/>
              </a:spcBef>
              <a:buClr>
                <a:schemeClr val="bg2"/>
              </a:buClr>
              <a:defRPr/>
            </a:pPr>
            <a:r>
              <a:rPr lang="es-ES" altLang="es-CL" sz="1400" dirty="0">
                <a:solidFill>
                  <a:srgbClr val="284C6A"/>
                </a:solidFill>
                <a:latin typeface="+mn-lt"/>
                <a:cs typeface="+mn-cs"/>
              </a:rPr>
              <a:t>TV. Patricia Ramos González</a:t>
            </a:r>
          </a:p>
          <a:p>
            <a:pPr algn="r">
              <a:spcBef>
                <a:spcPts val="0"/>
              </a:spcBef>
              <a:buClr>
                <a:schemeClr val="bg2"/>
              </a:buClr>
              <a:defRPr/>
            </a:pPr>
            <a:r>
              <a:rPr lang="es-CL" altLang="es-CL" sz="1400" dirty="0">
                <a:solidFill>
                  <a:srgbClr val="284C6A"/>
                </a:solidFill>
                <a:latin typeface="+mn-lt"/>
                <a:cs typeface="+mn-cs"/>
              </a:rPr>
              <a:t> Docente Adjunta Carrera Tecnología Medica Universidad de Concepción</a:t>
            </a:r>
            <a:endParaRPr lang="es-ES" altLang="es-CL" sz="1400" dirty="0">
              <a:solidFill>
                <a:srgbClr val="284C6A"/>
              </a:solidFill>
              <a:latin typeface="+mn-lt"/>
              <a:cs typeface="+mn-cs"/>
            </a:endParaRPr>
          </a:p>
          <a:p>
            <a:pPr algn="r">
              <a:spcBef>
                <a:spcPts val="0"/>
              </a:spcBef>
              <a:buClr>
                <a:schemeClr val="bg2"/>
              </a:buClr>
              <a:defRPr/>
            </a:pPr>
            <a:endParaRPr lang="es-ES" altLang="es-CL" sz="1400" dirty="0">
              <a:solidFill>
                <a:srgbClr val="284C6A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786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2051720" y="548680"/>
            <a:ext cx="7128792" cy="9429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3600" b="1" dirty="0" smtClean="0"/>
              <a:t/>
            </a:r>
            <a:br>
              <a:rPr lang="es-VE" sz="3600" b="1" dirty="0" smtClean="0"/>
            </a:br>
            <a:r>
              <a:rPr lang="es-VE" sz="3600" b="1" dirty="0" smtClean="0"/>
              <a:t/>
            </a:r>
            <a:br>
              <a:rPr lang="es-VE" sz="3600" b="1" dirty="0" smtClean="0"/>
            </a:br>
            <a:r>
              <a:rPr lang="es-VE" sz="3600" b="1" dirty="0" smtClean="0"/>
              <a:t/>
            </a:r>
            <a:br>
              <a:rPr lang="es-VE" sz="3600" b="1" dirty="0" smtClean="0"/>
            </a:br>
            <a:r>
              <a:rPr lang="es-VE" sz="3600" b="1" dirty="0" smtClean="0"/>
              <a:t>BV y Ceguera </a:t>
            </a:r>
            <a:br>
              <a:rPr lang="es-VE" sz="3600" b="1" dirty="0" smtClean="0"/>
            </a:br>
            <a:r>
              <a:rPr lang="es-VE" sz="3600" b="1" dirty="0" smtClean="0"/>
              <a:t/>
            </a:r>
            <a:br>
              <a:rPr lang="es-VE" sz="3600" b="1" dirty="0" smtClean="0"/>
            </a:br>
            <a:r>
              <a:rPr lang="es-VE" sz="3600" b="1" dirty="0" smtClean="0"/>
              <a:t/>
            </a:r>
            <a:br>
              <a:rPr lang="es-VE" sz="3600" b="1" dirty="0" smtClean="0"/>
            </a:br>
            <a:endParaRPr lang="es-VE" sz="36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2204864"/>
            <a:ext cx="7499176" cy="39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s-ES" sz="2000" dirty="0" smtClean="0">
                <a:solidFill>
                  <a:srgbClr val="284C6A"/>
                </a:solidFill>
                <a:latin typeface="+mn-lt"/>
                <a:cs typeface="Arial" charset="0"/>
              </a:rPr>
              <a:t>PERSONA CON BAJA VISION </a:t>
            </a:r>
          </a:p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/>
            </a:pPr>
            <a:r>
              <a:rPr lang="es-ES" sz="2000" dirty="0" smtClean="0">
                <a:solidFill>
                  <a:srgbClr val="284C6A"/>
                </a:solidFill>
                <a:latin typeface="+mn-lt"/>
                <a:cs typeface="Arial" charset="0"/>
              </a:rPr>
              <a:t>Es </a:t>
            </a:r>
            <a:r>
              <a:rPr lang="es-ES" sz="2000" dirty="0">
                <a:solidFill>
                  <a:srgbClr val="284C6A"/>
                </a:solidFill>
                <a:latin typeface="+mn-lt"/>
                <a:cs typeface="Arial" charset="0"/>
              </a:rPr>
              <a:t>quien padece una disminución de sus funciones visuales incluso después de todos los tratamientos pertinentes,  y cuya agudeza visual corregida en el mejor ojo es menor o igual a 20/60(0.3) o campo visual menor o igual a 10 grados desde el punto de fijación. </a:t>
            </a:r>
          </a:p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/>
            </a:pPr>
            <a:r>
              <a:rPr lang="es-ES" sz="2000" dirty="0" smtClean="0">
                <a:solidFill>
                  <a:srgbClr val="284C6A"/>
                </a:solidFill>
                <a:latin typeface="+mn-lt"/>
                <a:cs typeface="Arial" charset="0"/>
              </a:rPr>
              <a:t>Potencialmente </a:t>
            </a:r>
            <a:r>
              <a:rPr lang="es-ES" sz="2000" dirty="0">
                <a:solidFill>
                  <a:srgbClr val="284C6A"/>
                </a:solidFill>
                <a:latin typeface="+mn-lt"/>
                <a:cs typeface="Arial" charset="0"/>
              </a:rPr>
              <a:t>capaz de planificar  y ejecutar  una tarea (OMS, 1992).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es-ES" sz="3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CuadroTexto"/>
          <p:cNvSpPr txBox="1">
            <a:spLocks noChangeArrowheads="1"/>
          </p:cNvSpPr>
          <p:nvPr/>
        </p:nvSpPr>
        <p:spPr bwMode="auto">
          <a:xfrm flipH="1">
            <a:off x="1259632" y="1543139"/>
            <a:ext cx="777686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CL" sz="1900" dirty="0">
                <a:solidFill>
                  <a:srgbClr val="254B71"/>
                </a:solidFill>
              </a:rPr>
              <a:t>Opacidad del cristalino que se presentan en los 3 primeros meses de vida. </a:t>
            </a:r>
          </a:p>
          <a:p>
            <a:pPr marL="342900" indent="-342900">
              <a:buBlip>
                <a:blip r:embed="rId2"/>
              </a:buBlip>
            </a:pPr>
            <a:r>
              <a:rPr lang="es-CL" sz="1900" dirty="0">
                <a:solidFill>
                  <a:srgbClr val="254B71"/>
                </a:solidFill>
              </a:rPr>
              <a:t>Causa más común del deterioro visual en la niñez</a:t>
            </a:r>
            <a:r>
              <a:rPr lang="es-CL" sz="1900" dirty="0" smtClean="0">
                <a:solidFill>
                  <a:srgbClr val="254B71"/>
                </a:solidFill>
              </a:rPr>
              <a:t>.</a:t>
            </a:r>
          </a:p>
          <a:p>
            <a:endParaRPr lang="es-CL" sz="1900" dirty="0">
              <a:solidFill>
                <a:srgbClr val="254B7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s-CL" sz="1900" dirty="0">
                <a:solidFill>
                  <a:srgbClr val="254B71"/>
                </a:solidFill>
              </a:rPr>
              <a:t>ETIOLOGÍA </a:t>
            </a:r>
            <a:r>
              <a:rPr lang="es-CL" sz="1900" dirty="0" smtClean="0">
                <a:solidFill>
                  <a:srgbClr val="254B71"/>
                </a:solidFill>
              </a:rPr>
              <a:t>DIVERSA: </a:t>
            </a:r>
          </a:p>
          <a:p>
            <a:pPr marL="342900" indent="-342900">
              <a:buFontTx/>
              <a:buChar char="-"/>
            </a:pPr>
            <a:r>
              <a:rPr lang="es-CL" sz="1900" dirty="0" smtClean="0">
                <a:solidFill>
                  <a:srgbClr val="254B71"/>
                </a:solidFill>
              </a:rPr>
              <a:t>Hereditarias</a:t>
            </a:r>
          </a:p>
          <a:p>
            <a:pPr marL="342900" indent="-342900">
              <a:buFontTx/>
              <a:buChar char="-"/>
            </a:pPr>
            <a:r>
              <a:rPr lang="es-CL" sz="1900" dirty="0" smtClean="0">
                <a:solidFill>
                  <a:srgbClr val="254B71"/>
                </a:solidFill>
              </a:rPr>
              <a:t>Infecciones intrauterinas</a:t>
            </a:r>
          </a:p>
          <a:p>
            <a:pPr marL="342900" indent="-342900">
              <a:buFontTx/>
              <a:buChar char="-"/>
            </a:pPr>
            <a:r>
              <a:rPr lang="es-CL" sz="1900" dirty="0" smtClean="0">
                <a:solidFill>
                  <a:srgbClr val="254B71"/>
                </a:solidFill>
              </a:rPr>
              <a:t>Desorden </a:t>
            </a:r>
            <a:r>
              <a:rPr lang="es-CL" sz="1900" dirty="0">
                <a:solidFill>
                  <a:srgbClr val="254B71"/>
                </a:solidFill>
              </a:rPr>
              <a:t>metabólico, etc</a:t>
            </a:r>
            <a:r>
              <a:rPr lang="es-CL" sz="1900" dirty="0" smtClean="0">
                <a:solidFill>
                  <a:srgbClr val="254B71"/>
                </a:solidFill>
              </a:rPr>
              <a:t>.</a:t>
            </a:r>
          </a:p>
          <a:p>
            <a:endParaRPr lang="es-CL" sz="1900" dirty="0">
              <a:solidFill>
                <a:srgbClr val="254B7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s-CL" sz="1900" dirty="0">
                <a:solidFill>
                  <a:srgbClr val="254B71"/>
                </a:solidFill>
              </a:rPr>
              <a:t>TRATAMIENTO: </a:t>
            </a:r>
            <a:r>
              <a:rPr lang="es-CL" sz="1900" dirty="0" err="1" smtClean="0">
                <a:solidFill>
                  <a:srgbClr val="254B71"/>
                </a:solidFill>
              </a:rPr>
              <a:t>Qx</a:t>
            </a:r>
            <a:endParaRPr lang="es-CL" sz="1900" dirty="0" smtClean="0">
              <a:solidFill>
                <a:srgbClr val="254B71"/>
              </a:solidFill>
            </a:endParaRPr>
          </a:p>
          <a:p>
            <a:endParaRPr lang="es-VE" sz="1900" dirty="0" smtClean="0">
              <a:solidFill>
                <a:srgbClr val="254B7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s-VE" sz="1900" dirty="0" smtClean="0">
                <a:solidFill>
                  <a:srgbClr val="254B71"/>
                </a:solidFill>
              </a:rPr>
              <a:t>SIGNOS – SINTOMAS:</a:t>
            </a:r>
          </a:p>
          <a:p>
            <a:pPr marL="342900" indent="-342900">
              <a:buFontTx/>
              <a:buChar char="-"/>
            </a:pPr>
            <a:r>
              <a:rPr lang="es-VE" sz="1900" dirty="0" smtClean="0">
                <a:solidFill>
                  <a:srgbClr val="254B71"/>
                </a:solidFill>
              </a:rPr>
              <a:t>Visión borrosa / A.V. disminuida</a:t>
            </a:r>
          </a:p>
          <a:p>
            <a:pPr marL="342900" indent="-342900">
              <a:buFontTx/>
              <a:buChar char="-"/>
            </a:pPr>
            <a:r>
              <a:rPr lang="es-VE" sz="1900" dirty="0" smtClean="0">
                <a:solidFill>
                  <a:srgbClr val="254B71"/>
                </a:solidFill>
              </a:rPr>
              <a:t>Reducción de la visión para el movimiento</a:t>
            </a:r>
          </a:p>
          <a:p>
            <a:pPr marL="342900" indent="-342900">
              <a:buFontTx/>
              <a:buChar char="-"/>
            </a:pPr>
            <a:r>
              <a:rPr lang="es-VE" sz="1900" dirty="0" smtClean="0">
                <a:solidFill>
                  <a:srgbClr val="254B71"/>
                </a:solidFill>
              </a:rPr>
              <a:t>Se limitan tareas de discriminación fina</a:t>
            </a:r>
          </a:p>
        </p:txBody>
      </p:sp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527524" cy="9429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3600" b="1" dirty="0" smtClean="0"/>
              <a:t>Catarata Congénita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25765"/>
            <a:ext cx="3084513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324544" y="116632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177800" indent="-177800" algn="ctr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     Patologías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Oculares causantes </a:t>
            </a: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de Baja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Visión y Ceguera en Niños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CuadroTexto"/>
          <p:cNvSpPr txBox="1">
            <a:spLocks noChangeArrowheads="1"/>
          </p:cNvSpPr>
          <p:nvPr/>
        </p:nvSpPr>
        <p:spPr bwMode="auto">
          <a:xfrm flipH="1">
            <a:off x="1475656" y="1568981"/>
            <a:ext cx="748883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>
                <a:solidFill>
                  <a:srgbClr val="254B71"/>
                </a:solidFill>
              </a:defRPr>
            </a:lvl1pPr>
          </a:lstStyle>
          <a:p>
            <a:r>
              <a:rPr lang="es-CL" sz="1900" dirty="0"/>
              <a:t>Neuropatía óptica </a:t>
            </a:r>
            <a:endParaRPr lang="es-CL" sz="1900" dirty="0" smtClean="0"/>
          </a:p>
          <a:p>
            <a:r>
              <a:rPr lang="es-CL" sz="1900" dirty="0" smtClean="0"/>
              <a:t>1 </a:t>
            </a:r>
            <a:r>
              <a:rPr lang="es-CL" sz="1900" dirty="0"/>
              <a:t>/10.000 nacimientos</a:t>
            </a:r>
          </a:p>
          <a:p>
            <a:r>
              <a:rPr lang="es-CL" sz="1900" dirty="0" err="1" smtClean="0"/>
              <a:t>Enf</a:t>
            </a:r>
            <a:r>
              <a:rPr lang="es-CL" sz="1900" dirty="0"/>
              <a:t>. Asociadas -&gt; aumento largo axial –&gt; </a:t>
            </a:r>
            <a:r>
              <a:rPr lang="es-CL" sz="1900" dirty="0" err="1" smtClean="0"/>
              <a:t>anisometropias</a:t>
            </a:r>
            <a:endParaRPr lang="es-CL" sz="1900" dirty="0" smtClean="0"/>
          </a:p>
          <a:p>
            <a:r>
              <a:rPr lang="es-CL" sz="1900" dirty="0"/>
              <a:t>Tratamiento: </a:t>
            </a:r>
            <a:r>
              <a:rPr lang="es-CL" sz="1900" dirty="0" err="1" smtClean="0"/>
              <a:t>Qx</a:t>
            </a:r>
            <a:endParaRPr lang="es-CL" sz="1900" dirty="0" smtClean="0"/>
          </a:p>
          <a:p>
            <a:pPr marL="0" indent="0">
              <a:buNone/>
            </a:pPr>
            <a:endParaRPr lang="es-CL" sz="1900" dirty="0"/>
          </a:p>
          <a:p>
            <a:r>
              <a:rPr lang="es-CL" sz="1900" dirty="0" smtClean="0"/>
              <a:t>PRONÓSTICO</a:t>
            </a:r>
          </a:p>
          <a:p>
            <a:pPr>
              <a:buFontTx/>
              <a:buChar char="-"/>
            </a:pPr>
            <a:r>
              <a:rPr lang="es-CL" sz="1900" dirty="0" smtClean="0"/>
              <a:t>CV</a:t>
            </a:r>
            <a:r>
              <a:rPr lang="es-CL" sz="1900" dirty="0"/>
              <a:t>: Desplazamiento, distancias, nistagmo y </a:t>
            </a:r>
            <a:r>
              <a:rPr lang="es-CL" sz="1900" dirty="0" smtClean="0"/>
              <a:t>lectura</a:t>
            </a:r>
          </a:p>
          <a:p>
            <a:pPr>
              <a:buFontTx/>
              <a:buChar char="-"/>
            </a:pPr>
            <a:r>
              <a:rPr lang="es-CL" sz="1900" dirty="0" err="1" smtClean="0"/>
              <a:t>Anisometropía</a:t>
            </a:r>
            <a:r>
              <a:rPr lang="es-CL" sz="1900" dirty="0"/>
              <a:t>: </a:t>
            </a:r>
            <a:r>
              <a:rPr lang="es-CL" sz="1900" dirty="0" err="1" smtClean="0"/>
              <a:t>Ambliopia</a:t>
            </a:r>
            <a:endParaRPr lang="es-CL" sz="1900" dirty="0" smtClean="0"/>
          </a:p>
          <a:p>
            <a:pPr>
              <a:buFontTx/>
              <a:buChar char="-"/>
            </a:pPr>
            <a:r>
              <a:rPr lang="es-CL" sz="1900" dirty="0" err="1" smtClean="0"/>
              <a:t>Buftalmos</a:t>
            </a:r>
            <a:r>
              <a:rPr lang="es-CL" sz="1900" dirty="0" smtClean="0"/>
              <a:t> </a:t>
            </a:r>
            <a:r>
              <a:rPr lang="es-CL" sz="1900" dirty="0"/>
              <a:t>-&gt; </a:t>
            </a:r>
            <a:r>
              <a:rPr lang="es-CL" sz="1900" dirty="0" err="1"/>
              <a:t>Metamorfopsia</a:t>
            </a:r>
            <a:endParaRPr lang="es-CL" sz="1900" dirty="0"/>
          </a:p>
          <a:p>
            <a:endParaRPr lang="es-VE" sz="1900" dirty="0"/>
          </a:p>
          <a:p>
            <a:r>
              <a:rPr lang="es-VE" sz="1900" dirty="0" smtClean="0"/>
              <a:t>SIGNOS – SINTOMAS </a:t>
            </a:r>
          </a:p>
          <a:p>
            <a:pPr>
              <a:buFontTx/>
              <a:buChar char="-"/>
            </a:pPr>
            <a:r>
              <a:rPr lang="es-VE" sz="1900" dirty="0" smtClean="0"/>
              <a:t>Pérdida </a:t>
            </a:r>
            <a:r>
              <a:rPr lang="es-VE" sz="1900" dirty="0"/>
              <a:t>del campo </a:t>
            </a:r>
            <a:r>
              <a:rPr lang="es-VE" sz="1900" dirty="0" smtClean="0"/>
              <a:t>periférico.</a:t>
            </a:r>
          </a:p>
          <a:p>
            <a:pPr>
              <a:buFontTx/>
              <a:buChar char="-"/>
            </a:pPr>
            <a:r>
              <a:rPr lang="es-VE" sz="1900" dirty="0" smtClean="0"/>
              <a:t>Visión borrosa</a:t>
            </a:r>
          </a:p>
          <a:p>
            <a:pPr>
              <a:buFontTx/>
              <a:buChar char="-"/>
            </a:pPr>
            <a:r>
              <a:rPr lang="es-VE" sz="1900" dirty="0" smtClean="0"/>
              <a:t>Deslumbramiento</a:t>
            </a:r>
          </a:p>
          <a:p>
            <a:pPr>
              <a:buFontTx/>
              <a:buChar char="-"/>
            </a:pPr>
            <a:r>
              <a:rPr lang="es-VE" sz="1900" dirty="0" smtClean="0"/>
              <a:t>Visión </a:t>
            </a:r>
            <a:r>
              <a:rPr lang="es-VE" sz="1900" dirty="0"/>
              <a:t>en islas (escotomas múltiples)</a:t>
            </a:r>
          </a:p>
          <a:p>
            <a:pPr marL="0" indent="0">
              <a:buNone/>
            </a:pPr>
            <a:endParaRPr lang="es-VE" sz="1900" dirty="0"/>
          </a:p>
        </p:txBody>
      </p:sp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545852" cy="9429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3600" b="1" dirty="0" smtClean="0"/>
              <a:t>Glaucoma Congénito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9" y="3933056"/>
            <a:ext cx="3368122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24544" y="116632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177800" indent="-177800" algn="ctr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     Patologías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Oculares causantes </a:t>
            </a: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de Baja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Visión y Ceguera en Niños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2572158" y="80628"/>
            <a:ext cx="6592904" cy="10081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3600" b="1" dirty="0" smtClean="0"/>
              <a:t>Retinopatía del Prematuro 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 flipH="1">
            <a:off x="1475656" y="1508006"/>
            <a:ext cx="748883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>
                <a:solidFill>
                  <a:srgbClr val="254B71"/>
                </a:solidFill>
              </a:defRPr>
            </a:lvl1pPr>
          </a:lstStyle>
          <a:p>
            <a:r>
              <a:rPr lang="es-CL" dirty="0"/>
              <a:t>R</a:t>
            </a:r>
            <a:r>
              <a:rPr lang="es-CL" dirty="0" smtClean="0"/>
              <a:t>etinopatía </a:t>
            </a:r>
            <a:r>
              <a:rPr lang="es-CL" dirty="0" err="1" smtClean="0"/>
              <a:t>neovascular</a:t>
            </a:r>
            <a:r>
              <a:rPr lang="es-CL" dirty="0"/>
              <a:t>, desarrollo anormal de los vasos sanguíneos en la retina</a:t>
            </a:r>
            <a:endParaRPr lang="es-CL" dirty="0" smtClean="0"/>
          </a:p>
          <a:p>
            <a:r>
              <a:rPr lang="es-CL" dirty="0"/>
              <a:t>60-80% de los prematuros con peso menor a 1,250 g, presentarán ROP entre el primero y segundo mes de </a:t>
            </a:r>
            <a:r>
              <a:rPr lang="es-CL" dirty="0" smtClean="0"/>
              <a:t>vida</a:t>
            </a:r>
          </a:p>
          <a:p>
            <a:r>
              <a:rPr lang="es-CL" dirty="0" smtClean="0"/>
              <a:t>(</a:t>
            </a:r>
            <a:r>
              <a:rPr lang="es-CL" dirty="0"/>
              <a:t>90%) se resuelve, y el resto (10%) progresa a estadios más severos, incluso la ceguera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TRATAMIENTO:</a:t>
            </a:r>
          </a:p>
          <a:p>
            <a:pPr>
              <a:buFontTx/>
              <a:buChar char="-"/>
            </a:pPr>
            <a:r>
              <a:rPr lang="es-CL" dirty="0" smtClean="0"/>
              <a:t>ROP </a:t>
            </a:r>
            <a:r>
              <a:rPr lang="es-CL" dirty="0"/>
              <a:t>se resuelve espontáneamente y un número pequeño progresa a estadios </a:t>
            </a:r>
            <a:r>
              <a:rPr lang="es-CL" dirty="0" smtClean="0"/>
              <a:t>severos.</a:t>
            </a:r>
          </a:p>
          <a:p>
            <a:pPr>
              <a:buFontTx/>
              <a:buChar char="-"/>
            </a:pPr>
            <a:r>
              <a:rPr lang="es-CL" dirty="0" smtClean="0"/>
              <a:t>Laser o </a:t>
            </a:r>
            <a:r>
              <a:rPr lang="es-CL" dirty="0" err="1" smtClean="0"/>
              <a:t>Qx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VE" dirty="0"/>
          </a:p>
          <a:p>
            <a:r>
              <a:rPr lang="es-VE" dirty="0" smtClean="0"/>
              <a:t>SIGNOS – SINTOMAS </a:t>
            </a:r>
          </a:p>
          <a:p>
            <a:pPr>
              <a:buFontTx/>
              <a:buChar char="-"/>
            </a:pPr>
            <a:r>
              <a:rPr lang="es-VE" dirty="0" smtClean="0"/>
              <a:t>Pérdida </a:t>
            </a:r>
            <a:r>
              <a:rPr lang="es-VE" dirty="0"/>
              <a:t>del campo </a:t>
            </a:r>
            <a:r>
              <a:rPr lang="es-VE" dirty="0" smtClean="0"/>
              <a:t>periférico.</a:t>
            </a:r>
          </a:p>
          <a:p>
            <a:pPr>
              <a:buFontTx/>
              <a:buChar char="-"/>
            </a:pPr>
            <a:r>
              <a:rPr lang="es-VE" dirty="0" smtClean="0"/>
              <a:t>Visión borrosa</a:t>
            </a:r>
          </a:p>
          <a:p>
            <a:pPr>
              <a:buFontTx/>
              <a:buChar char="-"/>
            </a:pPr>
            <a:r>
              <a:rPr lang="es-VE" dirty="0" smtClean="0"/>
              <a:t>Deslumbramiento</a:t>
            </a:r>
          </a:p>
          <a:p>
            <a:pPr marL="0" indent="0">
              <a:buNone/>
            </a:pPr>
            <a:endParaRPr lang="es-V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63" y="4110697"/>
            <a:ext cx="2476500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20" y="4905944"/>
            <a:ext cx="1914525" cy="1914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324544" y="116632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177800" indent="-177800" algn="ctr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     Patologías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Oculares causantes </a:t>
            </a: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de Baja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Visión y Ceguera en Niños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CuadroTexto"/>
          <p:cNvSpPr txBox="1">
            <a:spLocks noChangeArrowheads="1"/>
          </p:cNvSpPr>
          <p:nvPr/>
        </p:nvSpPr>
        <p:spPr bwMode="auto">
          <a:xfrm flipH="1">
            <a:off x="1043608" y="1340768"/>
            <a:ext cx="7992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CL" sz="1600" dirty="0">
                <a:solidFill>
                  <a:srgbClr val="254B71"/>
                </a:solidFill>
              </a:rPr>
              <a:t>Es una de las principales causas de infecciones congénitas, zoonosis parasitaria (toxoplasma </a:t>
            </a:r>
            <a:r>
              <a:rPr lang="es-CL" sz="1600" dirty="0" err="1">
                <a:solidFill>
                  <a:srgbClr val="254B71"/>
                </a:solidFill>
              </a:rPr>
              <a:t>gondii</a:t>
            </a:r>
            <a:r>
              <a:rPr lang="es-CL" sz="1600" dirty="0" smtClean="0">
                <a:solidFill>
                  <a:srgbClr val="254B71"/>
                </a:solidFill>
              </a:rPr>
              <a:t>)  </a:t>
            </a:r>
            <a:r>
              <a:rPr lang="es-CL" sz="1600" dirty="0" smtClean="0">
                <a:solidFill>
                  <a:srgbClr val="254B71"/>
                </a:solidFill>
                <a:sym typeface="Wingdings" panose="05000000000000000000" pitchFamily="2" charset="2"/>
              </a:rPr>
              <a:t> </a:t>
            </a:r>
            <a:r>
              <a:rPr lang="es-VE" sz="1600" dirty="0" smtClean="0">
                <a:solidFill>
                  <a:srgbClr val="254B71"/>
                </a:solidFill>
              </a:rPr>
              <a:t>(</a:t>
            </a:r>
            <a:r>
              <a:rPr lang="es-VE" sz="1600" dirty="0">
                <a:solidFill>
                  <a:srgbClr val="254B71"/>
                </a:solidFill>
              </a:rPr>
              <a:t>cicatrices</a:t>
            </a:r>
            <a:r>
              <a:rPr lang="es-VE" sz="1600" dirty="0" smtClean="0">
                <a:solidFill>
                  <a:srgbClr val="254B71"/>
                </a:solidFill>
              </a:rPr>
              <a:t>)</a:t>
            </a:r>
            <a:endParaRPr lang="es-CL" sz="1600" dirty="0">
              <a:solidFill>
                <a:srgbClr val="254B7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s-CL" sz="1600" dirty="0">
                <a:solidFill>
                  <a:srgbClr val="254B71"/>
                </a:solidFill>
              </a:rPr>
              <a:t>adquirida vía oral por ingesta de carnes crudas, alimentos contaminados con heces de gato o por vía </a:t>
            </a:r>
            <a:r>
              <a:rPr lang="es-CL" sz="1600" dirty="0" err="1">
                <a:solidFill>
                  <a:srgbClr val="254B71"/>
                </a:solidFill>
              </a:rPr>
              <a:t>transplacentaria</a:t>
            </a:r>
            <a:r>
              <a:rPr lang="es-CL" sz="1600" dirty="0" smtClean="0">
                <a:solidFill>
                  <a:srgbClr val="254B71"/>
                </a:solidFill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endParaRPr lang="es-CL" sz="1600" dirty="0">
              <a:solidFill>
                <a:srgbClr val="254B7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s-VE" sz="1600" dirty="0" smtClean="0">
                <a:solidFill>
                  <a:srgbClr val="254B71"/>
                </a:solidFill>
              </a:rPr>
              <a:t>SIGNOS </a:t>
            </a:r>
            <a:r>
              <a:rPr lang="es-VE" sz="1600" dirty="0">
                <a:solidFill>
                  <a:srgbClr val="254B71"/>
                </a:solidFill>
              </a:rPr>
              <a:t>- SINTOMAS</a:t>
            </a:r>
          </a:p>
          <a:p>
            <a:pPr marL="285750" indent="-285750">
              <a:buFontTx/>
              <a:buChar char="-"/>
            </a:pPr>
            <a:r>
              <a:rPr lang="es-VE" sz="1600" dirty="0" smtClean="0">
                <a:solidFill>
                  <a:srgbClr val="254B71"/>
                </a:solidFill>
              </a:rPr>
              <a:t>Alteraciones </a:t>
            </a:r>
            <a:r>
              <a:rPr lang="es-VE" sz="1600" dirty="0">
                <a:solidFill>
                  <a:srgbClr val="254B71"/>
                </a:solidFill>
              </a:rPr>
              <a:t>en Visión </a:t>
            </a:r>
            <a:r>
              <a:rPr lang="es-VE" sz="1600" dirty="0" smtClean="0">
                <a:solidFill>
                  <a:srgbClr val="254B71"/>
                </a:solidFill>
              </a:rPr>
              <a:t>Central</a:t>
            </a:r>
          </a:p>
        </p:txBody>
      </p:sp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84973" cy="86409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3600" b="1" dirty="0" smtClean="0"/>
              <a:t>Toxoplasmosis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55776" y="3429000"/>
            <a:ext cx="6588224" cy="792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Albinismo - </a:t>
            </a:r>
            <a:r>
              <a:rPr lang="es-VE" sz="3600" b="1" kern="0" dirty="0" err="1" smtClean="0"/>
              <a:t>Aniridia</a:t>
            </a:r>
            <a:endParaRPr lang="es-VE" sz="3600" b="1" kern="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-324544" y="116632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177800" indent="-177800" algn="ctr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     Patologías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Oculares causantes </a:t>
            </a: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de Baja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Visión y Ceguera en Niños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99592" y="4463241"/>
            <a:ext cx="8244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VE" sz="1600" dirty="0" smtClean="0">
                <a:solidFill>
                  <a:srgbClr val="254B71"/>
                </a:solidFill>
              </a:rPr>
              <a:t>ANIRIDIA - </a:t>
            </a:r>
            <a:r>
              <a:rPr lang="es-CL" sz="1600" dirty="0" smtClean="0">
                <a:solidFill>
                  <a:srgbClr val="254B71"/>
                </a:solidFill>
              </a:rPr>
              <a:t>Hipoplasia </a:t>
            </a:r>
            <a:r>
              <a:rPr lang="es-CL" sz="1600" dirty="0">
                <a:solidFill>
                  <a:srgbClr val="254B71"/>
                </a:solidFill>
              </a:rPr>
              <a:t>extrema del </a:t>
            </a:r>
            <a:r>
              <a:rPr lang="es-CL" sz="1600" dirty="0" smtClean="0">
                <a:solidFill>
                  <a:srgbClr val="254B71"/>
                </a:solidFill>
              </a:rPr>
              <a:t>iris, una </a:t>
            </a:r>
            <a:r>
              <a:rPr lang="es-CL" sz="1600" dirty="0">
                <a:solidFill>
                  <a:srgbClr val="254B71"/>
                </a:solidFill>
              </a:rPr>
              <a:t>alteración congénita, hereditaria, </a:t>
            </a:r>
            <a:r>
              <a:rPr lang="es-CL" sz="1600" dirty="0" smtClean="0">
                <a:solidFill>
                  <a:srgbClr val="254B71"/>
                </a:solidFill>
              </a:rPr>
              <a:t>bilateral</a:t>
            </a:r>
          </a:p>
          <a:p>
            <a:pPr marL="342900" indent="-342900">
              <a:buBlip>
                <a:blip r:embed="rId2"/>
              </a:buBlip>
            </a:pPr>
            <a:r>
              <a:rPr lang="es-CL" sz="1600" dirty="0">
                <a:solidFill>
                  <a:srgbClr val="254B71"/>
                </a:solidFill>
              </a:rPr>
              <a:t>ALBINISMO - Ausencia o reducción en la producción de </a:t>
            </a:r>
            <a:r>
              <a:rPr lang="es-CL" sz="1600" dirty="0" smtClean="0">
                <a:solidFill>
                  <a:srgbClr val="254B71"/>
                </a:solidFill>
              </a:rPr>
              <a:t>melanina (</a:t>
            </a:r>
            <a:r>
              <a:rPr lang="es-CL" sz="1600" dirty="0" err="1" smtClean="0">
                <a:solidFill>
                  <a:srgbClr val="254B71"/>
                </a:solidFill>
              </a:rPr>
              <a:t>Oculocutánea</a:t>
            </a:r>
            <a:r>
              <a:rPr lang="es-CL" sz="1600" dirty="0" smtClean="0">
                <a:solidFill>
                  <a:srgbClr val="254B71"/>
                </a:solidFill>
              </a:rPr>
              <a:t>, parcial u ocular)</a:t>
            </a:r>
            <a:endParaRPr lang="es-CL" sz="1600" dirty="0">
              <a:solidFill>
                <a:srgbClr val="254B71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es-VE" sz="1600" dirty="0" smtClean="0">
              <a:solidFill>
                <a:srgbClr val="254B7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s-VE" sz="1600" dirty="0" smtClean="0">
                <a:solidFill>
                  <a:srgbClr val="254B71"/>
                </a:solidFill>
              </a:rPr>
              <a:t>SIGNOS </a:t>
            </a:r>
            <a:r>
              <a:rPr lang="es-VE" sz="1600" dirty="0">
                <a:solidFill>
                  <a:srgbClr val="254B71"/>
                </a:solidFill>
              </a:rPr>
              <a:t>– SINTOMAS:</a:t>
            </a:r>
          </a:p>
          <a:p>
            <a:pPr marL="342900" indent="-342900">
              <a:buFontTx/>
              <a:buChar char="-"/>
            </a:pPr>
            <a:r>
              <a:rPr lang="es-VE" sz="1600" dirty="0">
                <a:solidFill>
                  <a:srgbClr val="254B71"/>
                </a:solidFill>
              </a:rPr>
              <a:t>Visión borrosa / A.V. disminuida</a:t>
            </a:r>
          </a:p>
          <a:p>
            <a:pPr marL="342900" indent="-342900">
              <a:buFontTx/>
              <a:buChar char="-"/>
            </a:pPr>
            <a:r>
              <a:rPr lang="es-VE" sz="1600" dirty="0">
                <a:solidFill>
                  <a:srgbClr val="254B71"/>
                </a:solidFill>
              </a:rPr>
              <a:t>Reducción de la visión para el movimiento</a:t>
            </a:r>
          </a:p>
          <a:p>
            <a:pPr marL="342900" indent="-342900">
              <a:buFontTx/>
              <a:buChar char="-"/>
            </a:pPr>
            <a:r>
              <a:rPr lang="es-VE" sz="1600" dirty="0">
                <a:solidFill>
                  <a:srgbClr val="254B71"/>
                </a:solidFill>
              </a:rPr>
              <a:t>Se limitan tareas de discriminación fina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1570856" cy="1178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49" y="5543107"/>
            <a:ext cx="1904971" cy="1162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48538"/>
            <a:ext cx="1523930" cy="1268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CuadroTexto"/>
          <p:cNvSpPr txBox="1">
            <a:spLocks noChangeArrowheads="1"/>
          </p:cNvSpPr>
          <p:nvPr/>
        </p:nvSpPr>
        <p:spPr bwMode="auto">
          <a:xfrm flipH="1">
            <a:off x="1835696" y="1869212"/>
            <a:ext cx="698477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VE" dirty="0">
                <a:solidFill>
                  <a:srgbClr val="254B71"/>
                </a:solidFill>
              </a:rPr>
              <a:t>Alteraciones centrales, escotomas densos</a:t>
            </a:r>
          </a:p>
          <a:p>
            <a:pPr marL="285750" indent="-285750">
              <a:buBlip>
                <a:blip r:embed="rId2"/>
              </a:buBlip>
            </a:pPr>
            <a:r>
              <a:rPr lang="es-VE" dirty="0">
                <a:solidFill>
                  <a:srgbClr val="254B71"/>
                </a:solidFill>
              </a:rPr>
              <a:t>Tareas de lectura comprometidas</a:t>
            </a:r>
          </a:p>
          <a:p>
            <a:pPr marL="285750" indent="-285750">
              <a:buBlip>
                <a:blip r:embed="rId2"/>
              </a:buBlip>
            </a:pPr>
            <a:r>
              <a:rPr lang="es-VE" dirty="0">
                <a:solidFill>
                  <a:srgbClr val="254B71"/>
                </a:solidFill>
              </a:rPr>
              <a:t>Defectos de campo + grandes alteraciones periféricas</a:t>
            </a:r>
          </a:p>
          <a:p>
            <a:endParaRPr lang="es-VE" sz="3200" dirty="0">
              <a:solidFill>
                <a:srgbClr val="254B71"/>
              </a:solidFill>
            </a:endParaRPr>
          </a:p>
        </p:txBody>
      </p:sp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768752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VE" sz="2800" b="1" dirty="0" smtClean="0"/>
              <a:t>Trastornos del Nervio Óptico</a:t>
            </a:r>
            <a:br>
              <a:rPr lang="es-VE" sz="2800" b="1" dirty="0" smtClean="0"/>
            </a:br>
            <a:r>
              <a:rPr lang="es-VE" sz="2800" b="1" dirty="0" smtClean="0"/>
              <a:t>(neuritis óptica, hipoplasia, atrofia)</a:t>
            </a:r>
            <a:endParaRPr lang="es-VE" sz="36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627784" y="3638153"/>
            <a:ext cx="6516216" cy="94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s-VE" sz="3600" b="1" kern="0" dirty="0" smtClean="0"/>
              <a:t>Trastornos Neurológicos</a:t>
            </a: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 flipH="1">
            <a:off x="2051720" y="5013176"/>
            <a:ext cx="66967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Blip>
                <a:blip r:embed="rId2"/>
              </a:buBlip>
              <a:defRPr>
                <a:solidFill>
                  <a:srgbClr val="254B71"/>
                </a:solidFill>
              </a:defRPr>
            </a:lvl1pPr>
          </a:lstStyle>
          <a:p>
            <a:r>
              <a:rPr lang="es-VE" dirty="0"/>
              <a:t>Afectan vías visuales post nervio óptico. Quiasma óptico</a:t>
            </a:r>
          </a:p>
          <a:p>
            <a:r>
              <a:rPr lang="es-VE" dirty="0"/>
              <a:t>Afectación en sector</a:t>
            </a:r>
          </a:p>
          <a:p>
            <a:r>
              <a:rPr lang="es-VE" dirty="0"/>
              <a:t>Disfunciones perceptuales</a:t>
            </a:r>
          </a:p>
          <a:p>
            <a:r>
              <a:rPr lang="es-VE" dirty="0"/>
              <a:t>Daño espacial, memoria, atención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324544" y="116632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177800" indent="-177800" algn="ctr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     Patologías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Oculares causantes </a:t>
            </a: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de Baja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Visión </a:t>
            </a:r>
            <a:r>
              <a:rPr lang="es-VE" sz="1400" b="1" dirty="0" smtClean="0">
                <a:solidFill>
                  <a:srgbClr val="0070C0"/>
                </a:solidFill>
                <a:latin typeface="+mn-lt"/>
              </a:rPr>
              <a:t>    y </a:t>
            </a:r>
            <a:r>
              <a:rPr lang="es-VE" sz="1400" b="1" dirty="0">
                <a:solidFill>
                  <a:srgbClr val="0070C0"/>
                </a:solidFill>
                <a:latin typeface="+mn-lt"/>
              </a:rPr>
              <a:t>Ceguera en Niños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seminario de form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4309</TotalTime>
  <Words>1306</Words>
  <Application>Microsoft Office PowerPoint</Application>
  <PresentationFormat>Presentación en pantalla (4:3)</PresentationFormat>
  <Paragraphs>264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Presentación de seminario de formación</vt:lpstr>
      <vt:lpstr>Presentación de PowerPoint</vt:lpstr>
      <vt:lpstr>Condición visual en niños con discapacidad visual </vt:lpstr>
      <vt:lpstr>   BV y Ceguera – Según OMS 2012   </vt:lpstr>
      <vt:lpstr>   BV y Ceguera    </vt:lpstr>
      <vt:lpstr>Catarata Congénita</vt:lpstr>
      <vt:lpstr>Glaucoma Congénito </vt:lpstr>
      <vt:lpstr>Retinopatía del Prematuro </vt:lpstr>
      <vt:lpstr>Toxoplasmosis</vt:lpstr>
      <vt:lpstr>Trastornos del Nervio Óptico (neuritis óptica, hipoplasia, atrofia)</vt:lpstr>
      <vt:lpstr>Grupos Funcionales en Baja Visión </vt:lpstr>
      <vt:lpstr>Presentación de PowerPoint</vt:lpstr>
      <vt:lpstr>Presentación de PowerPoint</vt:lpstr>
      <vt:lpstr>Presentación de PowerPoint</vt:lpstr>
      <vt:lpstr>Presentación de PowerPoint</vt:lpstr>
      <vt:lpstr>VALORACION FUNCIONAL</vt:lpstr>
      <vt:lpstr>   Agudeza Visual   </vt:lpstr>
      <vt:lpstr>Presentación de PowerPoint</vt:lpstr>
      <vt:lpstr>intervención en Estimulación Visual </vt:lpstr>
      <vt:lpstr>Fisiológicos  AV- CV- SC     Perceptivos   Procesamiento                                                                             Codificación                                                                             Interpretación   </vt:lpstr>
      <vt:lpstr>Presentación de PowerPoint</vt:lpstr>
      <vt:lpstr>Presentación de PowerPoint</vt:lpstr>
      <vt:lpstr>Presentación de PowerPoint</vt:lpstr>
      <vt:lpstr>Presentación de PowerPoint</vt:lpstr>
      <vt:lpstr>El desarrollo de las funciones visuales constituye una interacción neurológica completa, ya que está en función de la estimulación del ojo mediante la luz, el color y los movimientos.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Crecer con Baja Visión</dc:title>
  <dc:creator>Belkis</dc:creator>
  <cp:lastModifiedBy>Ximena Leonor De Toro Consuagra</cp:lastModifiedBy>
  <cp:revision>173</cp:revision>
  <dcterms:created xsi:type="dcterms:W3CDTF">2012-07-05T19:16:30Z</dcterms:created>
  <dcterms:modified xsi:type="dcterms:W3CDTF">2016-05-06T13:41:41Z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TC062561683082</vt:lpwstr>
  </property>
</Properties>
</file>