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258" r:id="rId3"/>
    <p:sldId id="259" r:id="rId4"/>
    <p:sldId id="260" r:id="rId5"/>
    <p:sldId id="290" r:id="rId6"/>
    <p:sldId id="289" r:id="rId7"/>
    <p:sldId id="261" r:id="rId8"/>
    <p:sldId id="285" r:id="rId9"/>
    <p:sldId id="262" r:id="rId10"/>
    <p:sldId id="286" r:id="rId11"/>
    <p:sldId id="287" r:id="rId12"/>
    <p:sldId id="288" r:id="rId13"/>
    <p:sldId id="263" r:id="rId14"/>
    <p:sldId id="264" r:id="rId15"/>
    <p:sldId id="265" r:id="rId16"/>
    <p:sldId id="276" r:id="rId17"/>
    <p:sldId id="277" r:id="rId18"/>
    <p:sldId id="280" r:id="rId19"/>
    <p:sldId id="282" r:id="rId20"/>
    <p:sldId id="281" r:id="rId21"/>
    <p:sldId id="278" r:id="rId22"/>
    <p:sldId id="284" r:id="rId23"/>
    <p:sldId id="291" r:id="rId24"/>
    <p:sldId id="29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66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62399" y="1477926"/>
            <a:ext cx="7197726" cy="2620726"/>
          </a:xfrm>
        </p:spPr>
        <p:txBody>
          <a:bodyPr>
            <a:normAutofit/>
          </a:bodyPr>
          <a:lstStyle/>
          <a:p>
            <a:r>
              <a:rPr lang="es-CL" b="1" dirty="0" smtClean="0">
                <a:solidFill>
                  <a:srgbClr val="66FF33"/>
                </a:solidFill>
              </a:rPr>
              <a:t>Los pecados de los padres:</a:t>
            </a:r>
            <a:br>
              <a:rPr lang="es-CL" b="1" dirty="0" smtClean="0">
                <a:solidFill>
                  <a:srgbClr val="66FF33"/>
                </a:solidFill>
              </a:rPr>
            </a:br>
            <a:r>
              <a:rPr lang="es-CL" sz="2700" b="1" dirty="0" smtClean="0">
                <a:solidFill>
                  <a:srgbClr val="66FF33"/>
                </a:solidFill>
              </a:rPr>
              <a:t>bases neurobiológicas de la </a:t>
            </a:r>
            <a:br>
              <a:rPr lang="es-CL" sz="2700" b="1" dirty="0" smtClean="0">
                <a:solidFill>
                  <a:srgbClr val="66FF33"/>
                </a:solidFill>
              </a:rPr>
            </a:br>
            <a:r>
              <a:rPr lang="es-CL" sz="2700" b="1" dirty="0" smtClean="0">
                <a:solidFill>
                  <a:srgbClr val="66FF33"/>
                </a:solidFill>
              </a:rPr>
              <a:t>estimulación temprana</a:t>
            </a:r>
            <a:endParaRPr lang="es-CL" b="1" dirty="0">
              <a:solidFill>
                <a:srgbClr val="66FF33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62399" y="4800402"/>
            <a:ext cx="7197726" cy="1405467"/>
          </a:xfrm>
        </p:spPr>
        <p:txBody>
          <a:bodyPr>
            <a:normAutofit/>
          </a:bodyPr>
          <a:lstStyle/>
          <a:p>
            <a:r>
              <a:rPr lang="es-CL" dirty="0" smtClean="0"/>
              <a:t>TM </a:t>
            </a:r>
            <a:r>
              <a:rPr lang="es-CL" dirty="0" err="1" smtClean="0"/>
              <a:t>MSC</a:t>
            </a:r>
            <a:r>
              <a:rPr lang="es-CL" dirty="0" smtClean="0"/>
              <a:t> juan Luis castillo n.</a:t>
            </a:r>
          </a:p>
          <a:p>
            <a:r>
              <a:rPr lang="es-CL" dirty="0" smtClean="0"/>
              <a:t>Facultad de Medicina</a:t>
            </a:r>
          </a:p>
          <a:p>
            <a:r>
              <a:rPr lang="es-CL" dirty="0" smtClean="0"/>
              <a:t>Universidad de concepción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6" y="1321909"/>
            <a:ext cx="3871909" cy="376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71428" y="212947"/>
            <a:ext cx="4026144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0000CC"/>
                </a:solidFill>
              </a:rPr>
              <a:t>Modulación Epigenética  </a:t>
            </a:r>
          </a:p>
          <a:p>
            <a:pPr algn="ctr"/>
            <a:r>
              <a:rPr lang="es-CL" sz="2800" dirty="0" smtClean="0">
                <a:solidFill>
                  <a:srgbClr val="0000CC"/>
                </a:solidFill>
              </a:rPr>
              <a:t>del genoma</a:t>
            </a:r>
            <a:endParaRPr lang="es-CL" sz="2800" dirty="0">
              <a:solidFill>
                <a:srgbClr val="0000CC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06" y="1997648"/>
            <a:ext cx="9153878" cy="28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01" y="1506232"/>
            <a:ext cx="5086601" cy="482853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694712" y="234212"/>
            <a:ext cx="4026144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0000CC"/>
                </a:solidFill>
              </a:rPr>
              <a:t>Modulación Epigenética  </a:t>
            </a:r>
          </a:p>
          <a:p>
            <a:pPr algn="ctr"/>
            <a:r>
              <a:rPr lang="es-CL" sz="2800" dirty="0" smtClean="0">
                <a:solidFill>
                  <a:srgbClr val="0000CC"/>
                </a:solidFill>
              </a:rPr>
              <a:t>del genoma</a:t>
            </a:r>
            <a:endParaRPr lang="es-CL" sz="2800" dirty="0">
              <a:solidFill>
                <a:srgbClr val="0000CC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31" y="2103032"/>
            <a:ext cx="48196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463" y="302327"/>
            <a:ext cx="7416653" cy="62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ipse 15"/>
          <p:cNvSpPr/>
          <p:nvPr/>
        </p:nvSpPr>
        <p:spPr>
          <a:xfrm>
            <a:off x="697584" y="387970"/>
            <a:ext cx="10275216" cy="55132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6391372" y="820132"/>
            <a:ext cx="1508289" cy="6881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rgbClr val="0000CC"/>
                </a:solidFill>
              </a:rPr>
              <a:t>Células madres</a:t>
            </a:r>
            <a:endParaRPr lang="es-CL" dirty="0">
              <a:solidFill>
                <a:srgbClr val="0000CC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523347" y="2557023"/>
            <a:ext cx="1230197" cy="518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rgbClr val="0000CC"/>
                </a:solidFill>
              </a:rPr>
              <a:t>Activación</a:t>
            </a:r>
            <a:endParaRPr lang="es-CL" dirty="0">
              <a:solidFill>
                <a:srgbClr val="0000CC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367806" y="4087699"/>
            <a:ext cx="1593130" cy="78242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rgbClr val="0000CC"/>
                </a:solidFill>
              </a:rPr>
              <a:t>Diferenciación celular</a:t>
            </a:r>
            <a:endParaRPr lang="es-CL" dirty="0">
              <a:solidFill>
                <a:srgbClr val="0000CC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215299" y="2483671"/>
            <a:ext cx="2017336" cy="75414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Estímulos </a:t>
            </a:r>
            <a:r>
              <a:rPr lang="es-CL" dirty="0" err="1" smtClean="0"/>
              <a:t>microambientales</a:t>
            </a:r>
            <a:endParaRPr lang="es-CL" dirty="0"/>
          </a:p>
        </p:txBody>
      </p:sp>
      <p:sp>
        <p:nvSpPr>
          <p:cNvPr id="8" name="Rectángulo redondeado 7"/>
          <p:cNvSpPr/>
          <p:nvPr/>
        </p:nvSpPr>
        <p:spPr>
          <a:xfrm>
            <a:off x="2356700" y="4268575"/>
            <a:ext cx="1602557" cy="7164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smtClean="0">
                <a:solidFill>
                  <a:srgbClr val="0000CC"/>
                </a:solidFill>
              </a:rPr>
              <a:t>Neurotransmisores, químicos, hormonas, etc.</a:t>
            </a:r>
            <a:endParaRPr lang="es-CL" sz="1200" dirty="0">
              <a:solidFill>
                <a:srgbClr val="0000CC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03165" y="5936541"/>
            <a:ext cx="8854122" cy="807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/>
              <a:t>La estructura única de la neurona, su bioquímica y su función son el resultado de su singular historia ambiental</a:t>
            </a:r>
            <a:endParaRPr lang="es-CL" sz="2400" dirty="0"/>
          </a:p>
        </p:txBody>
      </p:sp>
      <p:sp>
        <p:nvSpPr>
          <p:cNvPr id="10" name="Cerrar llave 9"/>
          <p:cNvSpPr/>
          <p:nvPr/>
        </p:nvSpPr>
        <p:spPr>
          <a:xfrm>
            <a:off x="4873658" y="1687398"/>
            <a:ext cx="735291" cy="2400301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 rot="19560914">
            <a:off x="-59284" y="914177"/>
            <a:ext cx="3614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/>
              <a:t>Desarrollo Neurológico</a:t>
            </a:r>
            <a:endParaRPr lang="es-CL" sz="2800" b="1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7138445" y="1687398"/>
            <a:ext cx="0" cy="7164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7158869" y="3216111"/>
            <a:ext cx="0" cy="7164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Explosión 2 17"/>
          <p:cNvSpPr/>
          <p:nvPr/>
        </p:nvSpPr>
        <p:spPr>
          <a:xfrm>
            <a:off x="7753544" y="1170493"/>
            <a:ext cx="4395249" cy="309808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rgbClr val="0000CC"/>
                </a:solidFill>
              </a:rPr>
              <a:t>Ocurre durante el desarrollo temprano</a:t>
            </a:r>
            <a:endParaRPr lang="es-CL" sz="2400" b="1" dirty="0">
              <a:solidFill>
                <a:srgbClr val="0000CC"/>
              </a:solidFill>
            </a:endParaRPr>
          </a:p>
        </p:txBody>
      </p:sp>
      <p:sp>
        <p:nvSpPr>
          <p:cNvPr id="19" name="Explosión 1 18"/>
          <p:cNvSpPr/>
          <p:nvPr/>
        </p:nvSpPr>
        <p:spPr>
          <a:xfrm>
            <a:off x="9551706" y="4111264"/>
            <a:ext cx="2611227" cy="2744968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/>
              <a:t>Durante toda nuestra vida</a:t>
            </a:r>
            <a:endParaRPr lang="es-CL" sz="2000" dirty="0"/>
          </a:p>
        </p:txBody>
      </p:sp>
      <p:cxnSp>
        <p:nvCxnSpPr>
          <p:cNvPr id="21" name="Conector recto de flecha 20"/>
          <p:cNvCxnSpPr/>
          <p:nvPr/>
        </p:nvCxnSpPr>
        <p:spPr>
          <a:xfrm>
            <a:off x="3157979" y="3516198"/>
            <a:ext cx="0" cy="595066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8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936168" y="3535057"/>
            <a:ext cx="1404594" cy="424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Feto</a:t>
            </a:r>
            <a:endParaRPr lang="es-CL" dirty="0"/>
          </a:p>
        </p:txBody>
      </p:sp>
      <p:sp>
        <p:nvSpPr>
          <p:cNvPr id="5" name="Rectángulo redondeado 4"/>
          <p:cNvSpPr/>
          <p:nvPr/>
        </p:nvSpPr>
        <p:spPr>
          <a:xfrm>
            <a:off x="3530999" y="3544484"/>
            <a:ext cx="1662715" cy="4147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3 años</a:t>
            </a:r>
            <a:endParaRPr lang="es-CL" dirty="0"/>
          </a:p>
        </p:txBody>
      </p:sp>
      <p:sp>
        <p:nvSpPr>
          <p:cNvPr id="6" name="Rectángulo redondeado 5"/>
          <p:cNvSpPr/>
          <p:nvPr/>
        </p:nvSpPr>
        <p:spPr>
          <a:xfrm>
            <a:off x="6383951" y="3525636"/>
            <a:ext cx="1627922" cy="4242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Adolescencia</a:t>
            </a:r>
            <a:endParaRPr lang="es-CL" dirty="0"/>
          </a:p>
        </p:txBody>
      </p:sp>
      <p:sp>
        <p:nvSpPr>
          <p:cNvPr id="7" name="Rectángulo redondeado 6"/>
          <p:cNvSpPr/>
          <p:nvPr/>
        </p:nvSpPr>
        <p:spPr>
          <a:xfrm>
            <a:off x="9655963" y="3544484"/>
            <a:ext cx="1250850" cy="4242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Adulto</a:t>
            </a:r>
            <a:endParaRPr lang="es-CL" dirty="0"/>
          </a:p>
        </p:txBody>
      </p:sp>
      <p:sp>
        <p:nvSpPr>
          <p:cNvPr id="9" name="Rectángulo redondeado 8"/>
          <p:cNvSpPr/>
          <p:nvPr/>
        </p:nvSpPr>
        <p:spPr>
          <a:xfrm>
            <a:off x="6085203" y="4358408"/>
            <a:ext cx="3211284" cy="19702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1600" dirty="0" smtClean="0">
                <a:solidFill>
                  <a:srgbClr val="0000CC"/>
                </a:solidFill>
              </a:rPr>
              <a:t>Migración neuronal</a:t>
            </a:r>
          </a:p>
          <a:p>
            <a:pPr algn="ctr">
              <a:lnSpc>
                <a:spcPct val="150000"/>
              </a:lnSpc>
            </a:pPr>
            <a:r>
              <a:rPr lang="es-CL" sz="1600" dirty="0" smtClean="0">
                <a:solidFill>
                  <a:srgbClr val="0000CC"/>
                </a:solidFill>
              </a:rPr>
              <a:t>Proyecciones </a:t>
            </a:r>
            <a:r>
              <a:rPr lang="es-CL" sz="1600" dirty="0" err="1" smtClean="0">
                <a:solidFill>
                  <a:srgbClr val="0000CC"/>
                </a:solidFill>
              </a:rPr>
              <a:t>axodendrítica</a:t>
            </a:r>
            <a:endParaRPr lang="es-CL" sz="1600" dirty="0" smtClean="0">
              <a:solidFill>
                <a:srgbClr val="0000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CL" sz="1600" dirty="0" err="1" smtClean="0">
                <a:solidFill>
                  <a:srgbClr val="0000CC"/>
                </a:solidFill>
              </a:rPr>
              <a:t>Mielinización</a:t>
            </a:r>
            <a:endParaRPr lang="es-CL" sz="1600" dirty="0" smtClean="0">
              <a:solidFill>
                <a:srgbClr val="0000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CL" sz="1600" dirty="0" err="1" smtClean="0">
                <a:solidFill>
                  <a:srgbClr val="0000CC"/>
                </a:solidFill>
              </a:rPr>
              <a:t>Sinaptogénesis</a:t>
            </a:r>
            <a:endParaRPr lang="es-CL" sz="1600" dirty="0" smtClean="0">
              <a:solidFill>
                <a:srgbClr val="0000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CL" sz="1600" dirty="0" smtClean="0">
                <a:solidFill>
                  <a:srgbClr val="0000CC"/>
                </a:solidFill>
              </a:rPr>
              <a:t>Diferenciación neuroquímica</a:t>
            </a:r>
            <a:endParaRPr lang="es-CL" sz="1600" dirty="0">
              <a:solidFill>
                <a:srgbClr val="0000CC"/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936168" y="1316534"/>
            <a:ext cx="10357143" cy="942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85" y="1665322"/>
            <a:ext cx="2400341" cy="163405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427" y="1665322"/>
            <a:ext cx="2466504" cy="16340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392" y="1658734"/>
            <a:ext cx="2547370" cy="16406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619" y="1658734"/>
            <a:ext cx="2458071" cy="1640647"/>
          </a:xfrm>
          <a:prstGeom prst="rect">
            <a:avLst/>
          </a:prstGeom>
        </p:spPr>
      </p:pic>
      <p:sp>
        <p:nvSpPr>
          <p:cNvPr id="18" name="Explosión 2 17"/>
          <p:cNvSpPr/>
          <p:nvPr/>
        </p:nvSpPr>
        <p:spPr>
          <a:xfrm>
            <a:off x="357385" y="3968693"/>
            <a:ext cx="4600281" cy="2601784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En respuesta es estímulos </a:t>
            </a:r>
            <a:r>
              <a:rPr lang="es-CL" b="1" dirty="0" err="1" smtClean="0"/>
              <a:t>microambientales</a:t>
            </a:r>
            <a:endParaRPr lang="es-CL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36168" y="324056"/>
            <a:ext cx="610347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dirty="0" smtClean="0"/>
              <a:t>Diferenciación celular</a:t>
            </a:r>
            <a:endParaRPr lang="es-CL" sz="3600" dirty="0"/>
          </a:p>
        </p:txBody>
      </p:sp>
      <p:cxnSp>
        <p:nvCxnSpPr>
          <p:cNvPr id="21" name="Conector recto de flecha 20"/>
          <p:cNvCxnSpPr/>
          <p:nvPr/>
        </p:nvCxnSpPr>
        <p:spPr>
          <a:xfrm>
            <a:off x="4897842" y="5269585"/>
            <a:ext cx="101855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65" y="4100660"/>
            <a:ext cx="2642892" cy="26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44" y="1222743"/>
            <a:ext cx="7081037" cy="53115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12910" y="901977"/>
            <a:ext cx="43487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 smtClean="0"/>
              <a:t>Es la capacidad del cerebro para cambiar su organización estructural y funcional en respuesta a diferentes estadios del desarrollo, experiencias, ambiente, incluso lesiones</a:t>
            </a:r>
            <a:endParaRPr lang="es-CL" sz="36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435934" y="180753"/>
            <a:ext cx="6634716" cy="861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 err="1" smtClean="0">
                <a:solidFill>
                  <a:srgbClr val="0000CC"/>
                </a:solidFill>
              </a:rPr>
              <a:t>Neuroplasticidad</a:t>
            </a:r>
            <a:r>
              <a:rPr lang="es-CL" sz="4000" dirty="0" smtClean="0">
                <a:solidFill>
                  <a:srgbClr val="0000CC"/>
                </a:solidFill>
              </a:rPr>
              <a:t> Cerebral </a:t>
            </a:r>
            <a:endParaRPr lang="es-CL" sz="4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34" y="1148316"/>
            <a:ext cx="7960372" cy="5508577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542260" y="180753"/>
            <a:ext cx="6634716" cy="861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 smtClean="0">
                <a:solidFill>
                  <a:srgbClr val="0000CC"/>
                </a:solidFill>
              </a:rPr>
              <a:t>Plasticidad Sináptica</a:t>
            </a:r>
            <a:endParaRPr lang="es-CL" sz="4000" dirty="0">
              <a:solidFill>
                <a:srgbClr val="0000CC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612372" y="1148316"/>
            <a:ext cx="35796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 smtClean="0"/>
              <a:t>Aumento en la fuerza de las sinapsis estimuladas que puede perdurar a largo plazo (estimulación eléctrica breve y de alta frecuencia)</a:t>
            </a:r>
            <a:endParaRPr lang="es-CL" sz="32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8888819" y="5486400"/>
            <a:ext cx="2881423" cy="956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err="1" smtClean="0"/>
              <a:t>LTP</a:t>
            </a:r>
            <a:r>
              <a:rPr lang="es-CL" sz="2400" b="1" dirty="0" smtClean="0"/>
              <a:t>: Long </a:t>
            </a:r>
            <a:r>
              <a:rPr lang="es-CL" sz="2400" b="1" dirty="0" err="1" smtClean="0"/>
              <a:t>Term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Potentiation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208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4" y="1169581"/>
            <a:ext cx="5361468" cy="5361468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884718" y="212650"/>
            <a:ext cx="4859080" cy="7761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 smtClean="0">
                <a:solidFill>
                  <a:srgbClr val="0000CC"/>
                </a:solidFill>
              </a:rPr>
              <a:t>Hipocampo</a:t>
            </a:r>
            <a:endParaRPr lang="es-CL" sz="4000" dirty="0">
              <a:solidFill>
                <a:srgbClr val="0000CC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237990" y="2579798"/>
            <a:ext cx="370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>
                <a:solidFill>
                  <a:srgbClr val="FFFF00"/>
                </a:solidFill>
              </a:rPr>
              <a:t>“Criadero de neuronas”</a:t>
            </a:r>
            <a:endParaRPr lang="es-CL" sz="2800" b="1" dirty="0">
              <a:solidFill>
                <a:srgbClr val="FFFF00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6770956" y="3327990"/>
            <a:ext cx="4805915" cy="30515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2400" dirty="0" smtClean="0"/>
              <a:t>Estructura con mayor plasticidad: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Remodelación dendrítica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err="1" smtClean="0"/>
              <a:t>LTP</a:t>
            </a:r>
            <a:endParaRPr lang="es-CL" sz="24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Recambio sináptico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2400" dirty="0" smtClean="0"/>
              <a:t>neurogénesis</a:t>
            </a:r>
            <a:endParaRPr lang="es-CL" sz="24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284" y="381811"/>
            <a:ext cx="2149372" cy="179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8" y="1244008"/>
            <a:ext cx="6277018" cy="534691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08848" y="233916"/>
            <a:ext cx="6357766" cy="861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 smtClean="0">
                <a:solidFill>
                  <a:srgbClr val="0000CC"/>
                </a:solidFill>
              </a:rPr>
              <a:t>Neurotrofinas y neurotransmisores</a:t>
            </a:r>
            <a:endParaRPr lang="es-CL" sz="3200" dirty="0">
              <a:solidFill>
                <a:srgbClr val="0000CC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0345479" y="3630985"/>
            <a:ext cx="1693308" cy="1289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Cortisol</a:t>
            </a:r>
          </a:p>
          <a:p>
            <a:pPr algn="ctr"/>
            <a:r>
              <a:rPr lang="es-CL" dirty="0" err="1" smtClean="0"/>
              <a:t>Oxitocina</a:t>
            </a:r>
            <a:endParaRPr lang="es-CL" dirty="0" smtClean="0"/>
          </a:p>
          <a:p>
            <a:pPr algn="ctr"/>
            <a:r>
              <a:rPr lang="es-CL" dirty="0" err="1" smtClean="0"/>
              <a:t>ACTH</a:t>
            </a:r>
            <a:endParaRPr lang="es-CL" dirty="0" smtClean="0"/>
          </a:p>
          <a:p>
            <a:pPr algn="ctr"/>
            <a:r>
              <a:rPr lang="es-CL" dirty="0" smtClean="0"/>
              <a:t>Citoquinas</a:t>
            </a:r>
            <a:endParaRPr lang="es-CL" dirty="0"/>
          </a:p>
        </p:txBody>
      </p:sp>
      <p:sp>
        <p:nvSpPr>
          <p:cNvPr id="9" name="Rectángulo redondeado 8"/>
          <p:cNvSpPr/>
          <p:nvPr/>
        </p:nvSpPr>
        <p:spPr>
          <a:xfrm>
            <a:off x="7177049" y="3320825"/>
            <a:ext cx="2259419" cy="1940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err="1"/>
              <a:t>GABA</a:t>
            </a:r>
            <a:r>
              <a:rPr lang="es-C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Glutamato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Serotonina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Noradrenalina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Dopamina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err="1" smtClean="0"/>
              <a:t>Actetilcolina</a:t>
            </a:r>
            <a:endParaRPr lang="es-CL" dirty="0"/>
          </a:p>
        </p:txBody>
      </p:sp>
      <p:sp>
        <p:nvSpPr>
          <p:cNvPr id="10" name="Rectángulo redondeado 9"/>
          <p:cNvSpPr/>
          <p:nvPr/>
        </p:nvSpPr>
        <p:spPr>
          <a:xfrm>
            <a:off x="7939144" y="861233"/>
            <a:ext cx="3285460" cy="20946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es-ES_tradnl" sz="1600" b="1" dirty="0">
                <a:ea typeface="Calibri" panose="020F0502020204030204" pitchFamily="34" charset="0"/>
                <a:cs typeface="Calibri" panose="020F0502020204030204" pitchFamily="34" charset="0"/>
              </a:rPr>
              <a:t>Factor </a:t>
            </a:r>
            <a:r>
              <a:rPr lang="es-ES_tradnl" sz="1600" b="1" dirty="0" err="1">
                <a:ea typeface="Calibri" panose="020F0502020204030204" pitchFamily="34" charset="0"/>
                <a:cs typeface="Calibri" panose="020F0502020204030204" pitchFamily="34" charset="0"/>
              </a:rPr>
              <a:t>Neurotrófico</a:t>
            </a:r>
            <a:r>
              <a:rPr lang="es-ES_tradnl" sz="1600" b="1" dirty="0">
                <a:ea typeface="Calibri" panose="020F0502020204030204" pitchFamily="34" charset="0"/>
                <a:cs typeface="Calibri" panose="020F0502020204030204" pitchFamily="34" charset="0"/>
              </a:rPr>
              <a:t> Derivado del Cerebro (</a:t>
            </a:r>
            <a:r>
              <a:rPr lang="es-ES_tradnl" sz="1600" b="1" dirty="0" err="1">
                <a:ea typeface="Calibri" panose="020F0502020204030204" pitchFamily="34" charset="0"/>
                <a:cs typeface="Calibri" panose="020F0502020204030204" pitchFamily="34" charset="0"/>
              </a:rPr>
              <a:t>BDNF</a:t>
            </a:r>
            <a:r>
              <a:rPr lang="es-ES_tradnl" sz="1600" b="1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s-ES_tradnl" sz="1600" b="1" dirty="0">
                <a:ea typeface="Calibri" panose="020F0502020204030204" pitchFamily="34" charset="0"/>
                <a:cs typeface="Calibri" panose="020F0502020204030204" pitchFamily="34" charset="0"/>
              </a:rPr>
              <a:t>Factor crecimiento Nervioso (</a:t>
            </a:r>
            <a:r>
              <a:rPr lang="es-ES_tradnl" sz="1600" b="1" dirty="0" err="1">
                <a:ea typeface="Calibri" panose="020F0502020204030204" pitchFamily="34" charset="0"/>
                <a:cs typeface="Calibri" panose="020F0502020204030204" pitchFamily="34" charset="0"/>
              </a:rPr>
              <a:t>NGF</a:t>
            </a:r>
            <a:r>
              <a:rPr lang="es-ES_tradnl" sz="1600" b="1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s-ES_tradnl" sz="1600" b="1" dirty="0" err="1">
                <a:ea typeface="Calibri" panose="020F0502020204030204" pitchFamily="34" charset="0"/>
                <a:cs typeface="Calibri" panose="020F0502020204030204" pitchFamily="34" charset="0"/>
              </a:rPr>
              <a:t>Neurotrofina</a:t>
            </a:r>
            <a:r>
              <a:rPr lang="es-ES_tradnl" sz="1600" b="1" dirty="0">
                <a:ea typeface="Calibri" panose="020F0502020204030204" pitchFamily="34" charset="0"/>
                <a:cs typeface="Calibri" panose="020F0502020204030204" pitchFamily="34" charset="0"/>
              </a:rPr>
              <a:t>-3 (NT-3)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s-ES_tradnl" sz="1600" b="1" dirty="0" err="1">
                <a:ea typeface="Calibri" panose="020F0502020204030204" pitchFamily="34" charset="0"/>
                <a:cs typeface="Calibri" panose="020F0502020204030204" pitchFamily="34" charset="0"/>
              </a:rPr>
              <a:t>Neurotrofina</a:t>
            </a:r>
            <a:r>
              <a:rPr lang="es-ES_tradnl" sz="1600" b="1" dirty="0">
                <a:ea typeface="Calibri" panose="020F0502020204030204" pitchFamily="34" charset="0"/>
                <a:cs typeface="Calibri" panose="020F0502020204030204" pitchFamily="34" charset="0"/>
              </a:rPr>
              <a:t>-4/5 (NT-4/5</a:t>
            </a:r>
            <a:r>
              <a:rPr lang="es-ES_tradnl" sz="16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CL" sz="1600" dirty="0"/>
          </a:p>
        </p:txBody>
      </p:sp>
      <p:sp>
        <p:nvSpPr>
          <p:cNvPr id="11" name="Explosión 1 10"/>
          <p:cNvSpPr/>
          <p:nvPr/>
        </p:nvSpPr>
        <p:spPr>
          <a:xfrm>
            <a:off x="7793665" y="5383281"/>
            <a:ext cx="4114800" cy="1304598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>
                <a:solidFill>
                  <a:srgbClr val="0000CC"/>
                </a:solidFill>
              </a:rPr>
              <a:t>Estrés</a:t>
            </a:r>
            <a:endParaRPr lang="es-CL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15" y="531627"/>
            <a:ext cx="7444165" cy="5624624"/>
          </a:xfrm>
        </p:spPr>
      </p:pic>
      <p:sp>
        <p:nvSpPr>
          <p:cNvPr id="9" name="6 Rectángulo"/>
          <p:cNvSpPr>
            <a:spLocks noChangeArrowheads="1"/>
          </p:cNvSpPr>
          <p:nvPr/>
        </p:nvSpPr>
        <p:spPr bwMode="auto">
          <a:xfrm>
            <a:off x="7315200" y="6358269"/>
            <a:ext cx="43697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>
                <a:latin typeface="Calibri" panose="020F0502020204030204" pitchFamily="34" charset="0"/>
              </a:rPr>
              <a:t>TRENDS in Immunology </a:t>
            </a:r>
            <a:r>
              <a:rPr lang="en-US" sz="1600" b="1" dirty="0" err="1">
                <a:latin typeface="Calibri" panose="020F0502020204030204" pitchFamily="34" charset="0"/>
              </a:rPr>
              <a:t>Vol.27</a:t>
            </a:r>
            <a:r>
              <a:rPr lang="en-US" sz="1600" b="1" dirty="0">
                <a:latin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</a:rPr>
              <a:t>No.1</a:t>
            </a:r>
            <a:r>
              <a:rPr lang="en-US" sz="1600" b="1" dirty="0">
                <a:latin typeface="Calibri" panose="020F0502020204030204" pitchFamily="34" charset="0"/>
              </a:rPr>
              <a:t> January 2006</a:t>
            </a:r>
            <a:endParaRPr lang="es-CL" sz="1600" b="1" dirty="0">
              <a:latin typeface="Calibri" panose="020F0502020204030204" pitchFamily="34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8697433" y="1839432"/>
            <a:ext cx="2721935" cy="17437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/>
              <a:t>Interrelación</a:t>
            </a:r>
          </a:p>
          <a:p>
            <a:pPr algn="ctr"/>
            <a:r>
              <a:rPr lang="es-CL" sz="2000" dirty="0" err="1" smtClean="0"/>
              <a:t>Psico</a:t>
            </a:r>
            <a:r>
              <a:rPr lang="es-CL" sz="2000" dirty="0" smtClean="0"/>
              <a:t> </a:t>
            </a:r>
            <a:r>
              <a:rPr lang="es-CL" sz="2000" dirty="0" err="1"/>
              <a:t>N</a:t>
            </a:r>
            <a:r>
              <a:rPr lang="es-CL" sz="2000" dirty="0" err="1" smtClean="0"/>
              <a:t>euro</a:t>
            </a:r>
            <a:r>
              <a:rPr lang="es-CL" sz="2000" dirty="0" smtClean="0"/>
              <a:t> Endocrino Inmunológica (</a:t>
            </a:r>
            <a:r>
              <a:rPr lang="es-CL" sz="2000" dirty="0" err="1" smtClean="0"/>
              <a:t>PNEI</a:t>
            </a:r>
            <a:r>
              <a:rPr lang="es-CL" sz="2000" dirty="0" smtClean="0"/>
              <a:t>)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64159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263" y="0"/>
            <a:ext cx="1253852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5446">
            <a:off x="252706" y="1109810"/>
            <a:ext cx="43148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3" y="1774308"/>
            <a:ext cx="6460931" cy="4137394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523985" y="255181"/>
            <a:ext cx="4124929" cy="861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 smtClean="0">
                <a:solidFill>
                  <a:srgbClr val="0000CC"/>
                </a:solidFill>
              </a:rPr>
              <a:t>Densidad Sináptica</a:t>
            </a:r>
            <a:endParaRPr lang="es-CL" sz="3200" dirty="0">
              <a:solidFill>
                <a:srgbClr val="0000CC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57" y="1892594"/>
            <a:ext cx="5046923" cy="37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523985" y="255181"/>
            <a:ext cx="4124929" cy="861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 smtClean="0">
                <a:solidFill>
                  <a:srgbClr val="0000CC"/>
                </a:solidFill>
              </a:rPr>
              <a:t>Densidad Sináptica</a:t>
            </a:r>
            <a:endParaRPr lang="es-CL" sz="3200" dirty="0">
              <a:solidFill>
                <a:srgbClr val="0000CC"/>
              </a:solidFill>
            </a:endParaRPr>
          </a:p>
        </p:txBody>
      </p:sp>
      <p:pic>
        <p:nvPicPr>
          <p:cNvPr id="7" name="Picture 2" descr="gen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37" y="1227175"/>
            <a:ext cx="733646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9" y="1662224"/>
            <a:ext cx="3334653" cy="43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584251" y="71525"/>
            <a:ext cx="9016409" cy="658971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" name="Grupo 2"/>
          <p:cNvGrpSpPr/>
          <p:nvPr/>
        </p:nvGrpSpPr>
        <p:grpSpPr>
          <a:xfrm>
            <a:off x="2615790" y="890232"/>
            <a:ext cx="6734176" cy="5619223"/>
            <a:chOff x="2817813" y="1092253"/>
            <a:chExt cx="6734176" cy="5619223"/>
          </a:xfrm>
        </p:grpSpPr>
        <p:pic>
          <p:nvPicPr>
            <p:cNvPr id="83972" name="Picture 4" descr="H:\spiral_42649_lg.gif"/>
            <p:cNvPicPr>
              <a:picLocks noChangeAspect="1" noChangeArrowheads="1"/>
            </p:cNvPicPr>
            <p:nvPr/>
          </p:nvPicPr>
          <p:blipFill>
            <a:blip r:embed="rId2" cstate="print"/>
            <a:srcRect l="3886" t="16520" r="2489" b="15441"/>
            <a:stretch>
              <a:fillRect/>
            </a:stretch>
          </p:blipFill>
          <p:spPr bwMode="auto">
            <a:xfrm>
              <a:off x="3160628" y="1092253"/>
              <a:ext cx="5976000" cy="5619223"/>
            </a:xfrm>
            <a:prstGeom prst="ellipse">
              <a:avLst/>
            </a:prstGeom>
            <a:noFill/>
          </p:spPr>
        </p:pic>
        <p:pic>
          <p:nvPicPr>
            <p:cNvPr id="83970" name="Picture 2" descr="H:\FP_young_family.jpg"/>
            <p:cNvPicPr>
              <a:picLocks noChangeAspect="1" noChangeArrowheads="1"/>
            </p:cNvPicPr>
            <p:nvPr/>
          </p:nvPicPr>
          <p:blipFill>
            <a:blip r:embed="rId3" cstate="print"/>
            <a:srcRect t="1905" b="6631"/>
            <a:stretch>
              <a:fillRect/>
            </a:stretch>
          </p:blipFill>
          <p:spPr bwMode="auto">
            <a:xfrm>
              <a:off x="4797584" y="2460401"/>
              <a:ext cx="2467500" cy="2519904"/>
            </a:xfrm>
            <a:prstGeom prst="ellipse">
              <a:avLst/>
            </a:prstGeom>
            <a:noFill/>
          </p:spPr>
        </p:pic>
        <p:sp>
          <p:nvSpPr>
            <p:cNvPr id="6" name="1 CuadroTexto"/>
            <p:cNvSpPr txBox="1">
              <a:spLocks noChangeArrowheads="1"/>
            </p:cNvSpPr>
            <p:nvPr/>
          </p:nvSpPr>
          <p:spPr bwMode="auto">
            <a:xfrm>
              <a:off x="2855913" y="4652963"/>
              <a:ext cx="2303462" cy="584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b="1" dirty="0">
                  <a:solidFill>
                    <a:schemeClr val="bg1"/>
                  </a:solidFill>
                  <a:latin typeface="Georgia" pitchFamily="18" charset="0"/>
                </a:rPr>
                <a:t>Sistema Nervioso</a:t>
              </a:r>
            </a:p>
            <a:p>
              <a:pPr algn="ctr">
                <a:defRPr/>
              </a:pPr>
              <a:r>
                <a:rPr lang="es-ES" sz="1400" b="1" i="1" dirty="0" err="1">
                  <a:solidFill>
                    <a:schemeClr val="bg1"/>
                  </a:solidFill>
                  <a:latin typeface="Georgia" pitchFamily="18" charset="0"/>
                </a:rPr>
                <a:t>Neuropéptidos</a:t>
              </a:r>
              <a:endParaRPr lang="es-CL" sz="1400" b="1" i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7" name="2 CuadroTexto"/>
            <p:cNvSpPr txBox="1">
              <a:spLocks noChangeArrowheads="1"/>
            </p:cNvSpPr>
            <p:nvPr/>
          </p:nvSpPr>
          <p:spPr bwMode="auto">
            <a:xfrm>
              <a:off x="4897439" y="1620838"/>
              <a:ext cx="2109787" cy="584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b="1" dirty="0">
                  <a:solidFill>
                    <a:schemeClr val="bg1"/>
                  </a:solidFill>
                  <a:latin typeface="Georgia" pitchFamily="18" charset="0"/>
                </a:rPr>
                <a:t>Sistema inmune</a:t>
              </a:r>
            </a:p>
            <a:p>
              <a:pPr algn="ctr">
                <a:defRPr/>
              </a:pPr>
              <a:r>
                <a:rPr lang="es-ES" sz="1400" b="1" i="1" dirty="0" err="1">
                  <a:solidFill>
                    <a:schemeClr val="bg1"/>
                  </a:solidFill>
                  <a:latin typeface="Georgia" pitchFamily="18" charset="0"/>
                </a:rPr>
                <a:t>Citoquinas</a:t>
              </a:r>
              <a:endParaRPr lang="es-CL" sz="1400" b="1" i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8" name="3 CuadroTexto"/>
            <p:cNvSpPr txBox="1">
              <a:spLocks noChangeArrowheads="1"/>
            </p:cNvSpPr>
            <p:nvPr/>
          </p:nvSpPr>
          <p:spPr bwMode="auto">
            <a:xfrm>
              <a:off x="7002464" y="4764088"/>
              <a:ext cx="2408237" cy="584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b="1" dirty="0">
                  <a:solidFill>
                    <a:schemeClr val="bg1"/>
                  </a:solidFill>
                  <a:latin typeface="Georgia" pitchFamily="18" charset="0"/>
                </a:rPr>
                <a:t>Sistema endocrino</a:t>
              </a:r>
            </a:p>
            <a:p>
              <a:pPr algn="ctr">
                <a:defRPr/>
              </a:pPr>
              <a:r>
                <a:rPr lang="es-ES" sz="1400" b="1" i="1" dirty="0">
                  <a:solidFill>
                    <a:schemeClr val="bg1"/>
                  </a:solidFill>
                  <a:latin typeface="Georgia" pitchFamily="18" charset="0"/>
                </a:rPr>
                <a:t>Hormonas</a:t>
              </a:r>
              <a:endParaRPr lang="es-CL" sz="1400" b="1" i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91143" name="8 CuadroTexto"/>
            <p:cNvSpPr txBox="1">
              <a:spLocks noChangeArrowheads="1"/>
            </p:cNvSpPr>
            <p:nvPr/>
          </p:nvSpPr>
          <p:spPr bwMode="auto">
            <a:xfrm>
              <a:off x="3467100" y="1125539"/>
              <a:ext cx="15303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sz="1600" b="1">
                  <a:solidFill>
                    <a:schemeClr val="bg1"/>
                  </a:solidFill>
                  <a:latin typeface="Georgia" panose="02040502050405020303" pitchFamily="18" charset="0"/>
                </a:rPr>
                <a:t>Complejidad</a:t>
              </a:r>
            </a:p>
          </p:txBody>
        </p:sp>
        <p:sp>
          <p:nvSpPr>
            <p:cNvPr id="91144" name="9 CuadroTexto"/>
            <p:cNvSpPr txBox="1">
              <a:spLocks noChangeArrowheads="1"/>
            </p:cNvSpPr>
            <p:nvPr/>
          </p:nvSpPr>
          <p:spPr bwMode="auto">
            <a:xfrm>
              <a:off x="7032626" y="1125539"/>
              <a:ext cx="688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sz="1600" b="1">
                  <a:solidFill>
                    <a:schemeClr val="bg1"/>
                  </a:solidFill>
                  <a:latin typeface="Georgia" panose="02040502050405020303" pitchFamily="18" charset="0"/>
                </a:rPr>
                <a:t>Caos</a:t>
              </a:r>
            </a:p>
          </p:txBody>
        </p:sp>
        <p:sp>
          <p:nvSpPr>
            <p:cNvPr id="91145" name="10 CuadroTexto"/>
            <p:cNvSpPr txBox="1">
              <a:spLocks noChangeArrowheads="1"/>
            </p:cNvSpPr>
            <p:nvPr/>
          </p:nvSpPr>
          <p:spPr bwMode="auto">
            <a:xfrm>
              <a:off x="7329489" y="5610226"/>
              <a:ext cx="85407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sz="1600" b="1">
                  <a:solidFill>
                    <a:schemeClr val="bg1"/>
                  </a:solidFill>
                  <a:latin typeface="Georgia" panose="02040502050405020303" pitchFamily="18" charset="0"/>
                </a:rPr>
                <a:t>Orden</a:t>
              </a:r>
            </a:p>
          </p:txBody>
        </p:sp>
        <p:sp>
          <p:nvSpPr>
            <p:cNvPr id="91146" name="12 CuadroTexto"/>
            <p:cNvSpPr txBox="1">
              <a:spLocks noChangeArrowheads="1"/>
            </p:cNvSpPr>
            <p:nvPr/>
          </p:nvSpPr>
          <p:spPr bwMode="auto">
            <a:xfrm>
              <a:off x="2817813" y="2924176"/>
              <a:ext cx="15494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sz="1600" b="1">
                  <a:solidFill>
                    <a:schemeClr val="bg1"/>
                  </a:solidFill>
                  <a:latin typeface="Georgia" panose="02040502050405020303" pitchFamily="18" charset="0"/>
                </a:rPr>
                <a:t>Homeostasis</a:t>
              </a:r>
            </a:p>
          </p:txBody>
        </p:sp>
        <p:cxnSp>
          <p:nvCxnSpPr>
            <p:cNvPr id="16" name="15 Conector recto de flecha"/>
            <p:cNvCxnSpPr/>
            <p:nvPr/>
          </p:nvCxnSpPr>
          <p:spPr>
            <a:xfrm flipV="1">
              <a:off x="7199314" y="1597025"/>
              <a:ext cx="1474787" cy="129540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 de flecha"/>
            <p:cNvCxnSpPr/>
            <p:nvPr/>
          </p:nvCxnSpPr>
          <p:spPr>
            <a:xfrm rot="10800000">
              <a:off x="3094038" y="1452563"/>
              <a:ext cx="1655762" cy="129540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 flipV="1">
              <a:off x="2949575" y="3756026"/>
              <a:ext cx="1657350" cy="360363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/>
            <p:nvPr/>
          </p:nvCxnSpPr>
          <p:spPr>
            <a:xfrm rot="5400000">
              <a:off x="4409282" y="5395119"/>
              <a:ext cx="1403350" cy="1008063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/>
            <p:nvPr/>
          </p:nvCxnSpPr>
          <p:spPr>
            <a:xfrm rot="16200000" flipV="1">
              <a:off x="6334126" y="5413376"/>
              <a:ext cx="1368425" cy="107950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 de flecha"/>
            <p:cNvCxnSpPr/>
            <p:nvPr/>
          </p:nvCxnSpPr>
          <p:spPr>
            <a:xfrm rot="10800000">
              <a:off x="7631113" y="3756026"/>
              <a:ext cx="1727200" cy="57626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53" name="11 CuadroTexto"/>
            <p:cNvSpPr txBox="1">
              <a:spLocks noChangeArrowheads="1"/>
            </p:cNvSpPr>
            <p:nvPr/>
          </p:nvSpPr>
          <p:spPr bwMode="auto">
            <a:xfrm>
              <a:off x="5303839" y="5951539"/>
              <a:ext cx="151288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sz="1600" b="1">
                  <a:solidFill>
                    <a:schemeClr val="bg1"/>
                  </a:solidFill>
                  <a:latin typeface="Georgia" panose="02040502050405020303" pitchFamily="18" charset="0"/>
                </a:rPr>
                <a:t>Armonia</a:t>
              </a:r>
            </a:p>
          </p:txBody>
        </p:sp>
        <p:sp>
          <p:nvSpPr>
            <p:cNvPr id="91154" name="36 CuadroTexto"/>
            <p:cNvSpPr txBox="1">
              <a:spLocks noChangeArrowheads="1"/>
            </p:cNvSpPr>
            <p:nvPr/>
          </p:nvSpPr>
          <p:spPr bwMode="auto">
            <a:xfrm>
              <a:off x="7680326" y="2997200"/>
              <a:ext cx="18716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sz="1600" b="1">
                  <a:solidFill>
                    <a:schemeClr val="bg1"/>
                  </a:solidFill>
                  <a:latin typeface="Georgia" panose="02040502050405020303" pitchFamily="18" charset="0"/>
                </a:rPr>
                <a:t>Carga alostática</a:t>
              </a:r>
            </a:p>
          </p:txBody>
        </p:sp>
        <p:grpSp>
          <p:nvGrpSpPr>
            <p:cNvPr id="91155" name="50 Grupo"/>
            <p:cNvGrpSpPr>
              <a:grpSpLocks/>
            </p:cNvGrpSpPr>
            <p:nvPr/>
          </p:nvGrpSpPr>
          <p:grpSpPr bwMode="auto">
            <a:xfrm>
              <a:off x="8832851" y="3644900"/>
              <a:ext cx="142875" cy="71438"/>
              <a:chOff x="7452320" y="3717032"/>
              <a:chExt cx="144016" cy="72008"/>
            </a:xfrm>
          </p:grpSpPr>
          <p:cxnSp>
            <p:nvCxnSpPr>
              <p:cNvPr id="43" name="42 Conector recto"/>
              <p:cNvCxnSpPr/>
              <p:nvPr/>
            </p:nvCxnSpPr>
            <p:spPr>
              <a:xfrm rot="5400000">
                <a:off x="7452320" y="3717032"/>
                <a:ext cx="72008" cy="72009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43 Conector recto"/>
              <p:cNvCxnSpPr/>
              <p:nvPr/>
            </p:nvCxnSpPr>
            <p:spPr>
              <a:xfrm>
                <a:off x="7524329" y="3717032"/>
                <a:ext cx="72007" cy="72008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itle 2"/>
          <p:cNvSpPr txBox="1">
            <a:spLocks/>
          </p:cNvSpPr>
          <p:nvPr/>
        </p:nvSpPr>
        <p:spPr>
          <a:xfrm>
            <a:off x="3220702" y="175332"/>
            <a:ext cx="5713903" cy="642938"/>
          </a:xfrm>
          <a:prstGeom prst="rect">
            <a:avLst/>
          </a:prstGeom>
        </p:spPr>
        <p:txBody>
          <a:bodyPr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CL" sz="2800" dirty="0">
                <a:solidFill>
                  <a:srgbClr val="000066"/>
                </a:solidFill>
              </a:rPr>
              <a:t>Proceso Dinámico Relacional Sistémico</a:t>
            </a:r>
          </a:p>
        </p:txBody>
      </p:sp>
    </p:spTree>
    <p:extLst>
      <p:ext uri="{BB962C8B-B14F-4D97-AF65-F5344CB8AC3E}">
        <p14:creationId xmlns:p14="http://schemas.microsoft.com/office/powerpoint/2010/main" val="112205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4 Imagen" descr="abrazo-de-amig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942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6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62399" y="1477926"/>
            <a:ext cx="7197726" cy="2620726"/>
          </a:xfrm>
        </p:spPr>
        <p:txBody>
          <a:bodyPr>
            <a:normAutofit/>
          </a:bodyPr>
          <a:lstStyle/>
          <a:p>
            <a:r>
              <a:rPr lang="es-CL" b="1" dirty="0" smtClean="0">
                <a:solidFill>
                  <a:srgbClr val="66FF33"/>
                </a:solidFill>
              </a:rPr>
              <a:t>Los pecados de los padres:</a:t>
            </a:r>
            <a:br>
              <a:rPr lang="es-CL" b="1" dirty="0" smtClean="0">
                <a:solidFill>
                  <a:srgbClr val="66FF33"/>
                </a:solidFill>
              </a:rPr>
            </a:br>
            <a:r>
              <a:rPr lang="es-CL" sz="2700" b="1" dirty="0" smtClean="0">
                <a:solidFill>
                  <a:srgbClr val="66FF33"/>
                </a:solidFill>
              </a:rPr>
              <a:t>bases neurobiológicas de la </a:t>
            </a:r>
            <a:br>
              <a:rPr lang="es-CL" sz="2700" b="1" dirty="0" smtClean="0">
                <a:solidFill>
                  <a:srgbClr val="66FF33"/>
                </a:solidFill>
              </a:rPr>
            </a:br>
            <a:r>
              <a:rPr lang="es-CL" sz="2700" b="1" dirty="0" smtClean="0">
                <a:solidFill>
                  <a:srgbClr val="66FF33"/>
                </a:solidFill>
              </a:rPr>
              <a:t>estimulación temprana</a:t>
            </a:r>
            <a:endParaRPr lang="es-CL" b="1" dirty="0">
              <a:solidFill>
                <a:srgbClr val="66FF33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62399" y="4800402"/>
            <a:ext cx="7197726" cy="1405467"/>
          </a:xfrm>
        </p:spPr>
        <p:txBody>
          <a:bodyPr>
            <a:normAutofit/>
          </a:bodyPr>
          <a:lstStyle/>
          <a:p>
            <a:r>
              <a:rPr lang="es-CL" dirty="0" smtClean="0"/>
              <a:t>TM </a:t>
            </a:r>
            <a:r>
              <a:rPr lang="es-CL" dirty="0" err="1" smtClean="0"/>
              <a:t>MSC</a:t>
            </a:r>
            <a:r>
              <a:rPr lang="es-CL" dirty="0" smtClean="0"/>
              <a:t> juan Luis castillo n.</a:t>
            </a:r>
          </a:p>
          <a:p>
            <a:r>
              <a:rPr lang="es-CL" dirty="0" smtClean="0"/>
              <a:t>Facultad de Medicina</a:t>
            </a:r>
          </a:p>
          <a:p>
            <a:r>
              <a:rPr lang="es-CL" dirty="0" smtClean="0"/>
              <a:t>Universidad de concepción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6" y="1321909"/>
            <a:ext cx="3871909" cy="376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7" y="-7034"/>
            <a:ext cx="8487994" cy="686503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819472" y="5523749"/>
            <a:ext cx="326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 </a:t>
            </a:r>
            <a:r>
              <a:rPr lang="en-US" sz="2400" b="1" i="1" dirty="0" smtClean="0"/>
              <a:t>Nature 507, 22–24 </a:t>
            </a:r>
          </a:p>
          <a:p>
            <a:pPr algn="ctr"/>
            <a:r>
              <a:rPr lang="en-US" sz="2400" b="1" i="1" dirty="0" smtClean="0"/>
              <a:t>(05 </a:t>
            </a:r>
            <a:r>
              <a:rPr lang="en-US" sz="2400" b="1" i="1" dirty="0"/>
              <a:t>March 2014</a:t>
            </a:r>
            <a:r>
              <a:rPr lang="en-US" sz="2400" b="1" i="1" dirty="0" smtClean="0"/>
              <a:t>)</a:t>
            </a:r>
            <a:endParaRPr lang="en-US" sz="2400" b="1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197" y="627321"/>
            <a:ext cx="3347091" cy="44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40334" y="1088000"/>
            <a:ext cx="6543792" cy="4887132"/>
            <a:chOff x="829339" y="568841"/>
            <a:chExt cx="5507666" cy="4253023"/>
          </a:xfrm>
        </p:grpSpPr>
        <p:sp>
          <p:nvSpPr>
            <p:cNvPr id="14" name="Rectángulo redondeado 13"/>
            <p:cNvSpPr/>
            <p:nvPr/>
          </p:nvSpPr>
          <p:spPr>
            <a:xfrm>
              <a:off x="829339" y="568841"/>
              <a:ext cx="5507666" cy="4253023"/>
            </a:xfrm>
            <a:prstGeom prst="roundRect">
              <a:avLst/>
            </a:prstGeom>
            <a:solidFill>
              <a:srgbClr val="66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3710763" y="978195"/>
              <a:ext cx="2275367" cy="343431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1069017" y="1774218"/>
              <a:ext cx="1493922" cy="1778255"/>
              <a:chOff x="1643175" y="1366174"/>
              <a:chExt cx="1493922" cy="1778255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3175" y="1366174"/>
                <a:ext cx="1493922" cy="1408923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1643175" y="2775097"/>
                <a:ext cx="1425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dirty="0" smtClean="0"/>
                  <a:t>Ratón macho</a:t>
                </a:r>
                <a:endParaRPr lang="es-CL" dirty="0"/>
              </a:p>
            </p:txBody>
          </p:sp>
        </p:grpSp>
        <p:sp>
          <p:nvSpPr>
            <p:cNvPr id="7" name="Elipse 6"/>
            <p:cNvSpPr/>
            <p:nvPr/>
          </p:nvSpPr>
          <p:spPr>
            <a:xfrm>
              <a:off x="3896832" y="1205267"/>
              <a:ext cx="1828800" cy="87088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600" dirty="0" err="1" smtClean="0">
                  <a:solidFill>
                    <a:srgbClr val="0000CC"/>
                  </a:solidFill>
                </a:rPr>
                <a:t>Acetofenona</a:t>
              </a:r>
              <a:endParaRPr lang="es-CL" sz="1600" dirty="0">
                <a:solidFill>
                  <a:srgbClr val="0000CC"/>
                </a:solidFill>
              </a:endParaRPr>
            </a:p>
          </p:txBody>
        </p:sp>
        <p:sp>
          <p:nvSpPr>
            <p:cNvPr id="10" name="Elipse 9"/>
            <p:cNvSpPr/>
            <p:nvPr/>
          </p:nvSpPr>
          <p:spPr>
            <a:xfrm>
              <a:off x="3896832" y="2985421"/>
              <a:ext cx="1828800" cy="8970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srgbClr val="0000CC"/>
                  </a:solidFill>
                </a:rPr>
                <a:t>Golpe leve en las patas</a:t>
              </a:r>
              <a:endParaRPr lang="es-CL" dirty="0">
                <a:solidFill>
                  <a:srgbClr val="0000CC"/>
                </a:solidFill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4639925" y="2076153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4400" b="1" dirty="0" smtClean="0"/>
                <a:t>+</a:t>
              </a:r>
              <a:endParaRPr lang="es-CL" sz="4400" b="1" dirty="0"/>
            </a:p>
          </p:txBody>
        </p:sp>
        <p:sp>
          <p:nvSpPr>
            <p:cNvPr id="13" name="Flecha derecha 12"/>
            <p:cNvSpPr/>
            <p:nvPr/>
          </p:nvSpPr>
          <p:spPr>
            <a:xfrm rot="10800000">
              <a:off x="2796363" y="2296633"/>
              <a:ext cx="563525" cy="24454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673207" y="5108975"/>
            <a:ext cx="319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/>
              <a:t>5 veces al día por 3 días</a:t>
            </a:r>
            <a:endParaRPr lang="es-CL" sz="24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711" y="2047880"/>
            <a:ext cx="3694968" cy="2961958"/>
          </a:xfrm>
          <a:prstGeom prst="rect">
            <a:avLst/>
          </a:prstGeom>
        </p:spPr>
      </p:pic>
      <p:sp>
        <p:nvSpPr>
          <p:cNvPr id="19" name="Flecha derecha 18"/>
          <p:cNvSpPr/>
          <p:nvPr/>
        </p:nvSpPr>
        <p:spPr>
          <a:xfrm>
            <a:off x="7140626" y="3354409"/>
            <a:ext cx="610509" cy="4307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/>
          <p:cNvSpPr txBox="1"/>
          <p:nvPr/>
        </p:nvSpPr>
        <p:spPr>
          <a:xfrm>
            <a:off x="8996977" y="5339807"/>
            <a:ext cx="2355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Temerosos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Se paralizan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(incluso sin golpe)</a:t>
            </a:r>
            <a:endParaRPr lang="es-C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73207" y="6298417"/>
            <a:ext cx="4270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err="1" smtClean="0"/>
              <a:t>Nature</a:t>
            </a:r>
            <a:r>
              <a:rPr lang="es-CL" sz="2000" b="1" dirty="0" smtClean="0"/>
              <a:t> </a:t>
            </a:r>
            <a:r>
              <a:rPr lang="es-CL" sz="2000" b="1" dirty="0" err="1" smtClean="0"/>
              <a:t>Neuroscience</a:t>
            </a:r>
            <a:r>
              <a:rPr lang="es-CL" sz="2000" b="1" dirty="0" smtClean="0"/>
              <a:t> (2014); 17: 89-96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21069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16688" y="382562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10 días después……</a:t>
            </a:r>
            <a:endParaRPr lang="es-CL" dirty="0"/>
          </a:p>
        </p:txBody>
      </p:sp>
      <p:grpSp>
        <p:nvGrpSpPr>
          <p:cNvPr id="21" name="Grupo 20"/>
          <p:cNvGrpSpPr/>
          <p:nvPr/>
        </p:nvGrpSpPr>
        <p:grpSpPr>
          <a:xfrm>
            <a:off x="616688" y="1063254"/>
            <a:ext cx="4859079" cy="2753833"/>
            <a:chOff x="616688" y="1446028"/>
            <a:chExt cx="4859079" cy="2753833"/>
          </a:xfrm>
        </p:grpSpPr>
        <p:sp>
          <p:nvSpPr>
            <p:cNvPr id="12" name="Rectángulo redondeado 11"/>
            <p:cNvSpPr/>
            <p:nvPr/>
          </p:nvSpPr>
          <p:spPr>
            <a:xfrm>
              <a:off x="616688" y="1446028"/>
              <a:ext cx="4859079" cy="275383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101" y="1686285"/>
              <a:ext cx="1774965" cy="1618988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859219" y="3305273"/>
              <a:ext cx="1425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 smtClean="0"/>
                <a:t>Ratón macho</a:t>
              </a:r>
              <a:endParaRPr lang="es-CL" dirty="0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130" y="1686286"/>
              <a:ext cx="1915961" cy="1618988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376155" y="3351439"/>
              <a:ext cx="15717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 smtClean="0"/>
                <a:t>Ratón hembra </a:t>
              </a:r>
            </a:p>
            <a:p>
              <a:pPr algn="ctr"/>
              <a:r>
                <a:rPr lang="es-CL" dirty="0" smtClean="0"/>
                <a:t>(no expuesta)</a:t>
              </a:r>
              <a:endParaRPr lang="es-CL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612245" y="2011976"/>
              <a:ext cx="552706" cy="88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4400" b="1" dirty="0" smtClean="0"/>
                <a:t>+</a:t>
              </a:r>
              <a:endParaRPr lang="es-CL" sz="4400" b="1" dirty="0"/>
            </a:p>
          </p:txBody>
        </p:sp>
      </p:grpSp>
      <p:sp>
        <p:nvSpPr>
          <p:cNvPr id="13" name="Flecha derecha 12"/>
          <p:cNvSpPr/>
          <p:nvPr/>
        </p:nvSpPr>
        <p:spPr>
          <a:xfrm>
            <a:off x="6102160" y="2071283"/>
            <a:ext cx="914400" cy="49197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8" name="Grupo 17"/>
          <p:cNvGrpSpPr/>
          <p:nvPr/>
        </p:nvGrpSpPr>
        <p:grpSpPr>
          <a:xfrm>
            <a:off x="7548466" y="956924"/>
            <a:ext cx="2925159" cy="2860163"/>
            <a:chOff x="7293935" y="1339698"/>
            <a:chExt cx="3338623" cy="3051544"/>
          </a:xfrm>
        </p:grpSpPr>
        <p:sp>
          <p:nvSpPr>
            <p:cNvPr id="16" name="Rectángulo redondeado 15"/>
            <p:cNvSpPr/>
            <p:nvPr/>
          </p:nvSpPr>
          <p:spPr>
            <a:xfrm>
              <a:off x="7293935" y="1339698"/>
              <a:ext cx="3338623" cy="30515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7278" y="1665206"/>
              <a:ext cx="2878621" cy="2153115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8389824" y="3933975"/>
              <a:ext cx="1173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 smtClean="0"/>
                <a:t>Ratoncitos</a:t>
              </a:r>
              <a:endParaRPr lang="es-CL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485861" y="4890977"/>
            <a:ext cx="5029199" cy="1626781"/>
            <a:chOff x="6113722" y="4890977"/>
            <a:chExt cx="5029199" cy="1626781"/>
          </a:xfrm>
        </p:grpSpPr>
        <p:sp>
          <p:nvSpPr>
            <p:cNvPr id="20" name="Rectángulo redondeado 19"/>
            <p:cNvSpPr/>
            <p:nvPr/>
          </p:nvSpPr>
          <p:spPr>
            <a:xfrm>
              <a:off x="6113722" y="4890977"/>
              <a:ext cx="5029199" cy="162678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redondeado 16"/>
            <p:cNvSpPr/>
            <p:nvPr/>
          </p:nvSpPr>
          <p:spPr>
            <a:xfrm>
              <a:off x="6397492" y="5220587"/>
              <a:ext cx="2301949" cy="87187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 smtClean="0"/>
                <a:t>Más susceptibles  a </a:t>
              </a:r>
              <a:r>
                <a:rPr lang="es-CL" dirty="0" err="1" smtClean="0"/>
                <a:t>acetofenona</a:t>
              </a:r>
              <a:r>
                <a:rPr lang="es-CL" dirty="0" smtClean="0"/>
                <a:t> que a otros olores</a:t>
              </a: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9112542" y="5231221"/>
              <a:ext cx="1659808" cy="87187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 smtClean="0"/>
                <a:t>Más asustadizos frente al olor</a:t>
              </a:r>
              <a:endParaRPr lang="es-CL" dirty="0"/>
            </a:p>
          </p:txBody>
        </p:sp>
      </p:grpSp>
      <p:sp>
        <p:nvSpPr>
          <p:cNvPr id="23" name="Flecha derecha 22"/>
          <p:cNvSpPr/>
          <p:nvPr/>
        </p:nvSpPr>
        <p:spPr>
          <a:xfrm rot="5400000">
            <a:off x="8793126" y="4029740"/>
            <a:ext cx="584790" cy="510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Flecha derecha 23"/>
          <p:cNvSpPr/>
          <p:nvPr/>
        </p:nvSpPr>
        <p:spPr>
          <a:xfrm rot="10800000">
            <a:off x="5193091" y="5369442"/>
            <a:ext cx="909069" cy="4678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adroTexto 24"/>
          <p:cNvSpPr txBox="1"/>
          <p:nvPr/>
        </p:nvSpPr>
        <p:spPr>
          <a:xfrm>
            <a:off x="2282785" y="5436075"/>
            <a:ext cx="193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También los nietos</a:t>
            </a:r>
            <a:endParaRPr lang="es-CL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73207" y="6298417"/>
            <a:ext cx="4270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err="1" smtClean="0"/>
              <a:t>Nature</a:t>
            </a:r>
            <a:r>
              <a:rPr lang="es-CL" sz="2000" b="1" dirty="0" smtClean="0"/>
              <a:t> </a:t>
            </a:r>
            <a:r>
              <a:rPr lang="es-CL" sz="2000" b="1" dirty="0" err="1" smtClean="0"/>
              <a:t>Neuroscience</a:t>
            </a:r>
            <a:r>
              <a:rPr lang="es-CL" sz="2000" b="1" dirty="0" smtClean="0"/>
              <a:t> (2014); 17: 89-96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12000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637303" y="1010086"/>
            <a:ext cx="2925159" cy="2860163"/>
            <a:chOff x="7293935" y="1339698"/>
            <a:chExt cx="3338623" cy="3051544"/>
          </a:xfrm>
        </p:grpSpPr>
        <p:sp>
          <p:nvSpPr>
            <p:cNvPr id="16" name="Rectángulo redondeado 15"/>
            <p:cNvSpPr/>
            <p:nvPr/>
          </p:nvSpPr>
          <p:spPr>
            <a:xfrm>
              <a:off x="7293935" y="1339698"/>
              <a:ext cx="3338623" cy="30515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7278" y="1665206"/>
              <a:ext cx="2878621" cy="2153115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8389824" y="3933975"/>
              <a:ext cx="1173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 smtClean="0"/>
                <a:t>Ratoncitos</a:t>
              </a:r>
              <a:endParaRPr lang="es-CL" dirty="0"/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432" y="4008135"/>
            <a:ext cx="6209988" cy="2627303"/>
          </a:xfrm>
          <a:prstGeom prst="rect">
            <a:avLst/>
          </a:prstGeom>
        </p:spPr>
      </p:pic>
      <p:sp>
        <p:nvSpPr>
          <p:cNvPr id="28" name="Rectángulo redondeado 27"/>
          <p:cNvSpPr/>
          <p:nvPr/>
        </p:nvSpPr>
        <p:spPr>
          <a:xfrm>
            <a:off x="4911224" y="2171672"/>
            <a:ext cx="1850066" cy="536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Bulbo olfatorio</a:t>
            </a:r>
            <a:endParaRPr lang="es-CL" dirty="0"/>
          </a:p>
        </p:txBody>
      </p:sp>
      <p:grpSp>
        <p:nvGrpSpPr>
          <p:cNvPr id="35" name="Grupo 34"/>
          <p:cNvGrpSpPr/>
          <p:nvPr/>
        </p:nvGrpSpPr>
        <p:grpSpPr>
          <a:xfrm>
            <a:off x="8222510" y="1084519"/>
            <a:ext cx="2317897" cy="2764463"/>
            <a:chOff x="8222510" y="1105785"/>
            <a:chExt cx="2317897" cy="2764463"/>
          </a:xfrm>
        </p:grpSpPr>
        <p:sp>
          <p:nvSpPr>
            <p:cNvPr id="34" name="Rectángulo redondeado 33"/>
            <p:cNvSpPr/>
            <p:nvPr/>
          </p:nvSpPr>
          <p:spPr>
            <a:xfrm>
              <a:off x="8222510" y="1105785"/>
              <a:ext cx="2317897" cy="276446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8456426" y="1625089"/>
              <a:ext cx="1850066" cy="5369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 smtClean="0"/>
                <a:t>Estructura más desarrollada</a:t>
              </a:r>
              <a:endParaRPr lang="es-CL" dirty="0"/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8456426" y="2901796"/>
              <a:ext cx="1850066" cy="53699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 smtClean="0"/>
                <a:t>Mayor densidad neuronal</a:t>
              </a:r>
              <a:endParaRPr lang="es-CL" dirty="0"/>
            </a:p>
          </p:txBody>
        </p:sp>
      </p:grpSp>
      <p:sp>
        <p:nvSpPr>
          <p:cNvPr id="31" name="Flecha derecha 30"/>
          <p:cNvSpPr/>
          <p:nvPr/>
        </p:nvSpPr>
        <p:spPr>
          <a:xfrm>
            <a:off x="3891516" y="2324219"/>
            <a:ext cx="723014" cy="248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Flecha derecha 32"/>
          <p:cNvSpPr/>
          <p:nvPr/>
        </p:nvSpPr>
        <p:spPr>
          <a:xfrm>
            <a:off x="7070651" y="2324219"/>
            <a:ext cx="574158" cy="248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CuadroTexto 35"/>
          <p:cNvSpPr txBox="1"/>
          <p:nvPr/>
        </p:nvSpPr>
        <p:spPr>
          <a:xfrm>
            <a:off x="673207" y="6298417"/>
            <a:ext cx="4270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err="1" smtClean="0"/>
              <a:t>Nature</a:t>
            </a:r>
            <a:r>
              <a:rPr lang="es-CL" sz="2000" b="1" dirty="0" smtClean="0"/>
              <a:t> </a:t>
            </a:r>
            <a:r>
              <a:rPr lang="es-CL" sz="2000" b="1" dirty="0" err="1" smtClean="0"/>
              <a:t>Neuroscience</a:t>
            </a:r>
            <a:r>
              <a:rPr lang="es-CL" sz="2000" b="1" dirty="0" smtClean="0"/>
              <a:t> (2014); 17: 89-96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39098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71" y="372140"/>
            <a:ext cx="7185076" cy="61030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255946" y="1579070"/>
            <a:ext cx="326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 </a:t>
            </a:r>
            <a:r>
              <a:rPr lang="en-US" sz="2400" b="1" i="1" dirty="0" smtClean="0"/>
              <a:t>Nature 507, 22–24 </a:t>
            </a:r>
          </a:p>
          <a:p>
            <a:pPr algn="ctr"/>
            <a:r>
              <a:rPr lang="en-US" sz="2400" b="1" i="1" dirty="0" smtClean="0"/>
              <a:t>(05 </a:t>
            </a:r>
            <a:r>
              <a:rPr lang="en-US" sz="2400" b="1" i="1" dirty="0"/>
              <a:t>March 2014</a:t>
            </a:r>
            <a:r>
              <a:rPr lang="en-US" sz="2400" b="1" i="1" dirty="0" smtClean="0"/>
              <a:t>)</a:t>
            </a:r>
            <a:endParaRPr lang="en-US" sz="2400" b="1" i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8329510" y="4200156"/>
            <a:ext cx="3191252" cy="15095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>
                <a:solidFill>
                  <a:schemeClr val="tx1"/>
                </a:solidFill>
              </a:rPr>
              <a:t>Modulación Epigenética  </a:t>
            </a:r>
          </a:p>
          <a:p>
            <a:pPr algn="ctr"/>
            <a:r>
              <a:rPr lang="es-CL" sz="2800" b="1" dirty="0" smtClean="0">
                <a:solidFill>
                  <a:schemeClr val="tx1"/>
                </a:solidFill>
              </a:rPr>
              <a:t>del genoma</a:t>
            </a:r>
            <a:endParaRPr lang="es-C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91116" y="180753"/>
            <a:ext cx="10930269" cy="6422066"/>
            <a:chOff x="2032001" y="692151"/>
            <a:chExt cx="8497887" cy="5635625"/>
          </a:xfrm>
        </p:grpSpPr>
        <p:sp>
          <p:nvSpPr>
            <p:cNvPr id="74754" name="1 CuadroTexto"/>
            <p:cNvSpPr txBox="1">
              <a:spLocks noChangeArrowheads="1"/>
            </p:cNvSpPr>
            <p:nvPr/>
          </p:nvSpPr>
          <p:spPr bwMode="auto">
            <a:xfrm>
              <a:off x="3432176" y="1012825"/>
              <a:ext cx="12239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L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GENOMA TEORICO</a:t>
              </a:r>
            </a:p>
          </p:txBody>
        </p:sp>
        <p:sp>
          <p:nvSpPr>
            <p:cNvPr id="3" name="2 Elipse"/>
            <p:cNvSpPr/>
            <p:nvPr/>
          </p:nvSpPr>
          <p:spPr>
            <a:xfrm>
              <a:off x="2208213" y="692151"/>
              <a:ext cx="1079500" cy="100806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sp>
          <p:nvSpPr>
            <p:cNvPr id="4" name="3 Forma libre"/>
            <p:cNvSpPr/>
            <p:nvPr/>
          </p:nvSpPr>
          <p:spPr>
            <a:xfrm>
              <a:off x="2208213" y="2362200"/>
              <a:ext cx="1262062" cy="1219200"/>
            </a:xfrm>
            <a:custGeom>
              <a:avLst/>
              <a:gdLst>
                <a:gd name="connsiteX0" fmla="*/ 228600 w 1278219"/>
                <a:gd name="connsiteY0" fmla="*/ 202842 h 1364892"/>
                <a:gd name="connsiteX1" fmla="*/ 228600 w 1278219"/>
                <a:gd name="connsiteY1" fmla="*/ 202842 h 1364892"/>
                <a:gd name="connsiteX2" fmla="*/ 95250 w 1278219"/>
                <a:gd name="connsiteY2" fmla="*/ 393342 h 1364892"/>
                <a:gd name="connsiteX3" fmla="*/ 19050 w 1278219"/>
                <a:gd name="connsiteY3" fmla="*/ 526692 h 1364892"/>
                <a:gd name="connsiteX4" fmla="*/ 0 w 1278219"/>
                <a:gd name="connsiteY4" fmla="*/ 583842 h 1364892"/>
                <a:gd name="connsiteX5" fmla="*/ 19050 w 1278219"/>
                <a:gd name="connsiteY5" fmla="*/ 736242 h 1364892"/>
                <a:gd name="connsiteX6" fmla="*/ 57150 w 1278219"/>
                <a:gd name="connsiteY6" fmla="*/ 793392 h 1364892"/>
                <a:gd name="connsiteX7" fmla="*/ 76200 w 1278219"/>
                <a:gd name="connsiteY7" fmla="*/ 850542 h 1364892"/>
                <a:gd name="connsiteX8" fmla="*/ 114300 w 1278219"/>
                <a:gd name="connsiteY8" fmla="*/ 964842 h 1364892"/>
                <a:gd name="connsiteX9" fmla="*/ 152400 w 1278219"/>
                <a:gd name="connsiteY9" fmla="*/ 1060092 h 1364892"/>
                <a:gd name="connsiteX10" fmla="*/ 247650 w 1278219"/>
                <a:gd name="connsiteY10" fmla="*/ 1212492 h 1364892"/>
                <a:gd name="connsiteX11" fmla="*/ 323850 w 1278219"/>
                <a:gd name="connsiteY11" fmla="*/ 1231542 h 1364892"/>
                <a:gd name="connsiteX12" fmla="*/ 381000 w 1278219"/>
                <a:gd name="connsiteY12" fmla="*/ 1250592 h 1364892"/>
                <a:gd name="connsiteX13" fmla="*/ 457200 w 1278219"/>
                <a:gd name="connsiteY13" fmla="*/ 1288692 h 1364892"/>
                <a:gd name="connsiteX14" fmla="*/ 590550 w 1278219"/>
                <a:gd name="connsiteY14" fmla="*/ 1326792 h 1364892"/>
                <a:gd name="connsiteX15" fmla="*/ 704850 w 1278219"/>
                <a:gd name="connsiteY15" fmla="*/ 1364892 h 1364892"/>
                <a:gd name="connsiteX16" fmla="*/ 895350 w 1278219"/>
                <a:gd name="connsiteY16" fmla="*/ 1345842 h 1364892"/>
                <a:gd name="connsiteX17" fmla="*/ 1009650 w 1278219"/>
                <a:gd name="connsiteY17" fmla="*/ 1269642 h 1364892"/>
                <a:gd name="connsiteX18" fmla="*/ 1123950 w 1278219"/>
                <a:gd name="connsiteY18" fmla="*/ 1174392 h 1364892"/>
                <a:gd name="connsiteX19" fmla="*/ 1219200 w 1278219"/>
                <a:gd name="connsiteY19" fmla="*/ 1002942 h 1364892"/>
                <a:gd name="connsiteX20" fmla="*/ 1276350 w 1278219"/>
                <a:gd name="connsiteY20" fmla="*/ 888642 h 1364892"/>
                <a:gd name="connsiteX21" fmla="*/ 1276350 w 1278219"/>
                <a:gd name="connsiteY21" fmla="*/ 774342 h 1364892"/>
                <a:gd name="connsiteX22" fmla="*/ 1276350 w 1278219"/>
                <a:gd name="connsiteY22" fmla="*/ 698142 h 1364892"/>
                <a:gd name="connsiteX23" fmla="*/ 1257300 w 1278219"/>
                <a:gd name="connsiteY23" fmla="*/ 507642 h 1364892"/>
                <a:gd name="connsiteX24" fmla="*/ 1238250 w 1278219"/>
                <a:gd name="connsiteY24" fmla="*/ 450492 h 1364892"/>
                <a:gd name="connsiteX25" fmla="*/ 1181100 w 1278219"/>
                <a:gd name="connsiteY25" fmla="*/ 393342 h 1364892"/>
                <a:gd name="connsiteX26" fmla="*/ 1104900 w 1278219"/>
                <a:gd name="connsiteY26" fmla="*/ 298092 h 1364892"/>
                <a:gd name="connsiteX27" fmla="*/ 1009650 w 1278219"/>
                <a:gd name="connsiteY27" fmla="*/ 202842 h 1364892"/>
                <a:gd name="connsiteX28" fmla="*/ 971550 w 1278219"/>
                <a:gd name="connsiteY28" fmla="*/ 145692 h 1364892"/>
                <a:gd name="connsiteX29" fmla="*/ 914400 w 1278219"/>
                <a:gd name="connsiteY29" fmla="*/ 69492 h 1364892"/>
                <a:gd name="connsiteX30" fmla="*/ 361950 w 1278219"/>
                <a:gd name="connsiteY30" fmla="*/ 31392 h 1364892"/>
                <a:gd name="connsiteX31" fmla="*/ 361950 w 1278219"/>
                <a:gd name="connsiteY31" fmla="*/ 31392 h 1364892"/>
                <a:gd name="connsiteX32" fmla="*/ 361950 w 1278219"/>
                <a:gd name="connsiteY32" fmla="*/ 31392 h 1364892"/>
                <a:gd name="connsiteX33" fmla="*/ 304800 w 1278219"/>
                <a:gd name="connsiteY33" fmla="*/ 107592 h 136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78219" h="1364892">
                  <a:moveTo>
                    <a:pt x="228600" y="202842"/>
                  </a:moveTo>
                  <a:lnTo>
                    <a:pt x="228600" y="202842"/>
                  </a:lnTo>
                  <a:lnTo>
                    <a:pt x="95250" y="393342"/>
                  </a:lnTo>
                  <a:cubicBezTo>
                    <a:pt x="59378" y="445157"/>
                    <a:pt x="45087" y="465939"/>
                    <a:pt x="19050" y="526692"/>
                  </a:cubicBezTo>
                  <a:cubicBezTo>
                    <a:pt x="11140" y="545149"/>
                    <a:pt x="6350" y="564792"/>
                    <a:pt x="0" y="583842"/>
                  </a:cubicBezTo>
                  <a:cubicBezTo>
                    <a:pt x="6350" y="634642"/>
                    <a:pt x="5580" y="686851"/>
                    <a:pt x="19050" y="736242"/>
                  </a:cubicBezTo>
                  <a:cubicBezTo>
                    <a:pt x="25074" y="758331"/>
                    <a:pt x="46911" y="772914"/>
                    <a:pt x="57150" y="793392"/>
                  </a:cubicBezTo>
                  <a:cubicBezTo>
                    <a:pt x="66130" y="811353"/>
                    <a:pt x="67220" y="832581"/>
                    <a:pt x="76200" y="850542"/>
                  </a:cubicBezTo>
                  <a:cubicBezTo>
                    <a:pt x="124867" y="947876"/>
                    <a:pt x="114300" y="864550"/>
                    <a:pt x="114300" y="964842"/>
                  </a:cubicBezTo>
                  <a:lnTo>
                    <a:pt x="152400" y="1060092"/>
                  </a:lnTo>
                  <a:cubicBezTo>
                    <a:pt x="184150" y="1110892"/>
                    <a:pt x="205290" y="1170132"/>
                    <a:pt x="247650" y="1212492"/>
                  </a:cubicBezTo>
                  <a:cubicBezTo>
                    <a:pt x="266163" y="1231005"/>
                    <a:pt x="298676" y="1224349"/>
                    <a:pt x="323850" y="1231542"/>
                  </a:cubicBezTo>
                  <a:cubicBezTo>
                    <a:pt x="343158" y="1237059"/>
                    <a:pt x="362543" y="1242682"/>
                    <a:pt x="381000" y="1250592"/>
                  </a:cubicBezTo>
                  <a:cubicBezTo>
                    <a:pt x="407102" y="1261779"/>
                    <a:pt x="431098" y="1277505"/>
                    <a:pt x="457200" y="1288692"/>
                  </a:cubicBezTo>
                  <a:cubicBezTo>
                    <a:pt x="506994" y="1310032"/>
                    <a:pt x="536845" y="1310680"/>
                    <a:pt x="590550" y="1326792"/>
                  </a:cubicBezTo>
                  <a:cubicBezTo>
                    <a:pt x="629017" y="1338332"/>
                    <a:pt x="666750" y="1352192"/>
                    <a:pt x="704850" y="1364892"/>
                  </a:cubicBezTo>
                  <a:cubicBezTo>
                    <a:pt x="768350" y="1358542"/>
                    <a:pt x="834438" y="1364877"/>
                    <a:pt x="895350" y="1345842"/>
                  </a:cubicBezTo>
                  <a:cubicBezTo>
                    <a:pt x="939056" y="1332184"/>
                    <a:pt x="971550" y="1295042"/>
                    <a:pt x="1009650" y="1269642"/>
                  </a:cubicBezTo>
                  <a:cubicBezTo>
                    <a:pt x="1089216" y="1216598"/>
                    <a:pt x="1050611" y="1247731"/>
                    <a:pt x="1123950" y="1174392"/>
                  </a:cubicBezTo>
                  <a:cubicBezTo>
                    <a:pt x="1157480" y="1073801"/>
                    <a:pt x="1131861" y="1133950"/>
                    <a:pt x="1219200" y="1002942"/>
                  </a:cubicBezTo>
                  <a:cubicBezTo>
                    <a:pt x="1244458" y="965054"/>
                    <a:pt x="1271092" y="935964"/>
                    <a:pt x="1276350" y="888642"/>
                  </a:cubicBezTo>
                  <a:cubicBezTo>
                    <a:pt x="1280557" y="850775"/>
                    <a:pt x="1276350" y="812442"/>
                    <a:pt x="1276350" y="774342"/>
                  </a:cubicBezTo>
                  <a:lnTo>
                    <a:pt x="1276350" y="698142"/>
                  </a:lnTo>
                  <a:cubicBezTo>
                    <a:pt x="1270000" y="634642"/>
                    <a:pt x="1267004" y="570717"/>
                    <a:pt x="1257300" y="507642"/>
                  </a:cubicBezTo>
                  <a:cubicBezTo>
                    <a:pt x="1254247" y="487795"/>
                    <a:pt x="1249389" y="467200"/>
                    <a:pt x="1238250" y="450492"/>
                  </a:cubicBezTo>
                  <a:cubicBezTo>
                    <a:pt x="1223306" y="428076"/>
                    <a:pt x="1200150" y="412392"/>
                    <a:pt x="1181100" y="393342"/>
                  </a:cubicBezTo>
                  <a:cubicBezTo>
                    <a:pt x="1144014" y="282083"/>
                    <a:pt x="1191068" y="384260"/>
                    <a:pt x="1104900" y="298092"/>
                  </a:cubicBezTo>
                  <a:cubicBezTo>
                    <a:pt x="977900" y="171092"/>
                    <a:pt x="1162050" y="304442"/>
                    <a:pt x="1009650" y="202842"/>
                  </a:cubicBezTo>
                  <a:cubicBezTo>
                    <a:pt x="996950" y="183792"/>
                    <a:pt x="984858" y="164323"/>
                    <a:pt x="971550" y="145692"/>
                  </a:cubicBezTo>
                  <a:cubicBezTo>
                    <a:pt x="953096" y="119856"/>
                    <a:pt x="936851" y="91943"/>
                    <a:pt x="914400" y="69492"/>
                  </a:cubicBezTo>
                  <a:cubicBezTo>
                    <a:pt x="784719" y="-60189"/>
                    <a:pt x="412574" y="31392"/>
                    <a:pt x="361950" y="31392"/>
                  </a:cubicBezTo>
                  <a:lnTo>
                    <a:pt x="361950" y="31392"/>
                  </a:lnTo>
                  <a:lnTo>
                    <a:pt x="361950" y="31392"/>
                  </a:lnTo>
                  <a:lnTo>
                    <a:pt x="304800" y="107592"/>
                  </a:lnTo>
                </a:path>
              </a:pathLst>
            </a:cu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sp>
          <p:nvSpPr>
            <p:cNvPr id="5" name="4 Forma libre"/>
            <p:cNvSpPr/>
            <p:nvPr/>
          </p:nvSpPr>
          <p:spPr>
            <a:xfrm>
              <a:off x="5146675" y="2349501"/>
              <a:ext cx="1354138" cy="1241425"/>
            </a:xfrm>
            <a:custGeom>
              <a:avLst/>
              <a:gdLst>
                <a:gd name="connsiteX0" fmla="*/ 457200 w 1371678"/>
                <a:gd name="connsiteY0" fmla="*/ 171450 h 1390650"/>
                <a:gd name="connsiteX1" fmla="*/ 457200 w 1371678"/>
                <a:gd name="connsiteY1" fmla="*/ 171450 h 1390650"/>
                <a:gd name="connsiteX2" fmla="*/ 266700 w 1371678"/>
                <a:gd name="connsiteY2" fmla="*/ 228600 h 1390650"/>
                <a:gd name="connsiteX3" fmla="*/ 209550 w 1371678"/>
                <a:gd name="connsiteY3" fmla="*/ 247650 h 1390650"/>
                <a:gd name="connsiteX4" fmla="*/ 152400 w 1371678"/>
                <a:gd name="connsiteY4" fmla="*/ 304800 h 1390650"/>
                <a:gd name="connsiteX5" fmla="*/ 95250 w 1371678"/>
                <a:gd name="connsiteY5" fmla="*/ 342900 h 1390650"/>
                <a:gd name="connsiteX6" fmla="*/ 0 w 1371678"/>
                <a:gd name="connsiteY6" fmla="*/ 457200 h 1390650"/>
                <a:gd name="connsiteX7" fmla="*/ 38100 w 1371678"/>
                <a:gd name="connsiteY7" fmla="*/ 800100 h 1390650"/>
                <a:gd name="connsiteX8" fmla="*/ 76200 w 1371678"/>
                <a:gd name="connsiteY8" fmla="*/ 857250 h 1390650"/>
                <a:gd name="connsiteX9" fmla="*/ 19050 w 1371678"/>
                <a:gd name="connsiteY9" fmla="*/ 914400 h 1390650"/>
                <a:gd name="connsiteX10" fmla="*/ 38100 w 1371678"/>
                <a:gd name="connsiteY10" fmla="*/ 1085850 h 1390650"/>
                <a:gd name="connsiteX11" fmla="*/ 228600 w 1371678"/>
                <a:gd name="connsiteY11" fmla="*/ 1200150 h 1390650"/>
                <a:gd name="connsiteX12" fmla="*/ 285750 w 1371678"/>
                <a:gd name="connsiteY12" fmla="*/ 1219200 h 1390650"/>
                <a:gd name="connsiteX13" fmla="*/ 304800 w 1371678"/>
                <a:gd name="connsiteY13" fmla="*/ 1276350 h 1390650"/>
                <a:gd name="connsiteX14" fmla="*/ 419100 w 1371678"/>
                <a:gd name="connsiteY14" fmla="*/ 1371600 h 1390650"/>
                <a:gd name="connsiteX15" fmla="*/ 476250 w 1371678"/>
                <a:gd name="connsiteY15" fmla="*/ 1390650 h 1390650"/>
                <a:gd name="connsiteX16" fmla="*/ 933450 w 1371678"/>
                <a:gd name="connsiteY16" fmla="*/ 1371600 h 1390650"/>
                <a:gd name="connsiteX17" fmla="*/ 990600 w 1371678"/>
                <a:gd name="connsiteY17" fmla="*/ 1352550 h 1390650"/>
                <a:gd name="connsiteX18" fmla="*/ 1028700 w 1371678"/>
                <a:gd name="connsiteY18" fmla="*/ 1295400 h 1390650"/>
                <a:gd name="connsiteX19" fmla="*/ 1047750 w 1371678"/>
                <a:gd name="connsiteY19" fmla="*/ 1162050 h 1390650"/>
                <a:gd name="connsiteX20" fmla="*/ 1104900 w 1371678"/>
                <a:gd name="connsiteY20" fmla="*/ 1143000 h 1390650"/>
                <a:gd name="connsiteX21" fmla="*/ 1181100 w 1371678"/>
                <a:gd name="connsiteY21" fmla="*/ 1123950 h 1390650"/>
                <a:gd name="connsiteX22" fmla="*/ 1295400 w 1371678"/>
                <a:gd name="connsiteY22" fmla="*/ 1085850 h 1390650"/>
                <a:gd name="connsiteX23" fmla="*/ 1371600 w 1371678"/>
                <a:gd name="connsiteY23" fmla="*/ 971550 h 1390650"/>
                <a:gd name="connsiteX24" fmla="*/ 1352550 w 1371678"/>
                <a:gd name="connsiteY24" fmla="*/ 609600 h 1390650"/>
                <a:gd name="connsiteX25" fmla="*/ 1333500 w 1371678"/>
                <a:gd name="connsiteY25" fmla="*/ 552450 h 1390650"/>
                <a:gd name="connsiteX26" fmla="*/ 1314450 w 1371678"/>
                <a:gd name="connsiteY26" fmla="*/ 457200 h 1390650"/>
                <a:gd name="connsiteX27" fmla="*/ 1219200 w 1371678"/>
                <a:gd name="connsiteY27" fmla="*/ 114300 h 1390650"/>
                <a:gd name="connsiteX28" fmla="*/ 1143000 w 1371678"/>
                <a:gd name="connsiteY28" fmla="*/ 95250 h 1390650"/>
                <a:gd name="connsiteX29" fmla="*/ 1085850 w 1371678"/>
                <a:gd name="connsiteY29" fmla="*/ 57150 h 1390650"/>
                <a:gd name="connsiteX30" fmla="*/ 628650 w 1371678"/>
                <a:gd name="connsiteY30" fmla="*/ 0 h 1390650"/>
                <a:gd name="connsiteX31" fmla="*/ 533400 w 1371678"/>
                <a:gd name="connsiteY31" fmla="*/ 19050 h 1390650"/>
                <a:gd name="connsiteX32" fmla="*/ 438150 w 1371678"/>
                <a:gd name="connsiteY32" fmla="*/ 38100 h 1390650"/>
                <a:gd name="connsiteX33" fmla="*/ 438150 w 1371678"/>
                <a:gd name="connsiteY33" fmla="*/ 3810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71678" h="1390650">
                  <a:moveTo>
                    <a:pt x="457200" y="171450"/>
                  </a:moveTo>
                  <a:lnTo>
                    <a:pt x="457200" y="171450"/>
                  </a:lnTo>
                  <a:lnTo>
                    <a:pt x="266700" y="228600"/>
                  </a:lnTo>
                  <a:cubicBezTo>
                    <a:pt x="247508" y="234505"/>
                    <a:pt x="226258" y="236511"/>
                    <a:pt x="209550" y="247650"/>
                  </a:cubicBezTo>
                  <a:cubicBezTo>
                    <a:pt x="187134" y="262594"/>
                    <a:pt x="173096" y="287553"/>
                    <a:pt x="152400" y="304800"/>
                  </a:cubicBezTo>
                  <a:cubicBezTo>
                    <a:pt x="134811" y="319457"/>
                    <a:pt x="112839" y="328243"/>
                    <a:pt x="95250" y="342900"/>
                  </a:cubicBezTo>
                  <a:cubicBezTo>
                    <a:pt x="40245" y="388737"/>
                    <a:pt x="37462" y="401006"/>
                    <a:pt x="0" y="457200"/>
                  </a:cubicBezTo>
                  <a:cubicBezTo>
                    <a:pt x="12700" y="571500"/>
                    <a:pt x="16581" y="687128"/>
                    <a:pt x="38100" y="800100"/>
                  </a:cubicBezTo>
                  <a:cubicBezTo>
                    <a:pt x="42384" y="822591"/>
                    <a:pt x="79964" y="834666"/>
                    <a:pt x="76200" y="857250"/>
                  </a:cubicBezTo>
                  <a:cubicBezTo>
                    <a:pt x="71771" y="883824"/>
                    <a:pt x="38100" y="895350"/>
                    <a:pt x="19050" y="914400"/>
                  </a:cubicBezTo>
                  <a:cubicBezTo>
                    <a:pt x="25400" y="971550"/>
                    <a:pt x="10838" y="1035221"/>
                    <a:pt x="38100" y="1085850"/>
                  </a:cubicBezTo>
                  <a:cubicBezTo>
                    <a:pt x="51643" y="1111001"/>
                    <a:pt x="188585" y="1183001"/>
                    <a:pt x="228600" y="1200150"/>
                  </a:cubicBezTo>
                  <a:cubicBezTo>
                    <a:pt x="247057" y="1208060"/>
                    <a:pt x="266700" y="1212850"/>
                    <a:pt x="285750" y="1219200"/>
                  </a:cubicBezTo>
                  <a:cubicBezTo>
                    <a:pt x="292100" y="1238250"/>
                    <a:pt x="293661" y="1259642"/>
                    <a:pt x="304800" y="1276350"/>
                  </a:cubicBezTo>
                  <a:cubicBezTo>
                    <a:pt x="325866" y="1307948"/>
                    <a:pt x="383958" y="1354029"/>
                    <a:pt x="419100" y="1371600"/>
                  </a:cubicBezTo>
                  <a:cubicBezTo>
                    <a:pt x="437061" y="1380580"/>
                    <a:pt x="457200" y="1384300"/>
                    <a:pt x="476250" y="1390650"/>
                  </a:cubicBezTo>
                  <a:cubicBezTo>
                    <a:pt x="628650" y="1384300"/>
                    <a:pt x="781335" y="1382868"/>
                    <a:pt x="933450" y="1371600"/>
                  </a:cubicBezTo>
                  <a:cubicBezTo>
                    <a:pt x="953476" y="1370117"/>
                    <a:pt x="974920" y="1365094"/>
                    <a:pt x="990600" y="1352550"/>
                  </a:cubicBezTo>
                  <a:cubicBezTo>
                    <a:pt x="1008478" y="1338247"/>
                    <a:pt x="1016000" y="1314450"/>
                    <a:pt x="1028700" y="1295400"/>
                  </a:cubicBezTo>
                  <a:cubicBezTo>
                    <a:pt x="1035050" y="1250950"/>
                    <a:pt x="1027670" y="1202211"/>
                    <a:pt x="1047750" y="1162050"/>
                  </a:cubicBezTo>
                  <a:cubicBezTo>
                    <a:pt x="1056730" y="1144089"/>
                    <a:pt x="1085592" y="1148517"/>
                    <a:pt x="1104900" y="1143000"/>
                  </a:cubicBezTo>
                  <a:cubicBezTo>
                    <a:pt x="1130074" y="1135807"/>
                    <a:pt x="1156022" y="1131473"/>
                    <a:pt x="1181100" y="1123950"/>
                  </a:cubicBezTo>
                  <a:cubicBezTo>
                    <a:pt x="1219567" y="1112410"/>
                    <a:pt x="1295400" y="1085850"/>
                    <a:pt x="1295400" y="1085850"/>
                  </a:cubicBezTo>
                  <a:cubicBezTo>
                    <a:pt x="1320800" y="1047750"/>
                    <a:pt x="1374007" y="1017277"/>
                    <a:pt x="1371600" y="971550"/>
                  </a:cubicBezTo>
                  <a:cubicBezTo>
                    <a:pt x="1365250" y="850900"/>
                    <a:pt x="1363488" y="729921"/>
                    <a:pt x="1352550" y="609600"/>
                  </a:cubicBezTo>
                  <a:cubicBezTo>
                    <a:pt x="1350732" y="589602"/>
                    <a:pt x="1338370" y="571931"/>
                    <a:pt x="1333500" y="552450"/>
                  </a:cubicBezTo>
                  <a:cubicBezTo>
                    <a:pt x="1325647" y="521038"/>
                    <a:pt x="1320800" y="488950"/>
                    <a:pt x="1314450" y="457200"/>
                  </a:cubicBezTo>
                  <a:cubicBezTo>
                    <a:pt x="1302526" y="290261"/>
                    <a:pt x="1354519" y="198874"/>
                    <a:pt x="1219200" y="114300"/>
                  </a:cubicBezTo>
                  <a:cubicBezTo>
                    <a:pt x="1196998" y="100424"/>
                    <a:pt x="1168400" y="101600"/>
                    <a:pt x="1143000" y="95250"/>
                  </a:cubicBezTo>
                  <a:cubicBezTo>
                    <a:pt x="1123950" y="82550"/>
                    <a:pt x="1106772" y="66449"/>
                    <a:pt x="1085850" y="57150"/>
                  </a:cubicBezTo>
                  <a:cubicBezTo>
                    <a:pt x="926634" y="-13612"/>
                    <a:pt x="830115" y="11193"/>
                    <a:pt x="628650" y="0"/>
                  </a:cubicBezTo>
                  <a:cubicBezTo>
                    <a:pt x="596900" y="6350"/>
                    <a:pt x="564812" y="11197"/>
                    <a:pt x="533400" y="19050"/>
                  </a:cubicBezTo>
                  <a:cubicBezTo>
                    <a:pt x="441136" y="42116"/>
                    <a:pt x="510919" y="38100"/>
                    <a:pt x="438150" y="38100"/>
                  </a:cubicBezTo>
                  <a:lnTo>
                    <a:pt x="438150" y="38100"/>
                  </a:lnTo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sp>
          <p:nvSpPr>
            <p:cNvPr id="7" name="6 Forma libre"/>
            <p:cNvSpPr/>
            <p:nvPr/>
          </p:nvSpPr>
          <p:spPr>
            <a:xfrm>
              <a:off x="8070850" y="2279650"/>
              <a:ext cx="1568450" cy="1225550"/>
            </a:xfrm>
            <a:custGeom>
              <a:avLst/>
              <a:gdLst>
                <a:gd name="connsiteX0" fmla="*/ 344178 w 2001528"/>
                <a:gd name="connsiteY0" fmla="*/ 266700 h 1797003"/>
                <a:gd name="connsiteX1" fmla="*/ 344178 w 2001528"/>
                <a:gd name="connsiteY1" fmla="*/ 266700 h 1797003"/>
                <a:gd name="connsiteX2" fmla="*/ 134628 w 2001528"/>
                <a:gd name="connsiteY2" fmla="*/ 400050 h 1797003"/>
                <a:gd name="connsiteX3" fmla="*/ 77478 w 2001528"/>
                <a:gd name="connsiteY3" fmla="*/ 438150 h 1797003"/>
                <a:gd name="connsiteX4" fmla="*/ 20328 w 2001528"/>
                <a:gd name="connsiteY4" fmla="*/ 495300 h 1797003"/>
                <a:gd name="connsiteX5" fmla="*/ 1278 w 2001528"/>
                <a:gd name="connsiteY5" fmla="*/ 552450 h 1797003"/>
                <a:gd name="connsiteX6" fmla="*/ 115578 w 2001528"/>
                <a:gd name="connsiteY6" fmla="*/ 628650 h 1797003"/>
                <a:gd name="connsiteX7" fmla="*/ 134628 w 2001528"/>
                <a:gd name="connsiteY7" fmla="*/ 1066800 h 1797003"/>
                <a:gd name="connsiteX8" fmla="*/ 191778 w 2001528"/>
                <a:gd name="connsiteY8" fmla="*/ 1200150 h 1797003"/>
                <a:gd name="connsiteX9" fmla="*/ 248928 w 2001528"/>
                <a:gd name="connsiteY9" fmla="*/ 1219200 h 1797003"/>
                <a:gd name="connsiteX10" fmla="*/ 344178 w 2001528"/>
                <a:gd name="connsiteY10" fmla="*/ 1314450 h 1797003"/>
                <a:gd name="connsiteX11" fmla="*/ 382278 w 2001528"/>
                <a:gd name="connsiteY11" fmla="*/ 1371600 h 1797003"/>
                <a:gd name="connsiteX12" fmla="*/ 458478 w 2001528"/>
                <a:gd name="connsiteY12" fmla="*/ 1428750 h 1797003"/>
                <a:gd name="connsiteX13" fmla="*/ 496578 w 2001528"/>
                <a:gd name="connsiteY13" fmla="*/ 1485900 h 1797003"/>
                <a:gd name="connsiteX14" fmla="*/ 553728 w 2001528"/>
                <a:gd name="connsiteY14" fmla="*/ 1524000 h 1797003"/>
                <a:gd name="connsiteX15" fmla="*/ 610878 w 2001528"/>
                <a:gd name="connsiteY15" fmla="*/ 1581150 h 1797003"/>
                <a:gd name="connsiteX16" fmla="*/ 668028 w 2001528"/>
                <a:gd name="connsiteY16" fmla="*/ 1619250 h 1797003"/>
                <a:gd name="connsiteX17" fmla="*/ 801378 w 2001528"/>
                <a:gd name="connsiteY17" fmla="*/ 1714500 h 1797003"/>
                <a:gd name="connsiteX18" fmla="*/ 820428 w 2001528"/>
                <a:gd name="connsiteY18" fmla="*/ 1771650 h 1797003"/>
                <a:gd name="connsiteX19" fmla="*/ 1125228 w 2001528"/>
                <a:gd name="connsiteY19" fmla="*/ 1714500 h 1797003"/>
                <a:gd name="connsiteX20" fmla="*/ 1220478 w 2001528"/>
                <a:gd name="connsiteY20" fmla="*/ 1695450 h 1797003"/>
                <a:gd name="connsiteX21" fmla="*/ 1334778 w 2001528"/>
                <a:gd name="connsiteY21" fmla="*/ 1638300 h 1797003"/>
                <a:gd name="connsiteX22" fmla="*/ 1658628 w 2001528"/>
                <a:gd name="connsiteY22" fmla="*/ 1543050 h 1797003"/>
                <a:gd name="connsiteX23" fmla="*/ 1677678 w 2001528"/>
                <a:gd name="connsiteY23" fmla="*/ 1485900 h 1797003"/>
                <a:gd name="connsiteX24" fmla="*/ 1734828 w 2001528"/>
                <a:gd name="connsiteY24" fmla="*/ 1447800 h 1797003"/>
                <a:gd name="connsiteX25" fmla="*/ 1830078 w 2001528"/>
                <a:gd name="connsiteY25" fmla="*/ 1352550 h 1797003"/>
                <a:gd name="connsiteX26" fmla="*/ 1944378 w 2001528"/>
                <a:gd name="connsiteY26" fmla="*/ 1276350 h 1797003"/>
                <a:gd name="connsiteX27" fmla="*/ 1982478 w 2001528"/>
                <a:gd name="connsiteY27" fmla="*/ 685800 h 1797003"/>
                <a:gd name="connsiteX28" fmla="*/ 2001528 w 2001528"/>
                <a:gd name="connsiteY28" fmla="*/ 628650 h 1797003"/>
                <a:gd name="connsiteX29" fmla="*/ 1944378 w 2001528"/>
                <a:gd name="connsiteY29" fmla="*/ 514350 h 1797003"/>
                <a:gd name="connsiteX30" fmla="*/ 1887228 w 2001528"/>
                <a:gd name="connsiteY30" fmla="*/ 400050 h 1797003"/>
                <a:gd name="connsiteX31" fmla="*/ 1830078 w 2001528"/>
                <a:gd name="connsiteY31" fmla="*/ 361950 h 1797003"/>
                <a:gd name="connsiteX32" fmla="*/ 1715778 w 2001528"/>
                <a:gd name="connsiteY32" fmla="*/ 323850 h 1797003"/>
                <a:gd name="connsiteX33" fmla="*/ 1658628 w 2001528"/>
                <a:gd name="connsiteY33" fmla="*/ 266700 h 1797003"/>
                <a:gd name="connsiteX34" fmla="*/ 1620528 w 2001528"/>
                <a:gd name="connsiteY34" fmla="*/ 209550 h 1797003"/>
                <a:gd name="connsiteX35" fmla="*/ 1563378 w 2001528"/>
                <a:gd name="connsiteY35" fmla="*/ 190500 h 1797003"/>
                <a:gd name="connsiteX36" fmla="*/ 1163328 w 2001528"/>
                <a:gd name="connsiteY36" fmla="*/ 209550 h 1797003"/>
                <a:gd name="connsiteX37" fmla="*/ 991878 w 2001528"/>
                <a:gd name="connsiteY37" fmla="*/ 190500 h 1797003"/>
                <a:gd name="connsiteX38" fmla="*/ 877578 w 2001528"/>
                <a:gd name="connsiteY38" fmla="*/ 76200 h 1797003"/>
                <a:gd name="connsiteX39" fmla="*/ 820428 w 2001528"/>
                <a:gd name="connsiteY39" fmla="*/ 19050 h 1797003"/>
                <a:gd name="connsiteX40" fmla="*/ 763278 w 2001528"/>
                <a:gd name="connsiteY40" fmla="*/ 0 h 1797003"/>
                <a:gd name="connsiteX41" fmla="*/ 515628 w 2001528"/>
                <a:gd name="connsiteY41" fmla="*/ 19050 h 1797003"/>
                <a:gd name="connsiteX42" fmla="*/ 477528 w 2001528"/>
                <a:gd name="connsiteY42" fmla="*/ 76200 h 1797003"/>
                <a:gd name="connsiteX43" fmla="*/ 439428 w 2001528"/>
                <a:gd name="connsiteY43" fmla="*/ 209550 h 1797003"/>
                <a:gd name="connsiteX44" fmla="*/ 401328 w 2001528"/>
                <a:gd name="connsiteY44" fmla="*/ 247650 h 1797003"/>
                <a:gd name="connsiteX45" fmla="*/ 344178 w 2001528"/>
                <a:gd name="connsiteY45" fmla="*/ 266700 h 179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01528" h="1797003">
                  <a:moveTo>
                    <a:pt x="344178" y="266700"/>
                  </a:moveTo>
                  <a:lnTo>
                    <a:pt x="344178" y="266700"/>
                  </a:lnTo>
                  <a:lnTo>
                    <a:pt x="134628" y="400050"/>
                  </a:lnTo>
                  <a:cubicBezTo>
                    <a:pt x="115369" y="412431"/>
                    <a:pt x="93667" y="421961"/>
                    <a:pt x="77478" y="438150"/>
                  </a:cubicBezTo>
                  <a:lnTo>
                    <a:pt x="20328" y="495300"/>
                  </a:lnTo>
                  <a:cubicBezTo>
                    <a:pt x="13978" y="514350"/>
                    <a:pt x="-5072" y="533400"/>
                    <a:pt x="1278" y="552450"/>
                  </a:cubicBezTo>
                  <a:cubicBezTo>
                    <a:pt x="19115" y="605962"/>
                    <a:pt x="72755" y="614376"/>
                    <a:pt x="115578" y="628650"/>
                  </a:cubicBezTo>
                  <a:cubicBezTo>
                    <a:pt x="87170" y="855912"/>
                    <a:pt x="84955" y="768760"/>
                    <a:pt x="134628" y="1066800"/>
                  </a:cubicBezTo>
                  <a:cubicBezTo>
                    <a:pt x="139182" y="1094124"/>
                    <a:pt x="177898" y="1186270"/>
                    <a:pt x="191778" y="1200150"/>
                  </a:cubicBezTo>
                  <a:cubicBezTo>
                    <a:pt x="205977" y="1214349"/>
                    <a:pt x="229878" y="1212850"/>
                    <a:pt x="248928" y="1219200"/>
                  </a:cubicBezTo>
                  <a:cubicBezTo>
                    <a:pt x="350528" y="1371600"/>
                    <a:pt x="217178" y="1187450"/>
                    <a:pt x="344178" y="1314450"/>
                  </a:cubicBezTo>
                  <a:cubicBezTo>
                    <a:pt x="360367" y="1330639"/>
                    <a:pt x="366089" y="1355411"/>
                    <a:pt x="382278" y="1371600"/>
                  </a:cubicBezTo>
                  <a:cubicBezTo>
                    <a:pt x="404729" y="1394051"/>
                    <a:pt x="436027" y="1406299"/>
                    <a:pt x="458478" y="1428750"/>
                  </a:cubicBezTo>
                  <a:cubicBezTo>
                    <a:pt x="474667" y="1444939"/>
                    <a:pt x="480389" y="1469711"/>
                    <a:pt x="496578" y="1485900"/>
                  </a:cubicBezTo>
                  <a:cubicBezTo>
                    <a:pt x="512767" y="1502089"/>
                    <a:pt x="536139" y="1509343"/>
                    <a:pt x="553728" y="1524000"/>
                  </a:cubicBezTo>
                  <a:cubicBezTo>
                    <a:pt x="574424" y="1541247"/>
                    <a:pt x="590182" y="1563903"/>
                    <a:pt x="610878" y="1581150"/>
                  </a:cubicBezTo>
                  <a:cubicBezTo>
                    <a:pt x="628467" y="1595807"/>
                    <a:pt x="649397" y="1605942"/>
                    <a:pt x="668028" y="1619250"/>
                  </a:cubicBezTo>
                  <a:cubicBezTo>
                    <a:pt x="833431" y="1737395"/>
                    <a:pt x="666693" y="1624710"/>
                    <a:pt x="801378" y="1714500"/>
                  </a:cubicBezTo>
                  <a:cubicBezTo>
                    <a:pt x="807728" y="1733550"/>
                    <a:pt x="800549" y="1768810"/>
                    <a:pt x="820428" y="1771650"/>
                  </a:cubicBezTo>
                  <a:cubicBezTo>
                    <a:pt x="1232819" y="1830563"/>
                    <a:pt x="959946" y="1776481"/>
                    <a:pt x="1125228" y="1714500"/>
                  </a:cubicBezTo>
                  <a:cubicBezTo>
                    <a:pt x="1155545" y="1703131"/>
                    <a:pt x="1189066" y="1703303"/>
                    <a:pt x="1220478" y="1695450"/>
                  </a:cubicBezTo>
                  <a:cubicBezTo>
                    <a:pt x="1283574" y="1679676"/>
                    <a:pt x="1278905" y="1675549"/>
                    <a:pt x="1334778" y="1638300"/>
                  </a:cubicBezTo>
                  <a:cubicBezTo>
                    <a:pt x="1382424" y="1447715"/>
                    <a:pt x="1312508" y="1624490"/>
                    <a:pt x="1658628" y="1543050"/>
                  </a:cubicBezTo>
                  <a:cubicBezTo>
                    <a:pt x="1678175" y="1538451"/>
                    <a:pt x="1665134" y="1501580"/>
                    <a:pt x="1677678" y="1485900"/>
                  </a:cubicBezTo>
                  <a:cubicBezTo>
                    <a:pt x="1691981" y="1468022"/>
                    <a:pt x="1715778" y="1460500"/>
                    <a:pt x="1734828" y="1447800"/>
                  </a:cubicBezTo>
                  <a:cubicBezTo>
                    <a:pt x="1804678" y="1343025"/>
                    <a:pt x="1734828" y="1431925"/>
                    <a:pt x="1830078" y="1352550"/>
                  </a:cubicBezTo>
                  <a:cubicBezTo>
                    <a:pt x="1925210" y="1273273"/>
                    <a:pt x="1843943" y="1309828"/>
                    <a:pt x="1944378" y="1276350"/>
                  </a:cubicBezTo>
                  <a:cubicBezTo>
                    <a:pt x="2021920" y="1043724"/>
                    <a:pt x="1942945" y="1298568"/>
                    <a:pt x="1982478" y="685800"/>
                  </a:cubicBezTo>
                  <a:cubicBezTo>
                    <a:pt x="1983771" y="665761"/>
                    <a:pt x="1995178" y="647700"/>
                    <a:pt x="2001528" y="628650"/>
                  </a:cubicBezTo>
                  <a:cubicBezTo>
                    <a:pt x="1953645" y="485002"/>
                    <a:pt x="2018236" y="662066"/>
                    <a:pt x="1944378" y="514350"/>
                  </a:cubicBezTo>
                  <a:cubicBezTo>
                    <a:pt x="1913390" y="452375"/>
                    <a:pt x="1941823" y="454645"/>
                    <a:pt x="1887228" y="400050"/>
                  </a:cubicBezTo>
                  <a:cubicBezTo>
                    <a:pt x="1871039" y="383861"/>
                    <a:pt x="1851000" y="371249"/>
                    <a:pt x="1830078" y="361950"/>
                  </a:cubicBezTo>
                  <a:cubicBezTo>
                    <a:pt x="1793378" y="345639"/>
                    <a:pt x="1715778" y="323850"/>
                    <a:pt x="1715778" y="323850"/>
                  </a:cubicBezTo>
                  <a:cubicBezTo>
                    <a:pt x="1696728" y="304800"/>
                    <a:pt x="1675875" y="287396"/>
                    <a:pt x="1658628" y="266700"/>
                  </a:cubicBezTo>
                  <a:cubicBezTo>
                    <a:pt x="1643971" y="249111"/>
                    <a:pt x="1638406" y="223853"/>
                    <a:pt x="1620528" y="209550"/>
                  </a:cubicBezTo>
                  <a:cubicBezTo>
                    <a:pt x="1604848" y="197006"/>
                    <a:pt x="1582428" y="196850"/>
                    <a:pt x="1563378" y="190500"/>
                  </a:cubicBezTo>
                  <a:cubicBezTo>
                    <a:pt x="1430028" y="196850"/>
                    <a:pt x="1296829" y="209550"/>
                    <a:pt x="1163328" y="209550"/>
                  </a:cubicBezTo>
                  <a:cubicBezTo>
                    <a:pt x="1105826" y="209550"/>
                    <a:pt x="1043985" y="214817"/>
                    <a:pt x="991878" y="190500"/>
                  </a:cubicBezTo>
                  <a:cubicBezTo>
                    <a:pt x="943051" y="167714"/>
                    <a:pt x="915678" y="114300"/>
                    <a:pt x="877578" y="76200"/>
                  </a:cubicBezTo>
                  <a:cubicBezTo>
                    <a:pt x="858528" y="57150"/>
                    <a:pt x="845986" y="27569"/>
                    <a:pt x="820428" y="19050"/>
                  </a:cubicBezTo>
                  <a:lnTo>
                    <a:pt x="763278" y="0"/>
                  </a:lnTo>
                  <a:cubicBezTo>
                    <a:pt x="680728" y="6350"/>
                    <a:pt x="595626" y="-2283"/>
                    <a:pt x="515628" y="19050"/>
                  </a:cubicBezTo>
                  <a:cubicBezTo>
                    <a:pt x="493506" y="24949"/>
                    <a:pt x="486547" y="55156"/>
                    <a:pt x="477528" y="76200"/>
                  </a:cubicBezTo>
                  <a:cubicBezTo>
                    <a:pt x="465074" y="105260"/>
                    <a:pt x="457964" y="178657"/>
                    <a:pt x="439428" y="209550"/>
                  </a:cubicBezTo>
                  <a:cubicBezTo>
                    <a:pt x="430187" y="224951"/>
                    <a:pt x="414028" y="234950"/>
                    <a:pt x="401328" y="247650"/>
                  </a:cubicBezTo>
                  <a:lnTo>
                    <a:pt x="344178" y="26670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sp>
          <p:nvSpPr>
            <p:cNvPr id="8" name="7 Forma libre"/>
            <p:cNvSpPr/>
            <p:nvPr/>
          </p:nvSpPr>
          <p:spPr>
            <a:xfrm>
              <a:off x="2032001" y="4508501"/>
              <a:ext cx="1336675" cy="1216025"/>
            </a:xfrm>
            <a:custGeom>
              <a:avLst/>
              <a:gdLst>
                <a:gd name="connsiteX0" fmla="*/ 400050 w 1809750"/>
                <a:gd name="connsiteY0" fmla="*/ 343084 h 1752784"/>
                <a:gd name="connsiteX1" fmla="*/ 400050 w 1809750"/>
                <a:gd name="connsiteY1" fmla="*/ 343084 h 1752784"/>
                <a:gd name="connsiteX2" fmla="*/ 209550 w 1809750"/>
                <a:gd name="connsiteY2" fmla="*/ 324034 h 1752784"/>
                <a:gd name="connsiteX3" fmla="*/ 95250 w 1809750"/>
                <a:gd name="connsiteY3" fmla="*/ 419284 h 1752784"/>
                <a:gd name="connsiteX4" fmla="*/ 57150 w 1809750"/>
                <a:gd name="connsiteY4" fmla="*/ 476434 h 1752784"/>
                <a:gd name="connsiteX5" fmla="*/ 0 w 1809750"/>
                <a:gd name="connsiteY5" fmla="*/ 705034 h 1752784"/>
                <a:gd name="connsiteX6" fmla="*/ 19050 w 1809750"/>
                <a:gd name="connsiteY6" fmla="*/ 857434 h 1752784"/>
                <a:gd name="connsiteX7" fmla="*/ 57150 w 1809750"/>
                <a:gd name="connsiteY7" fmla="*/ 933634 h 1752784"/>
                <a:gd name="connsiteX8" fmla="*/ 38100 w 1809750"/>
                <a:gd name="connsiteY8" fmla="*/ 1143184 h 1752784"/>
                <a:gd name="connsiteX9" fmla="*/ 95250 w 1809750"/>
                <a:gd name="connsiteY9" fmla="*/ 1314634 h 1752784"/>
                <a:gd name="connsiteX10" fmla="*/ 209550 w 1809750"/>
                <a:gd name="connsiteY10" fmla="*/ 1371784 h 1752784"/>
                <a:gd name="connsiteX11" fmla="*/ 342900 w 1809750"/>
                <a:gd name="connsiteY11" fmla="*/ 1447984 h 1752784"/>
                <a:gd name="connsiteX12" fmla="*/ 400050 w 1809750"/>
                <a:gd name="connsiteY12" fmla="*/ 1467034 h 1752784"/>
                <a:gd name="connsiteX13" fmla="*/ 514350 w 1809750"/>
                <a:gd name="connsiteY13" fmla="*/ 1524184 h 1752784"/>
                <a:gd name="connsiteX14" fmla="*/ 628650 w 1809750"/>
                <a:gd name="connsiteY14" fmla="*/ 1619434 h 1752784"/>
                <a:gd name="connsiteX15" fmla="*/ 723900 w 1809750"/>
                <a:gd name="connsiteY15" fmla="*/ 1695634 h 1752784"/>
                <a:gd name="connsiteX16" fmla="*/ 838200 w 1809750"/>
                <a:gd name="connsiteY16" fmla="*/ 1733734 h 1752784"/>
                <a:gd name="connsiteX17" fmla="*/ 895350 w 1809750"/>
                <a:gd name="connsiteY17" fmla="*/ 1752784 h 1752784"/>
                <a:gd name="connsiteX18" fmla="*/ 952500 w 1809750"/>
                <a:gd name="connsiteY18" fmla="*/ 1695634 h 1752784"/>
                <a:gd name="connsiteX19" fmla="*/ 1066800 w 1809750"/>
                <a:gd name="connsiteY19" fmla="*/ 1676584 h 1752784"/>
                <a:gd name="connsiteX20" fmla="*/ 1143000 w 1809750"/>
                <a:gd name="connsiteY20" fmla="*/ 1562284 h 1752784"/>
                <a:gd name="connsiteX21" fmla="*/ 1162050 w 1809750"/>
                <a:gd name="connsiteY21" fmla="*/ 1447984 h 1752784"/>
                <a:gd name="connsiteX22" fmla="*/ 1276350 w 1809750"/>
                <a:gd name="connsiteY22" fmla="*/ 1409884 h 1752784"/>
                <a:gd name="connsiteX23" fmla="*/ 1562100 w 1809750"/>
                <a:gd name="connsiteY23" fmla="*/ 1371784 h 1752784"/>
                <a:gd name="connsiteX24" fmla="*/ 1581150 w 1809750"/>
                <a:gd name="connsiteY24" fmla="*/ 1028884 h 1752784"/>
                <a:gd name="connsiteX25" fmla="*/ 1714500 w 1809750"/>
                <a:gd name="connsiteY25" fmla="*/ 1009834 h 1752784"/>
                <a:gd name="connsiteX26" fmla="*/ 1809750 w 1809750"/>
                <a:gd name="connsiteY26" fmla="*/ 895534 h 1752784"/>
                <a:gd name="connsiteX27" fmla="*/ 1790700 w 1809750"/>
                <a:gd name="connsiteY27" fmla="*/ 628834 h 1752784"/>
                <a:gd name="connsiteX28" fmla="*/ 1771650 w 1809750"/>
                <a:gd name="connsiteY28" fmla="*/ 571684 h 1752784"/>
                <a:gd name="connsiteX29" fmla="*/ 1657350 w 1809750"/>
                <a:gd name="connsiteY29" fmla="*/ 495484 h 1752784"/>
                <a:gd name="connsiteX30" fmla="*/ 1543050 w 1809750"/>
                <a:gd name="connsiteY30" fmla="*/ 419284 h 1752784"/>
                <a:gd name="connsiteX31" fmla="*/ 1504950 w 1809750"/>
                <a:gd name="connsiteY31" fmla="*/ 362134 h 1752784"/>
                <a:gd name="connsiteX32" fmla="*/ 1447800 w 1809750"/>
                <a:gd name="connsiteY32" fmla="*/ 285934 h 1752784"/>
                <a:gd name="connsiteX33" fmla="*/ 1409700 w 1809750"/>
                <a:gd name="connsiteY33" fmla="*/ 209734 h 1752784"/>
                <a:gd name="connsiteX34" fmla="*/ 1295400 w 1809750"/>
                <a:gd name="connsiteY34" fmla="*/ 133534 h 1752784"/>
                <a:gd name="connsiteX35" fmla="*/ 1238250 w 1809750"/>
                <a:gd name="connsiteY35" fmla="*/ 95434 h 1752784"/>
                <a:gd name="connsiteX36" fmla="*/ 666750 w 1809750"/>
                <a:gd name="connsiteY36" fmla="*/ 38284 h 1752784"/>
                <a:gd name="connsiteX37" fmla="*/ 590550 w 1809750"/>
                <a:gd name="connsiteY37" fmla="*/ 184 h 1752784"/>
                <a:gd name="connsiteX38" fmla="*/ 419100 w 1809750"/>
                <a:gd name="connsiteY38" fmla="*/ 38284 h 1752784"/>
                <a:gd name="connsiteX39" fmla="*/ 361950 w 1809750"/>
                <a:gd name="connsiteY39" fmla="*/ 76384 h 1752784"/>
                <a:gd name="connsiteX40" fmla="*/ 304800 w 1809750"/>
                <a:gd name="connsiteY40" fmla="*/ 133534 h 1752784"/>
                <a:gd name="connsiteX41" fmla="*/ 304800 w 1809750"/>
                <a:gd name="connsiteY41" fmla="*/ 133534 h 175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809750" h="1752784">
                  <a:moveTo>
                    <a:pt x="400050" y="343084"/>
                  </a:moveTo>
                  <a:lnTo>
                    <a:pt x="400050" y="343084"/>
                  </a:lnTo>
                  <a:cubicBezTo>
                    <a:pt x="336550" y="336734"/>
                    <a:pt x="273367" y="324034"/>
                    <a:pt x="209550" y="324034"/>
                  </a:cubicBezTo>
                  <a:cubicBezTo>
                    <a:pt x="145142" y="324034"/>
                    <a:pt x="128299" y="373015"/>
                    <a:pt x="95250" y="419284"/>
                  </a:cubicBezTo>
                  <a:cubicBezTo>
                    <a:pt x="81942" y="437915"/>
                    <a:pt x="66449" y="455512"/>
                    <a:pt x="57150" y="476434"/>
                  </a:cubicBezTo>
                  <a:cubicBezTo>
                    <a:pt x="16898" y="567000"/>
                    <a:pt x="15974" y="609189"/>
                    <a:pt x="0" y="705034"/>
                  </a:cubicBezTo>
                  <a:cubicBezTo>
                    <a:pt x="6350" y="755834"/>
                    <a:pt x="6633" y="807767"/>
                    <a:pt x="19050" y="857434"/>
                  </a:cubicBezTo>
                  <a:cubicBezTo>
                    <a:pt x="25938" y="884984"/>
                    <a:pt x="55261" y="905299"/>
                    <a:pt x="57150" y="933634"/>
                  </a:cubicBezTo>
                  <a:cubicBezTo>
                    <a:pt x="61816" y="1003617"/>
                    <a:pt x="44450" y="1073334"/>
                    <a:pt x="38100" y="1143184"/>
                  </a:cubicBezTo>
                  <a:cubicBezTo>
                    <a:pt x="50098" y="1203175"/>
                    <a:pt x="53739" y="1264821"/>
                    <a:pt x="95250" y="1314634"/>
                  </a:cubicBezTo>
                  <a:cubicBezTo>
                    <a:pt x="134246" y="1361429"/>
                    <a:pt x="161255" y="1347637"/>
                    <a:pt x="209550" y="1371784"/>
                  </a:cubicBezTo>
                  <a:cubicBezTo>
                    <a:pt x="400868" y="1467443"/>
                    <a:pt x="109115" y="1347790"/>
                    <a:pt x="342900" y="1447984"/>
                  </a:cubicBezTo>
                  <a:cubicBezTo>
                    <a:pt x="361357" y="1455894"/>
                    <a:pt x="382089" y="1458054"/>
                    <a:pt x="400050" y="1467034"/>
                  </a:cubicBezTo>
                  <a:cubicBezTo>
                    <a:pt x="547766" y="1540892"/>
                    <a:pt x="370702" y="1476301"/>
                    <a:pt x="514350" y="1524184"/>
                  </a:cubicBezTo>
                  <a:cubicBezTo>
                    <a:pt x="618898" y="1628732"/>
                    <a:pt x="522562" y="1539868"/>
                    <a:pt x="628650" y="1619434"/>
                  </a:cubicBezTo>
                  <a:cubicBezTo>
                    <a:pt x="661178" y="1643830"/>
                    <a:pt x="688205" y="1676164"/>
                    <a:pt x="723900" y="1695634"/>
                  </a:cubicBezTo>
                  <a:cubicBezTo>
                    <a:pt x="759157" y="1714865"/>
                    <a:pt x="800100" y="1721034"/>
                    <a:pt x="838200" y="1733734"/>
                  </a:cubicBezTo>
                  <a:lnTo>
                    <a:pt x="895350" y="1752784"/>
                  </a:lnTo>
                  <a:cubicBezTo>
                    <a:pt x="914400" y="1733734"/>
                    <a:pt x="927881" y="1706576"/>
                    <a:pt x="952500" y="1695634"/>
                  </a:cubicBezTo>
                  <a:cubicBezTo>
                    <a:pt x="987796" y="1679947"/>
                    <a:pt x="1035157" y="1698734"/>
                    <a:pt x="1066800" y="1676584"/>
                  </a:cubicBezTo>
                  <a:cubicBezTo>
                    <a:pt x="1104313" y="1650325"/>
                    <a:pt x="1143000" y="1562284"/>
                    <a:pt x="1143000" y="1562284"/>
                  </a:cubicBezTo>
                  <a:cubicBezTo>
                    <a:pt x="1149350" y="1524184"/>
                    <a:pt x="1136615" y="1477053"/>
                    <a:pt x="1162050" y="1447984"/>
                  </a:cubicBezTo>
                  <a:cubicBezTo>
                    <a:pt x="1188496" y="1417760"/>
                    <a:pt x="1236541" y="1415192"/>
                    <a:pt x="1276350" y="1409884"/>
                  </a:cubicBezTo>
                  <a:lnTo>
                    <a:pt x="1562100" y="1371784"/>
                  </a:lnTo>
                  <a:cubicBezTo>
                    <a:pt x="1568450" y="1257484"/>
                    <a:pt x="1536727" y="1134389"/>
                    <a:pt x="1581150" y="1028884"/>
                  </a:cubicBezTo>
                  <a:cubicBezTo>
                    <a:pt x="1598574" y="987501"/>
                    <a:pt x="1672810" y="1026510"/>
                    <a:pt x="1714500" y="1009834"/>
                  </a:cubicBezTo>
                  <a:cubicBezTo>
                    <a:pt x="1747836" y="996500"/>
                    <a:pt x="1790702" y="924106"/>
                    <a:pt x="1809750" y="895534"/>
                  </a:cubicBezTo>
                  <a:cubicBezTo>
                    <a:pt x="1803400" y="806634"/>
                    <a:pt x="1801114" y="717350"/>
                    <a:pt x="1790700" y="628834"/>
                  </a:cubicBezTo>
                  <a:cubicBezTo>
                    <a:pt x="1788354" y="608891"/>
                    <a:pt x="1782789" y="588392"/>
                    <a:pt x="1771650" y="571684"/>
                  </a:cubicBezTo>
                  <a:cubicBezTo>
                    <a:pt x="1711965" y="482156"/>
                    <a:pt x="1731365" y="536603"/>
                    <a:pt x="1657350" y="495484"/>
                  </a:cubicBezTo>
                  <a:cubicBezTo>
                    <a:pt x="1617322" y="473246"/>
                    <a:pt x="1543050" y="419284"/>
                    <a:pt x="1543050" y="419284"/>
                  </a:cubicBezTo>
                  <a:cubicBezTo>
                    <a:pt x="1530350" y="400234"/>
                    <a:pt x="1518258" y="380765"/>
                    <a:pt x="1504950" y="362134"/>
                  </a:cubicBezTo>
                  <a:cubicBezTo>
                    <a:pt x="1486496" y="336298"/>
                    <a:pt x="1464627" y="312858"/>
                    <a:pt x="1447800" y="285934"/>
                  </a:cubicBezTo>
                  <a:cubicBezTo>
                    <a:pt x="1432749" y="261852"/>
                    <a:pt x="1426206" y="232842"/>
                    <a:pt x="1409700" y="209734"/>
                  </a:cubicBezTo>
                  <a:cubicBezTo>
                    <a:pt x="1349513" y="125472"/>
                    <a:pt x="1369789" y="170728"/>
                    <a:pt x="1295400" y="133534"/>
                  </a:cubicBezTo>
                  <a:cubicBezTo>
                    <a:pt x="1274922" y="123295"/>
                    <a:pt x="1259172" y="104733"/>
                    <a:pt x="1238250" y="95434"/>
                  </a:cubicBezTo>
                  <a:cubicBezTo>
                    <a:pt x="1050695" y="12076"/>
                    <a:pt x="892709" y="47699"/>
                    <a:pt x="666750" y="38284"/>
                  </a:cubicBezTo>
                  <a:cubicBezTo>
                    <a:pt x="641350" y="25584"/>
                    <a:pt x="618807" y="3010"/>
                    <a:pt x="590550" y="184"/>
                  </a:cubicBezTo>
                  <a:cubicBezTo>
                    <a:pt x="566161" y="-2255"/>
                    <a:pt x="455853" y="19907"/>
                    <a:pt x="419100" y="38284"/>
                  </a:cubicBezTo>
                  <a:cubicBezTo>
                    <a:pt x="398622" y="48523"/>
                    <a:pt x="381000" y="63684"/>
                    <a:pt x="361950" y="76384"/>
                  </a:cubicBezTo>
                  <a:cubicBezTo>
                    <a:pt x="320328" y="138818"/>
                    <a:pt x="346745" y="133534"/>
                    <a:pt x="304800" y="133534"/>
                  </a:cubicBezTo>
                  <a:lnTo>
                    <a:pt x="304800" y="133534"/>
                  </a:lnTo>
                </a:path>
              </a:pathLst>
            </a:cu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sp>
          <p:nvSpPr>
            <p:cNvPr id="9" name="8 CuadroTexto"/>
            <p:cNvSpPr txBox="1">
              <a:spLocks noChangeArrowheads="1"/>
            </p:cNvSpPr>
            <p:nvPr/>
          </p:nvSpPr>
          <p:spPr bwMode="auto">
            <a:xfrm>
              <a:off x="2139951" y="3573464"/>
              <a:ext cx="12922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L" sz="1400" b="1">
                  <a:solidFill>
                    <a:srgbClr val="FFFF00"/>
                  </a:solidFill>
                  <a:latin typeface="Arial" panose="020B0604020202020204" pitchFamily="34" charset="0"/>
                </a:rPr>
                <a:t>GENOMA PARENTAL</a:t>
              </a:r>
            </a:p>
          </p:txBody>
        </p:sp>
        <p:cxnSp>
          <p:nvCxnSpPr>
            <p:cNvPr id="11" name="10 Conector recto de flecha"/>
            <p:cNvCxnSpPr/>
            <p:nvPr/>
          </p:nvCxnSpPr>
          <p:spPr>
            <a:xfrm>
              <a:off x="3719514" y="2970214"/>
              <a:ext cx="1296987" cy="1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 de flecha"/>
            <p:cNvCxnSpPr/>
            <p:nvPr/>
          </p:nvCxnSpPr>
          <p:spPr>
            <a:xfrm>
              <a:off x="6672263" y="2997200"/>
              <a:ext cx="12954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 flipH="1">
              <a:off x="3575050" y="3505201"/>
              <a:ext cx="4681538" cy="129222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CuadroTexto"/>
            <p:cNvSpPr txBox="1">
              <a:spLocks noChangeArrowheads="1"/>
            </p:cNvSpPr>
            <p:nvPr/>
          </p:nvSpPr>
          <p:spPr bwMode="auto">
            <a:xfrm>
              <a:off x="2139951" y="5805489"/>
              <a:ext cx="12922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L" sz="1400" b="1">
                  <a:solidFill>
                    <a:srgbClr val="FFFF00"/>
                  </a:solidFill>
                  <a:latin typeface="Arial" panose="020B0604020202020204" pitchFamily="34" charset="0"/>
                </a:rPr>
                <a:t>GENOMA FILIAL</a:t>
              </a:r>
            </a:p>
          </p:txBody>
        </p:sp>
        <p:cxnSp>
          <p:nvCxnSpPr>
            <p:cNvPr id="17" name="16 Conector recto de flecha"/>
            <p:cNvCxnSpPr/>
            <p:nvPr/>
          </p:nvCxnSpPr>
          <p:spPr>
            <a:xfrm>
              <a:off x="3719514" y="5116513"/>
              <a:ext cx="4897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CuadroTexto"/>
            <p:cNvSpPr txBox="1">
              <a:spLocks noChangeArrowheads="1"/>
            </p:cNvSpPr>
            <p:nvPr/>
          </p:nvSpPr>
          <p:spPr bwMode="auto">
            <a:xfrm>
              <a:off x="9264650" y="4005263"/>
              <a:ext cx="1265238" cy="221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L" sz="13800" b="1">
                  <a:latin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18 CuadroTexto"/>
            <p:cNvSpPr txBox="1">
              <a:spLocks noChangeArrowheads="1"/>
            </p:cNvSpPr>
            <p:nvPr/>
          </p:nvSpPr>
          <p:spPr bwMode="auto">
            <a:xfrm>
              <a:off x="3575051" y="2617789"/>
              <a:ext cx="15716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L" sz="1400" b="1">
                  <a:solidFill>
                    <a:srgbClr val="FFFF00"/>
                  </a:solidFill>
                  <a:latin typeface="Arial" panose="020B0604020202020204" pitchFamily="34" charset="0"/>
                </a:rPr>
                <a:t>EXPERIENCIAS</a:t>
              </a:r>
            </a:p>
          </p:txBody>
        </p:sp>
        <p:sp>
          <p:nvSpPr>
            <p:cNvPr id="20" name="19 CuadroTexto"/>
            <p:cNvSpPr txBox="1">
              <a:spLocks noChangeArrowheads="1"/>
            </p:cNvSpPr>
            <p:nvPr/>
          </p:nvSpPr>
          <p:spPr bwMode="auto">
            <a:xfrm>
              <a:off x="6500814" y="2636839"/>
              <a:ext cx="15700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L" sz="1400" b="1">
                  <a:solidFill>
                    <a:srgbClr val="FFFF00"/>
                  </a:solidFill>
                  <a:latin typeface="Arial" panose="020B0604020202020204" pitchFamily="34" charset="0"/>
                </a:rPr>
                <a:t>EXPERIENCIAS</a:t>
              </a:r>
            </a:p>
          </p:txBody>
        </p:sp>
        <p:sp>
          <p:nvSpPr>
            <p:cNvPr id="21" name="20 CuadroTexto"/>
            <p:cNvSpPr txBox="1">
              <a:spLocks noChangeArrowheads="1"/>
            </p:cNvSpPr>
            <p:nvPr/>
          </p:nvSpPr>
          <p:spPr bwMode="auto">
            <a:xfrm>
              <a:off x="5146675" y="5416551"/>
              <a:ext cx="174148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L" sz="1400" b="1">
                  <a:solidFill>
                    <a:srgbClr val="FFFF00"/>
                  </a:solidFill>
                  <a:latin typeface="Arial" panose="020B0604020202020204" pitchFamily="34" charset="0"/>
                </a:rPr>
                <a:t>¿EXPERIENCIAS?</a:t>
              </a:r>
            </a:p>
          </p:txBody>
        </p:sp>
      </p:grpSp>
      <p:sp>
        <p:nvSpPr>
          <p:cNvPr id="22" name="Rectángulo redondeado 21"/>
          <p:cNvSpPr/>
          <p:nvPr/>
        </p:nvSpPr>
        <p:spPr>
          <a:xfrm>
            <a:off x="5064694" y="595719"/>
            <a:ext cx="5025604" cy="10304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rgbClr val="0000CC"/>
                </a:solidFill>
              </a:rPr>
              <a:t>Modulación Epigenética  </a:t>
            </a:r>
          </a:p>
          <a:p>
            <a:pPr algn="ctr"/>
            <a:r>
              <a:rPr lang="es-CL" sz="2800" dirty="0" smtClean="0">
                <a:solidFill>
                  <a:srgbClr val="0000CC"/>
                </a:solidFill>
              </a:rPr>
              <a:t>del genoma</a:t>
            </a:r>
            <a:endParaRPr lang="es-CL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280443" y="3088350"/>
            <a:ext cx="5213023" cy="224676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rgbClr val="66FF33"/>
                </a:solidFill>
              </a:rPr>
              <a:t>Se entiende por </a:t>
            </a:r>
            <a:r>
              <a:rPr lang="es-CL" sz="2800" b="1" dirty="0"/>
              <a:t>modificaciones epigenéticas</a:t>
            </a:r>
            <a:r>
              <a:rPr lang="es-CL" sz="2800" dirty="0">
                <a:solidFill>
                  <a:srgbClr val="66FF33"/>
                </a:solidFill>
              </a:rPr>
              <a:t> todos aquellos cambios que sufre la cromatina pero que no afectan a la secuencia de nucleótidos.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09" y="104418"/>
            <a:ext cx="4847281" cy="6626271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847367" y="606055"/>
            <a:ext cx="3700131" cy="861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 smtClean="0">
                <a:solidFill>
                  <a:srgbClr val="0000CC"/>
                </a:solidFill>
              </a:rPr>
              <a:t>Epigenética</a:t>
            </a:r>
            <a:endParaRPr lang="es-CL" sz="4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531</TotalTime>
  <Words>393</Words>
  <Application>Microsoft Office PowerPoint</Application>
  <PresentationFormat>Panorámica</PresentationFormat>
  <Paragraphs>119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Celestial</vt:lpstr>
      <vt:lpstr>Los pecados de los padres: bases neurobiológicas de la  estimulación temprana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pecados de los padres: bases neurobiológicas de la  estimulación temprana</vt:lpstr>
    </vt:vector>
  </TitlesOfParts>
  <Company>GP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Luis Castillo N.</dc:creator>
  <cp:lastModifiedBy>08</cp:lastModifiedBy>
  <cp:revision>30</cp:revision>
  <dcterms:created xsi:type="dcterms:W3CDTF">2014-07-10T14:36:40Z</dcterms:created>
  <dcterms:modified xsi:type="dcterms:W3CDTF">2014-07-28T20:52:51Z</dcterms:modified>
</cp:coreProperties>
</file>